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2.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3.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6.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7.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8.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5.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6.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7.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28.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29.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30.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31.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327" r:id="rId2"/>
    <p:sldId id="336" r:id="rId3"/>
    <p:sldId id="355" r:id="rId4"/>
    <p:sldId id="343" r:id="rId5"/>
    <p:sldId id="356" r:id="rId6"/>
    <p:sldId id="357" r:id="rId7"/>
    <p:sldId id="358" r:id="rId8"/>
    <p:sldId id="359" r:id="rId9"/>
    <p:sldId id="360" r:id="rId10"/>
    <p:sldId id="271" r:id="rId11"/>
    <p:sldId id="344" r:id="rId12"/>
    <p:sldId id="361" r:id="rId13"/>
    <p:sldId id="460" r:id="rId14"/>
    <p:sldId id="461" r:id="rId15"/>
    <p:sldId id="467" r:id="rId16"/>
    <p:sldId id="468" r:id="rId17"/>
    <p:sldId id="469" r:id="rId18"/>
    <p:sldId id="470" r:id="rId19"/>
    <p:sldId id="328" r:id="rId20"/>
    <p:sldId id="458" r:id="rId21"/>
    <p:sldId id="464" r:id="rId22"/>
    <p:sldId id="346" r:id="rId23"/>
    <p:sldId id="368" r:id="rId24"/>
    <p:sldId id="369" r:id="rId25"/>
    <p:sldId id="370" r:id="rId26"/>
    <p:sldId id="459" r:id="rId27"/>
    <p:sldId id="372" r:id="rId28"/>
    <p:sldId id="373" r:id="rId29"/>
    <p:sldId id="374" r:id="rId30"/>
    <p:sldId id="375" r:id="rId31"/>
    <p:sldId id="376" r:id="rId32"/>
    <p:sldId id="367" r:id="rId33"/>
    <p:sldId id="377" r:id="rId34"/>
    <p:sldId id="347" r:id="rId35"/>
    <p:sldId id="378" r:id="rId36"/>
    <p:sldId id="380" r:id="rId37"/>
    <p:sldId id="339" r:id="rId38"/>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Wangzhi gang" initials="Wg" lastIdx="1" clrIdx="0"/>
  <p:cmAuthor id="8" name="姜伟光" initials="姜" lastIdx="1" clrIdx="0"/>
  <p:cmAuthor id="2" name="作者" initials="A" lastIdx="0"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87C3"/>
    <a:srgbClr val="2059A8"/>
    <a:srgbClr val="3240F0"/>
    <a:srgbClr val="FFDDA4"/>
    <a:srgbClr val="FF5E61"/>
    <a:srgbClr val="7B7BF4"/>
    <a:srgbClr val="9077FB"/>
    <a:srgbClr val="848FF9"/>
    <a:srgbClr val="562BF9"/>
    <a:srgbClr val="E8FC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45" autoAdjust="0"/>
    <p:restoredTop sz="86599" autoAdjust="0"/>
  </p:normalViewPr>
  <p:slideViewPr>
    <p:cSldViewPr snapToGrid="0">
      <p:cViewPr varScale="1">
        <p:scale>
          <a:sx n="55" d="100"/>
          <a:sy n="55" d="100"/>
        </p:scale>
        <p:origin x="152" y="92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高校双选系统现状饼状图</a:t>
            </a:r>
          </a:p>
        </c:rich>
      </c:tx>
      <c:layout>
        <c:manualLayout>
          <c:xMode val="edge"/>
          <c:yMode val="edge"/>
          <c:x val="0.19721145792815459"/>
          <c:y val="0.14336830531676814"/>
        </c:manualLayout>
      </c:layout>
      <c:overlay val="0"/>
      <c:spPr>
        <a:noFill/>
        <a:ln>
          <a:solidFill>
            <a:schemeClr val="bg1"/>
          </a:solidFill>
        </a:ln>
        <a:effectLst/>
      </c:spPr>
    </c:title>
    <c:autoTitleDeleted val="0"/>
    <c:view3D>
      <c:rotX val="30"/>
      <c:rotY val="0"/>
      <c:depthPercent val="100"/>
      <c:rAngAx val="0"/>
      <c:perspective val="40"/>
    </c:view3D>
    <c:floor>
      <c:thickness val="0"/>
      <c:spPr>
        <a:noFill/>
        <a:ln w="6350" cap="flat" cmpd="sng" algn="ctr">
          <a:solidFill>
            <a:schemeClr val="tx1">
              <a:tint val="75000"/>
            </a:schemeClr>
          </a:solidFill>
          <a:prstDash val="solid"/>
          <a:round/>
        </a:ln>
        <a:effectLst/>
        <a:sp3d contourW="6350">
          <a:contourClr>
            <a:schemeClr val="tx1">
              <a:tint val="75000"/>
            </a:schemeClr>
          </a:contourClr>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9580175606758125E-2"/>
          <c:y val="0.1054974322142256"/>
          <c:w val="0.74062540304590452"/>
          <c:h val="0.83695792567813521"/>
        </c:manualLayout>
      </c:layout>
      <c:pie3DChart>
        <c:varyColors val="1"/>
        <c:ser>
          <c:idx val="0"/>
          <c:order val="0"/>
          <c:tx>
            <c:strRef>
              <c:f>Sheet1!$B$1</c:f>
              <c:strCache>
                <c:ptCount val="1"/>
                <c:pt idx="0">
                  <c:v>系列1</c:v>
                </c:pt>
              </c:strCache>
            </c:strRef>
          </c:tx>
          <c:spPr>
            <a:effectLst>
              <a:outerShdw blurRad="152400" dist="317500" dir="5400000" sx="90000" sy="-19000" rotWithShape="0">
                <a:prstClr val="black">
                  <a:alpha val="15000"/>
                </a:prstClr>
              </a:outerShdw>
            </a:effectLst>
            <a:scene3d>
              <a:camera prst="orthographicFront"/>
              <a:lightRig rig="threePt" dir="t"/>
            </a:scene3d>
            <a:sp3d/>
          </c:spPr>
          <c:dPt>
            <c:idx val="0"/>
            <c:bubble3D val="0"/>
            <c:spPr>
              <a:solidFill>
                <a:schemeClr val="accent5">
                  <a:shade val="65000"/>
                </a:schemeClr>
              </a:solidFill>
              <a:ln>
                <a:noFill/>
              </a:ln>
              <a:effectLst>
                <a:outerShdw blurRad="152400" dist="317500" dir="5400000" sx="90000" sy="-19000" rotWithShape="0">
                  <a:prstClr val="black">
                    <a:alpha val="15000"/>
                  </a:prstClr>
                </a:outerShdw>
              </a:effectLst>
              <a:scene3d>
                <a:camera prst="orthographicFront"/>
                <a:lightRig rig="threePt" dir="t"/>
              </a:scene3d>
              <a:sp3d/>
            </c:spPr>
            <c:extLst>
              <c:ext xmlns:c16="http://schemas.microsoft.com/office/drawing/2014/chart" uri="{C3380CC4-5D6E-409C-BE32-E72D297353CC}">
                <c16:uniqueId val="{00000001-3887-4099-A2EE-D69FB308835F}"/>
              </c:ext>
            </c:extLst>
          </c:dPt>
          <c:dPt>
            <c:idx val="1"/>
            <c:bubble3D val="0"/>
            <c:spPr>
              <a:solidFill>
                <a:schemeClr val="accent5"/>
              </a:solidFill>
              <a:ln>
                <a:noFill/>
              </a:ln>
              <a:effectLst>
                <a:outerShdw blurRad="152400" dist="317500" dir="5400000" sx="90000" sy="-19000" rotWithShape="0">
                  <a:prstClr val="black">
                    <a:alpha val="15000"/>
                  </a:prstClr>
                </a:outerShdw>
              </a:effectLst>
              <a:scene3d>
                <a:camera prst="orthographicFront"/>
                <a:lightRig rig="threePt" dir="t"/>
              </a:scene3d>
              <a:sp3d/>
            </c:spPr>
            <c:extLst>
              <c:ext xmlns:c16="http://schemas.microsoft.com/office/drawing/2014/chart" uri="{C3380CC4-5D6E-409C-BE32-E72D297353CC}">
                <c16:uniqueId val="{00000003-3887-4099-A2EE-D69FB308835F}"/>
              </c:ext>
            </c:extLst>
          </c:dPt>
          <c:dPt>
            <c:idx val="2"/>
            <c:bubble3D val="0"/>
            <c:spPr>
              <a:solidFill>
                <a:schemeClr val="accent5">
                  <a:tint val="65000"/>
                </a:schemeClr>
              </a:solidFill>
              <a:ln>
                <a:noFill/>
              </a:ln>
              <a:effectLst>
                <a:outerShdw blurRad="152400" dist="317500" dir="5400000" sx="90000" sy="-19000" rotWithShape="0">
                  <a:prstClr val="black">
                    <a:alpha val="15000"/>
                  </a:prstClr>
                </a:outerShdw>
              </a:effectLst>
              <a:scene3d>
                <a:camera prst="orthographicFront"/>
                <a:lightRig rig="threePt" dir="t"/>
              </a:scene3d>
              <a:sp3d/>
            </c:spPr>
            <c:extLst>
              <c:ext xmlns:c16="http://schemas.microsoft.com/office/drawing/2014/chart" uri="{C3380CC4-5D6E-409C-BE32-E72D297353CC}">
                <c16:uniqueId val="{00000005-3887-4099-A2EE-D69FB308835F}"/>
              </c:ext>
            </c:extLst>
          </c:dPt>
          <c:dPt>
            <c:idx val="3"/>
            <c:bubble3D val="0"/>
            <c:spPr>
              <a:solidFill>
                <a:schemeClr val="accent5">
                  <a:tint val="30000"/>
                </a:schemeClr>
              </a:solidFill>
              <a:ln>
                <a:noFill/>
              </a:ln>
              <a:effectLst>
                <a:outerShdw blurRad="152400" dist="317500" dir="5400000" sx="90000" sy="-19000" rotWithShape="0">
                  <a:prstClr val="black">
                    <a:alpha val="15000"/>
                  </a:prstClr>
                </a:outerShdw>
              </a:effectLst>
              <a:scene3d>
                <a:camera prst="orthographicFront"/>
                <a:lightRig rig="threePt" dir="t"/>
              </a:scene3d>
              <a:sp3d/>
            </c:spPr>
            <c:extLst>
              <c:ext xmlns:c16="http://schemas.microsoft.com/office/drawing/2014/chart" uri="{C3380CC4-5D6E-409C-BE32-E72D297353CC}">
                <c16:uniqueId val="{00000007-3887-4099-A2EE-D69FB308835F}"/>
              </c:ext>
            </c:extLst>
          </c:dPt>
          <c:dPt>
            <c:idx val="4"/>
            <c:bubble3D val="0"/>
            <c:spPr>
              <a:solidFill>
                <a:schemeClr val="accent5">
                  <a:tint val="95000"/>
                </a:schemeClr>
              </a:solidFill>
              <a:ln>
                <a:noFill/>
              </a:ln>
              <a:effectLst>
                <a:outerShdw blurRad="152400" dist="317500" dir="5400000" sx="90000" sy="-19000" rotWithShape="0">
                  <a:prstClr val="black">
                    <a:alpha val="15000"/>
                  </a:prstClr>
                </a:outerShdw>
              </a:effectLst>
              <a:scene3d>
                <a:camera prst="orthographicFront"/>
                <a:lightRig rig="threePt" dir="t"/>
              </a:scene3d>
              <a:sp3d/>
            </c:spPr>
            <c:extLst>
              <c:ext xmlns:c16="http://schemas.microsoft.com/office/drawing/2014/chart" uri="{C3380CC4-5D6E-409C-BE32-E72D297353CC}">
                <c16:uniqueId val="{00000009-3887-4099-A2EE-D69FB308835F}"/>
              </c:ext>
            </c:extLst>
          </c:dPt>
          <c:dPt>
            <c:idx val="5"/>
            <c:bubble3D val="0"/>
            <c:spPr>
              <a:solidFill>
                <a:schemeClr val="accent5">
                  <a:tint val="60000"/>
                </a:schemeClr>
              </a:solidFill>
              <a:ln>
                <a:noFill/>
              </a:ln>
              <a:effectLst>
                <a:outerShdw blurRad="152400" dist="317500" dir="5400000" sx="90000" sy="-19000" rotWithShape="0">
                  <a:prstClr val="black">
                    <a:alpha val="15000"/>
                  </a:prstClr>
                </a:outerShdw>
              </a:effectLst>
              <a:scene3d>
                <a:camera prst="orthographicFront"/>
                <a:lightRig rig="threePt" dir="t"/>
              </a:scene3d>
              <a:sp3d/>
            </c:spPr>
            <c:extLst>
              <c:ext xmlns:c16="http://schemas.microsoft.com/office/drawing/2014/chart" uri="{C3380CC4-5D6E-409C-BE32-E72D297353CC}">
                <c16:uniqueId val="{0000000B-3887-4099-A2EE-D69FB308835F}"/>
              </c:ext>
            </c:extLst>
          </c:dPt>
          <c:dLbls>
            <c:spPr>
              <a:noFill/>
              <a:ln>
                <a:noFill/>
              </a:ln>
              <a:effectLst/>
            </c:spPr>
            <c:txPr>
              <a:bodyPr wrap="square" lIns="38100" tIns="19050" rIns="38100" bIns="19050" anchor="ctr">
                <a:spAutoFit/>
              </a:bodyPr>
              <a:lstStyle/>
              <a:p>
                <a:pPr>
                  <a:defRPr sz="1300" b="1" i="0" baseline="0">
                    <a:solidFill>
                      <a:schemeClr val="bg1"/>
                    </a:solidFill>
                  </a:defRPr>
                </a:pPr>
                <a:endParaRPr lang="zh-CN"/>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未配备双选系统</c:v>
                </c:pt>
                <c:pt idx="1">
                  <c:v>双选系统不完善</c:v>
                </c:pt>
                <c:pt idx="2">
                  <c:v>双选系统较完善</c:v>
                </c:pt>
              </c:strCache>
            </c:strRef>
          </c:cat>
          <c:val>
            <c:numRef>
              <c:f>Sheet1!$B$2:$B$4</c:f>
              <c:numCache>
                <c:formatCode>0%</c:formatCode>
                <c:ptCount val="3"/>
                <c:pt idx="0">
                  <c:v>0.6</c:v>
                </c:pt>
                <c:pt idx="1">
                  <c:v>0.28999999999999998</c:v>
                </c:pt>
                <c:pt idx="2">
                  <c:v>0.11</c:v>
                </c:pt>
              </c:numCache>
            </c:numRef>
          </c:val>
          <c:extLst>
            <c:ext xmlns:c16="http://schemas.microsoft.com/office/drawing/2014/chart" uri="{C3380CC4-5D6E-409C-BE32-E72D297353CC}">
              <c16:uniqueId val="{0000000C-3887-4099-A2EE-D69FB308835F}"/>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6.4183400317976549E-2"/>
          <c:y val="0.72467555758896729"/>
          <c:w val="0.23348272608586426"/>
          <c:h val="0.1677655037267915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chart>
  <c:spPr>
    <a:solidFill>
      <a:schemeClr val="bg1"/>
    </a:solidFill>
    <a:ln w="9525" cap="flat" cmpd="sng" algn="ctr">
      <a:noFill/>
      <a:prstDash val="solid"/>
      <a:round/>
    </a:ln>
    <a:effectLst/>
  </c:spPr>
  <c:txPr>
    <a:bodyPr/>
    <a:lstStyle/>
    <a:p>
      <a:pPr>
        <a:defRPr/>
      </a:pPr>
      <a:endParaRPr lang="zh-CN"/>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2024/10/29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F31D9-4400-A44E-A9A3-7F502A7474EB}"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F8481A-4873-3540-9C01-DF2195644D3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F8481A-4873-3540-9C01-DF2195644D39}" type="slidenum">
              <a:rPr lang="en-US" smtClean="0"/>
              <a:t>1</a:t>
            </a:fld>
            <a:endParaRPr lang="en-US"/>
          </a:p>
        </p:txBody>
      </p:sp>
    </p:spTree>
    <p:extLst>
      <p:ext uri="{BB962C8B-B14F-4D97-AF65-F5344CB8AC3E}">
        <p14:creationId xmlns:p14="http://schemas.microsoft.com/office/powerpoint/2010/main" val="3623020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324CC-5134-804B-A44E-D022819D6E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B9711A-4962-A8B4-DC4D-7FA8DD2CF6B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8FC9F35-68D6-8123-F987-369523D99848}"/>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7340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F1B61-4188-18F1-4992-0291BF062A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CF6F0D-F45D-90F0-FF08-BEE8A7F145F2}"/>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EF51060-D361-B590-2C3B-E7517154EACE}"/>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87013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157D4-BF80-773C-D51E-C85D8BC398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73BDE5-1820-0A0B-A242-04816E00BE6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61B9C8E-32AF-27B0-6840-DDC0FF9AD850}"/>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71437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7C2FF-92E5-B3C6-7FB9-39C6BF679F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F13FEF-0FDB-4D37-44B0-5F39727702AA}"/>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34222ED-FCF5-FFCB-801A-A04F320B6945}"/>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28431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FD35F-468D-A567-8749-56BE3AB7D9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59C773-781A-75A7-84DA-755FD0747781}"/>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05F6A3CC-0238-160C-473A-712756E8C269}"/>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91743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041D9-2882-4E7D-671A-4D2DF85F22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7A9743-04B1-7678-5F51-7215EBECD435}"/>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75B70CC3-2A61-0FB2-147C-FDE59E88D10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25460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78D08-E2EA-E9AE-C315-C6E24F82D6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CB3E2C-F679-D81B-F4F2-8D78B2B71994}"/>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FE46CB0-74B8-47B7-6695-65334AF48FBE}"/>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10670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1FC2F-57DA-887C-F258-EA782CC38C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FC1501-C20F-A07A-39AA-4C5F6E9BB94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A8CDB2F-E5CD-2283-4B60-194F4625E7B8}"/>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05955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8A38-FA94-CC1B-F459-FAC3FE1C0A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98AF701-B089-4EE2-9C9B-228B7F8FD5D9}"/>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848A125-7FFB-C650-BF9B-5A910B5CC469}"/>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71568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A588C-2DCC-72EA-E21E-BDE09FCE48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1F8BE6-27E2-5501-B3B5-683C709B246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09326D9C-2911-B588-24FA-087B357BAB75}"/>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64358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4D87E-D096-0884-D224-7B4554E829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7480A1-5124-FF88-838A-964E7F17750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FD44347-13C7-F9F8-757E-9950F77C5133}"/>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67373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75797-927D-5605-95AB-E14ED0F4D5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8D10D6-9840-77ED-1D40-4715903B899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ADC353D-46AF-CC6D-8C93-C9B5CDCABF2E}"/>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7271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E5818-90C6-424C-E4C0-789CF425A9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D3AF2E-345F-867F-3363-A4E01DCECDCA}"/>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259D239-0D73-6515-468E-D8B68CE5F114}"/>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47183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4573D-8A23-EDE0-07E3-33850A6584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E05FA9-7676-76FA-3D28-55DF63305A8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66C1F2F-6273-AF29-DB24-2D81AE93A53F}"/>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34211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876D2-F5B1-483C-CA8A-7969A07C70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DEC5B1-37E3-942F-44D3-96EFD75FB28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EEC12BA9-60F2-E696-E15F-61F2F065F940}"/>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1721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CFACB-29AD-2A39-E895-E80276E41D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EDF63C-6CAE-1DC0-5BB6-B9C6BA45159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D0E864B-6092-67BD-A388-3D2B0D675F36}"/>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90903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A6634-C23F-100A-FF94-94B323D6A4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154768-8D99-418C-39E1-9509BD4A5B1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6035301-46B0-89CE-546E-DEFEAB56372F}"/>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74645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9D60A-EA64-FCBE-19F6-55C9A73118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3D938B-1C28-E515-0E27-5DFC4395DD2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C7A7B7F6-884D-AB75-0C97-464FD797C370}"/>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67202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57935-A356-02B3-C760-9058DC1A9B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6609490-BFF3-E9CC-7FAD-634C858C0B39}"/>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F022B21-C7C2-C891-C105-21F980E2B362}"/>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65724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749C-F67A-DEAD-F4CB-FB3C594D50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ECBA65-CE91-309E-A390-75346CF66C6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1F23D8E2-CB90-4698-9990-6CB3EBAF681A}"/>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0475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7F3A0-51CB-FE85-94B2-CCD0E5C1A1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0BE265-99B7-D0FA-B371-107D6398EBD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2E28574-E039-82A1-4AE1-22CD1CCE1BF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54740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FB6B3-660E-A5E5-C5F2-CE832C9A61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1701F0-4180-3F83-4630-5AFF38688B15}"/>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6B49DEEF-E712-E47E-F504-A0EDDFBD86EF}"/>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01683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E0EAB-DCDC-E1A5-3744-7EAE6496D6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04DCC3-F9C1-ADE6-0C03-82ADF50C5DF3}"/>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6359895-66A9-2DC3-681D-49A3982F87B9}"/>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4724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C6C76-DBD0-AD0D-9821-70F08C9827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70D6DF-7905-AD9E-EF76-6E998CF5C71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4A74198-E5F3-C14A-5346-1F7254C17973}"/>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0962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8EA05-0B36-BDFB-9686-550A8271D1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E176A4-F2FF-0161-AF98-23FA8211BC7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F4539AA-C781-C37B-5B67-ADAF52AF7E51}"/>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14921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48E96-BF51-E91C-1099-9C850F8654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DAFE5D-29EC-1328-7BC2-E20B332A4C8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212DC1F9-628C-0327-5432-B547172810A5}"/>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89818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D7741-5491-8887-46A6-71487A8B84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376722-69D4-4C17-1323-21AB9D105B99}"/>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7B2E6AA-CE3F-E1F6-838D-014A0D4D86FD}"/>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52671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031B9-3557-C9E0-BAD3-B240AE6BD6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0A711B-648E-3D5C-11A3-0DE2F879FB5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0B8A9347-2C4C-69F3-4095-D020E9163C23}"/>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839745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795C9-E706-5F09-C518-1033F1B8F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E37E1D-4DCF-6582-FD72-D68C1463F36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BEE06573-A885-0754-B754-CDE3FD7AD747}"/>
              </a:ext>
            </a:extLst>
          </p:cNvPr>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37231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9D7257D-9D70-4B40-874C-A52B63E6EE1A}" type="datetimeFigureOut">
              <a:rPr lang="zh-CN" altLang="en-US" smtClean="0"/>
              <a:t>2024/10/29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56A19C-A947-4D46-95FE-D44A7317B2B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9D7257D-9D70-4B40-874C-A52B63E6EE1A}" type="datetimeFigureOut">
              <a:rPr lang="zh-CN" altLang="en-US" smtClean="0"/>
              <a:t>2024/10/29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56A19C-A947-4D46-95FE-D44A7317B2B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9D7257D-9D70-4B40-874C-A52B63E6EE1A}" type="datetimeFigureOut">
              <a:rPr lang="zh-CN" altLang="en-US" smtClean="0"/>
              <a:t>2024/10/29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56A19C-A947-4D46-95FE-D44A7317B2B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vl2pPr>
              <a:defRPr>
                <a:solidFill>
                  <a:schemeClr val="bg1"/>
                </a:solidFill>
                <a:latin typeface="微软雅黑" panose="020B0503020204020204" pitchFamily="34" charset="-122"/>
                <a:ea typeface="微软雅黑" panose="020B0503020204020204" pitchFamily="34" charset="-122"/>
              </a:defRPr>
            </a:lvl2pPr>
            <a:lvl3pPr>
              <a:defRPr>
                <a:solidFill>
                  <a:schemeClr val="bg1"/>
                </a:solidFill>
                <a:latin typeface="微软雅黑" panose="020B0503020204020204" pitchFamily="34" charset="-122"/>
                <a:ea typeface="微软雅黑" panose="020B0503020204020204" pitchFamily="34" charset="-122"/>
              </a:defRPr>
            </a:lvl3pPr>
            <a:lvl4pPr>
              <a:defRPr>
                <a:solidFill>
                  <a:schemeClr val="bg1"/>
                </a:solidFill>
                <a:latin typeface="微软雅黑" panose="020B0503020204020204" pitchFamily="34" charset="-122"/>
                <a:ea typeface="微软雅黑" panose="020B0503020204020204" pitchFamily="34" charset="-122"/>
              </a:defRPr>
            </a:lvl4pPr>
            <a:lvl5pPr>
              <a:defRPr>
                <a:solidFill>
                  <a:schemeClr val="bg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69D7257D-9D70-4B40-874C-A52B63E6EE1A}" type="datetimeFigureOut">
              <a:rPr lang="zh-CN" altLang="en-US" smtClean="0"/>
              <a:t>2024/10/29</a:t>
            </a:fld>
            <a:endParaRPr lang="zh-CN" altLang="en-US"/>
          </a:p>
        </p:txBody>
      </p:sp>
      <p:sp>
        <p:nvSpPr>
          <p:cNvPr id="5" name="页脚占位符 4"/>
          <p:cNvSpPr>
            <a:spLocks noGrp="1"/>
          </p:cNvSpPr>
          <p:nvPr>
            <p:ph type="ftr" sz="quarter" idx="11"/>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A056A19C-A947-4D46-95FE-D44A7317B2B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9D7257D-9D70-4B40-874C-A52B63E6EE1A}" type="datetimeFigureOut">
              <a:rPr lang="zh-CN" altLang="en-US" smtClean="0"/>
              <a:t>2024/10/29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56A19C-A947-4D46-95FE-D44A7317B2B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9D7257D-9D70-4B40-874C-A52B63E6EE1A}" type="datetimeFigureOut">
              <a:rPr lang="zh-CN" altLang="en-US" smtClean="0"/>
              <a:t>2024/10/29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56A19C-A947-4D46-95FE-D44A7317B2B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9D7257D-9D70-4B40-874C-A52B63E6EE1A}" type="datetimeFigureOut">
              <a:rPr lang="zh-CN" altLang="en-US" smtClean="0"/>
              <a:t>2024/10/29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056A19C-A947-4D46-95FE-D44A7317B2B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D7257D-9D70-4B40-874C-A52B63E6EE1A}" type="datetimeFigureOut">
              <a:rPr lang="zh-CN" altLang="en-US" smtClean="0"/>
              <a:t>2024/10/29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056A19C-A947-4D46-95FE-D44A7317B2B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D7257D-9D70-4B40-874C-A52B63E6EE1A}" type="datetimeFigureOut">
              <a:rPr lang="zh-CN" altLang="en-US" smtClean="0"/>
              <a:t>2024/10/29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056A19C-A947-4D46-95FE-D44A7317B2B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9D7257D-9D70-4B40-874C-A52B63E6EE1A}" type="datetimeFigureOut">
              <a:rPr lang="zh-CN" altLang="en-US" smtClean="0"/>
              <a:t>2024/10/29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56A19C-A947-4D46-95FE-D44A7317B2B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9D7257D-9D70-4B40-874C-A52B63E6EE1A}" type="datetimeFigureOut">
              <a:rPr lang="zh-CN" altLang="en-US" smtClean="0"/>
              <a:t>2024/10/29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056A19C-A947-4D46-95FE-D44A7317B2B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D7257D-9D70-4B40-874C-A52B63E6EE1A}" type="datetimeFigureOut">
              <a:rPr lang="zh-CN" altLang="en-US" smtClean="0"/>
              <a:t>2024/10/29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56A19C-A947-4D46-95FE-D44A7317B2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13" Type="http://schemas.openxmlformats.org/officeDocument/2006/relationships/image" Target="../media/image5.png"/><Relationship Id="rId3" Type="http://schemas.openxmlformats.org/officeDocument/2006/relationships/tags" Target="../tags/tag4.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tags" Target="../tags/tag3.xml"/><Relationship Id="rId16" Type="http://schemas.microsoft.com/office/2007/relationships/hdphoto" Target="../media/hdphoto2.wdp"/><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4.png"/><Relationship Id="rId5" Type="http://schemas.openxmlformats.org/officeDocument/2006/relationships/tags" Target="../tags/tag6.xml"/><Relationship Id="rId1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tags" Target="../tags/tag5.xml"/><Relationship Id="rId9" Type="http://schemas.openxmlformats.org/officeDocument/2006/relationships/image" Target="../media/image2.png"/><Relationship Id="rId1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6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tags" Target="../tags/tag65.xml"/><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9.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 Id="rId14" Type="http://schemas.openxmlformats.org/officeDocument/2006/relationships/image" Target="../media/image12.tmp"/></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3" Type="http://schemas.openxmlformats.org/officeDocument/2006/relationships/tags" Target="../tags/tag68.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3.tmp"/><Relationship Id="rId11" Type="http://schemas.openxmlformats.org/officeDocument/2006/relationships/image" Target="../media/image6.png"/><Relationship Id="rId5" Type="http://schemas.openxmlformats.org/officeDocument/2006/relationships/notesSlide" Target="../notesSlides/notesSlide10.xml"/><Relationship Id="rId10" Type="http://schemas.openxmlformats.org/officeDocument/2006/relationships/image" Target="../media/image5.png"/><Relationship Id="rId4" Type="http://schemas.openxmlformats.org/officeDocument/2006/relationships/slideLayout" Target="../slideLayouts/slideLayout7.xml"/><Relationship Id="rId9" Type="http://schemas.microsoft.com/office/2007/relationships/hdphoto" Target="../media/hdphoto1.wdp"/><Relationship Id="rId1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6.png"/><Relationship Id="rId3" Type="http://schemas.openxmlformats.org/officeDocument/2006/relationships/tags" Target="../tags/tag71.xml"/><Relationship Id="rId7" Type="http://schemas.openxmlformats.org/officeDocument/2006/relationships/image" Target="../media/image15.jpeg"/><Relationship Id="rId12" Type="http://schemas.openxmlformats.org/officeDocument/2006/relationships/image" Target="../media/image5.png"/><Relationship Id="rId2" Type="http://schemas.openxmlformats.org/officeDocument/2006/relationships/tags" Target="../tags/tag70.xml"/><Relationship Id="rId16" Type="http://schemas.openxmlformats.org/officeDocument/2006/relationships/image" Target="../media/image11.png"/><Relationship Id="rId1" Type="http://schemas.openxmlformats.org/officeDocument/2006/relationships/tags" Target="../tags/tag69.xml"/><Relationship Id="rId6" Type="http://schemas.openxmlformats.org/officeDocument/2006/relationships/image" Target="../media/image14.jpeg"/><Relationship Id="rId11" Type="http://schemas.microsoft.com/office/2007/relationships/hdphoto" Target="../media/hdphoto1.wdp"/><Relationship Id="rId5" Type="http://schemas.openxmlformats.org/officeDocument/2006/relationships/notesSlide" Target="../notesSlides/notesSlide11.xml"/><Relationship Id="rId15" Type="http://schemas.microsoft.com/office/2007/relationships/hdphoto" Target="../media/hdphoto2.wdp"/><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2.png"/><Relationship Id="rId1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tags" Target="../tags/tag74.xml"/><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12.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tags" Target="../tags/tag77.xml"/><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13.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tags" Target="../tags/tag80.xml"/><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14.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tags" Target="../tags/tag83.xml"/><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15.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tags" Target="../tags/tag86.xml"/><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16.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8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3" Type="http://schemas.openxmlformats.org/officeDocument/2006/relationships/tags" Target="../tags/tag10.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jpeg"/><Relationship Id="rId11" Type="http://schemas.openxmlformats.org/officeDocument/2006/relationships/image" Target="../media/image6.png"/><Relationship Id="rId5" Type="http://schemas.openxmlformats.org/officeDocument/2006/relationships/notesSlide" Target="../notesSlides/notesSlide2.xml"/><Relationship Id="rId10" Type="http://schemas.openxmlformats.org/officeDocument/2006/relationships/image" Target="../media/image5.png"/><Relationship Id="rId4" Type="http://schemas.openxmlformats.org/officeDocument/2006/relationships/slideLayout" Target="../slideLayouts/slideLayout7.xml"/><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tags" Target="../tags/tag90.xml"/><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17.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png"/><Relationship Id="rId3" Type="http://schemas.openxmlformats.org/officeDocument/2006/relationships/video" Target="../media/media1.mp4"/><Relationship Id="rId7" Type="http://schemas.openxmlformats.org/officeDocument/2006/relationships/notesSlide" Target="../notesSlides/notesSlide18.xml"/><Relationship Id="rId12" Type="http://schemas.microsoft.com/office/2007/relationships/hdphoto" Target="../media/hdphoto1.wdp"/><Relationship Id="rId17" Type="http://schemas.openxmlformats.org/officeDocument/2006/relationships/image" Target="../media/image11.png"/><Relationship Id="rId2" Type="http://schemas.microsoft.com/office/2007/relationships/media" Target="../media/media1.mp4"/><Relationship Id="rId16" Type="http://schemas.microsoft.com/office/2007/relationships/hdphoto" Target="../media/hdphoto2.wdp"/><Relationship Id="rId1" Type="http://schemas.openxmlformats.org/officeDocument/2006/relationships/tags" Target="../tags/tag91.xml"/><Relationship Id="rId6" Type="http://schemas.openxmlformats.org/officeDocument/2006/relationships/slideLayout" Target="../slideLayouts/slideLayout7.xml"/><Relationship Id="rId11" Type="http://schemas.openxmlformats.org/officeDocument/2006/relationships/image" Target="../media/image4.png"/><Relationship Id="rId5" Type="http://schemas.openxmlformats.org/officeDocument/2006/relationships/tags" Target="../tags/tag93.xml"/><Relationship Id="rId1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tags" Target="../tags/tag92.xml"/><Relationship Id="rId9" Type="http://schemas.openxmlformats.org/officeDocument/2006/relationships/slide" Target="slide33.xml"/><Relationship Id="rId1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png"/><Relationship Id="rId3" Type="http://schemas.openxmlformats.org/officeDocument/2006/relationships/tags" Target="../tags/tag96.xml"/><Relationship Id="rId7" Type="http://schemas.openxmlformats.org/officeDocument/2006/relationships/image" Target="../media/image19.png"/><Relationship Id="rId12" Type="http://schemas.openxmlformats.org/officeDocument/2006/relationships/image" Target="../media/image5.png"/><Relationship Id="rId17" Type="http://schemas.openxmlformats.org/officeDocument/2006/relationships/slide" Target="slide33.xml"/><Relationship Id="rId2" Type="http://schemas.openxmlformats.org/officeDocument/2006/relationships/tags" Target="../tags/tag95.xml"/><Relationship Id="rId16" Type="http://schemas.openxmlformats.org/officeDocument/2006/relationships/image" Target="../media/image11.png"/><Relationship Id="rId1" Type="http://schemas.openxmlformats.org/officeDocument/2006/relationships/tags" Target="../tags/tag94.xml"/><Relationship Id="rId6" Type="http://schemas.openxmlformats.org/officeDocument/2006/relationships/image" Target="../media/image18.png"/><Relationship Id="rId11" Type="http://schemas.microsoft.com/office/2007/relationships/hdphoto" Target="../media/hdphoto1.wdp"/><Relationship Id="rId5" Type="http://schemas.openxmlformats.org/officeDocument/2006/relationships/notesSlide" Target="../notesSlides/notesSlide19.xml"/><Relationship Id="rId15" Type="http://schemas.microsoft.com/office/2007/relationships/hdphoto" Target="../media/hdphoto2.wdp"/><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2.png"/><Relationship Id="rId1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5.png"/><Relationship Id="rId18" Type="http://schemas.openxmlformats.org/officeDocument/2006/relationships/slide" Target="slide33.xml"/><Relationship Id="rId3" Type="http://schemas.openxmlformats.org/officeDocument/2006/relationships/tags" Target="../tags/tag99.xml"/><Relationship Id="rId7" Type="http://schemas.openxmlformats.org/officeDocument/2006/relationships/image" Target="../media/image22.png"/><Relationship Id="rId12" Type="http://schemas.microsoft.com/office/2007/relationships/hdphoto" Target="../media/hdphoto1.wdp"/><Relationship Id="rId17" Type="http://schemas.openxmlformats.org/officeDocument/2006/relationships/image" Target="../media/image11.png"/><Relationship Id="rId2" Type="http://schemas.openxmlformats.org/officeDocument/2006/relationships/tags" Target="../tags/tag98.xml"/><Relationship Id="rId16" Type="http://schemas.microsoft.com/office/2007/relationships/hdphoto" Target="../media/hdphoto2.wdp"/><Relationship Id="rId1" Type="http://schemas.openxmlformats.org/officeDocument/2006/relationships/tags" Target="../tags/tag97.xml"/><Relationship Id="rId6" Type="http://schemas.openxmlformats.org/officeDocument/2006/relationships/image" Target="../media/image21.png"/><Relationship Id="rId11" Type="http://schemas.openxmlformats.org/officeDocument/2006/relationships/image" Target="../media/image4.png"/><Relationship Id="rId5" Type="http://schemas.openxmlformats.org/officeDocument/2006/relationships/notesSlide" Target="../notesSlides/notesSlide20.xml"/><Relationship Id="rId1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slideLayout" Target="../slideLayouts/slideLayout7.xml"/><Relationship Id="rId9" Type="http://schemas.openxmlformats.org/officeDocument/2006/relationships/image" Target="../media/image24.png"/><Relationship Id="rId1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png"/><Relationship Id="rId18" Type="http://schemas.microsoft.com/office/2007/relationships/hdphoto" Target="../media/hdphoto2.wdp"/><Relationship Id="rId3" Type="http://schemas.openxmlformats.org/officeDocument/2006/relationships/tags" Target="../tags/tag102.xml"/><Relationship Id="rId7" Type="http://schemas.openxmlformats.org/officeDocument/2006/relationships/image" Target="../media/image26.png"/><Relationship Id="rId12" Type="http://schemas.openxmlformats.org/officeDocument/2006/relationships/image" Target="../media/image2.png"/><Relationship Id="rId17" Type="http://schemas.openxmlformats.org/officeDocument/2006/relationships/image" Target="../media/image7.png"/><Relationship Id="rId2" Type="http://schemas.openxmlformats.org/officeDocument/2006/relationships/tags" Target="../tags/tag101.xml"/><Relationship Id="rId16" Type="http://schemas.openxmlformats.org/officeDocument/2006/relationships/image" Target="../media/image6.png"/><Relationship Id="rId20" Type="http://schemas.openxmlformats.org/officeDocument/2006/relationships/slide" Target="slide33.xml"/><Relationship Id="rId1" Type="http://schemas.openxmlformats.org/officeDocument/2006/relationships/tags" Target="../tags/tag100.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notesSlide" Target="../notesSlides/notesSlide21.xml"/><Relationship Id="rId15" Type="http://schemas.openxmlformats.org/officeDocument/2006/relationships/image" Target="../media/image5.png"/><Relationship Id="rId10" Type="http://schemas.openxmlformats.org/officeDocument/2006/relationships/image" Target="../media/image29.png"/><Relationship Id="rId19" Type="http://schemas.openxmlformats.org/officeDocument/2006/relationships/image" Target="../media/image11.png"/><Relationship Id="rId4" Type="http://schemas.openxmlformats.org/officeDocument/2006/relationships/slideLayout" Target="../slideLayouts/slideLayout7.xml"/><Relationship Id="rId9" Type="http://schemas.openxmlformats.org/officeDocument/2006/relationships/image" Target="../media/image28.png"/><Relationship Id="rId1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png"/><Relationship Id="rId18" Type="http://schemas.openxmlformats.org/officeDocument/2006/relationships/slide" Target="slide33.xml"/><Relationship Id="rId3" Type="http://schemas.openxmlformats.org/officeDocument/2006/relationships/tags" Target="../tags/tag105.xml"/><Relationship Id="rId7" Type="http://schemas.openxmlformats.org/officeDocument/2006/relationships/image" Target="../media/image32.png"/><Relationship Id="rId12" Type="http://schemas.microsoft.com/office/2007/relationships/hdphoto" Target="../media/hdphoto1.wdp"/><Relationship Id="rId17" Type="http://schemas.openxmlformats.org/officeDocument/2006/relationships/image" Target="../media/image11.png"/><Relationship Id="rId2" Type="http://schemas.openxmlformats.org/officeDocument/2006/relationships/tags" Target="../tags/tag104.xml"/><Relationship Id="rId16" Type="http://schemas.microsoft.com/office/2007/relationships/hdphoto" Target="../media/hdphoto2.wdp"/><Relationship Id="rId1" Type="http://schemas.openxmlformats.org/officeDocument/2006/relationships/tags" Target="../tags/tag103.xml"/><Relationship Id="rId6" Type="http://schemas.openxmlformats.org/officeDocument/2006/relationships/image" Target="../media/image31.png"/><Relationship Id="rId11" Type="http://schemas.openxmlformats.org/officeDocument/2006/relationships/image" Target="../media/image4.png"/><Relationship Id="rId5" Type="http://schemas.openxmlformats.org/officeDocument/2006/relationships/notesSlide" Target="../notesSlides/notesSlide22.xml"/><Relationship Id="rId1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slideLayout" Target="../slideLayouts/slideLayout7.xml"/><Relationship Id="rId9" Type="http://schemas.openxmlformats.org/officeDocument/2006/relationships/image" Target="../media/image34.png"/><Relationship Id="rId14"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tags" Target="../tags/tag108.xml"/><Relationship Id="rId7" Type="http://schemas.openxmlformats.org/officeDocument/2006/relationships/image" Target="../media/image36.png"/><Relationship Id="rId12" Type="http://schemas.openxmlformats.org/officeDocument/2006/relationships/image" Target="../media/image6.png"/><Relationship Id="rId2" Type="http://schemas.openxmlformats.org/officeDocument/2006/relationships/tags" Target="../tags/tag107.xml"/><Relationship Id="rId16" Type="http://schemas.openxmlformats.org/officeDocument/2006/relationships/slide" Target="slide33.xml"/><Relationship Id="rId1" Type="http://schemas.openxmlformats.org/officeDocument/2006/relationships/tags" Target="../tags/tag106.xml"/><Relationship Id="rId6" Type="http://schemas.openxmlformats.org/officeDocument/2006/relationships/image" Target="../media/image35.png"/><Relationship Id="rId11" Type="http://schemas.openxmlformats.org/officeDocument/2006/relationships/image" Target="../media/image5.png"/><Relationship Id="rId5" Type="http://schemas.openxmlformats.org/officeDocument/2006/relationships/notesSlide" Target="../notesSlides/notesSlide23.xml"/><Relationship Id="rId15" Type="http://schemas.openxmlformats.org/officeDocument/2006/relationships/image" Target="../media/image11.png"/><Relationship Id="rId10" Type="http://schemas.microsoft.com/office/2007/relationships/hdphoto" Target="../media/hdphoto1.wdp"/><Relationship Id="rId4" Type="http://schemas.openxmlformats.org/officeDocument/2006/relationships/slideLayout" Target="../slideLayouts/slideLayout7.xml"/><Relationship Id="rId9" Type="http://schemas.openxmlformats.org/officeDocument/2006/relationships/image" Target="../media/image4.png"/><Relationship Id="rId1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png"/><Relationship Id="rId3" Type="http://schemas.openxmlformats.org/officeDocument/2006/relationships/tags" Target="../tags/tag111.xml"/><Relationship Id="rId7" Type="http://schemas.openxmlformats.org/officeDocument/2006/relationships/image" Target="../media/image37.png"/><Relationship Id="rId12" Type="http://schemas.openxmlformats.org/officeDocument/2006/relationships/image" Target="../media/image5.png"/><Relationship Id="rId17" Type="http://schemas.openxmlformats.org/officeDocument/2006/relationships/slide" Target="slide33.xml"/><Relationship Id="rId2" Type="http://schemas.openxmlformats.org/officeDocument/2006/relationships/tags" Target="../tags/tag110.xml"/><Relationship Id="rId16" Type="http://schemas.openxmlformats.org/officeDocument/2006/relationships/image" Target="../media/image11.png"/><Relationship Id="rId1" Type="http://schemas.openxmlformats.org/officeDocument/2006/relationships/tags" Target="../tags/tag109.xml"/><Relationship Id="rId6" Type="http://schemas.openxmlformats.org/officeDocument/2006/relationships/image" Target="../media/image33.png"/><Relationship Id="rId11" Type="http://schemas.microsoft.com/office/2007/relationships/hdphoto" Target="../media/hdphoto1.wdp"/><Relationship Id="rId5" Type="http://schemas.openxmlformats.org/officeDocument/2006/relationships/notesSlide" Target="../notesSlides/notesSlide24.xml"/><Relationship Id="rId15" Type="http://schemas.microsoft.com/office/2007/relationships/hdphoto" Target="../media/hdphoto2.wdp"/><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2.png"/><Relationship Id="rId1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png"/><Relationship Id="rId18" Type="http://schemas.openxmlformats.org/officeDocument/2006/relationships/slide" Target="slide33.xml"/><Relationship Id="rId3" Type="http://schemas.openxmlformats.org/officeDocument/2006/relationships/tags" Target="../tags/tag114.xml"/><Relationship Id="rId7" Type="http://schemas.openxmlformats.org/officeDocument/2006/relationships/image" Target="../media/image40.png"/><Relationship Id="rId12" Type="http://schemas.microsoft.com/office/2007/relationships/hdphoto" Target="../media/hdphoto1.wdp"/><Relationship Id="rId17" Type="http://schemas.openxmlformats.org/officeDocument/2006/relationships/image" Target="../media/image11.png"/><Relationship Id="rId2" Type="http://schemas.openxmlformats.org/officeDocument/2006/relationships/tags" Target="../tags/tag113.xml"/><Relationship Id="rId16" Type="http://schemas.microsoft.com/office/2007/relationships/hdphoto" Target="../media/hdphoto2.wdp"/><Relationship Id="rId1" Type="http://schemas.openxmlformats.org/officeDocument/2006/relationships/tags" Target="../tags/tag112.xml"/><Relationship Id="rId6" Type="http://schemas.openxmlformats.org/officeDocument/2006/relationships/image" Target="../media/image39.png"/><Relationship Id="rId11" Type="http://schemas.openxmlformats.org/officeDocument/2006/relationships/image" Target="../media/image4.png"/><Relationship Id="rId5" Type="http://schemas.openxmlformats.org/officeDocument/2006/relationships/notesSlide" Target="../notesSlides/notesSlide25.xml"/><Relationship Id="rId1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slideLayout" Target="../slideLayouts/slideLayout7.xml"/><Relationship Id="rId9" Type="http://schemas.openxmlformats.org/officeDocument/2006/relationships/image" Target="../media/image42.png"/><Relationship Id="rId1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6.png"/><Relationship Id="rId3" Type="http://schemas.openxmlformats.org/officeDocument/2006/relationships/tags" Target="../tags/tag117.xml"/><Relationship Id="rId7" Type="http://schemas.openxmlformats.org/officeDocument/2006/relationships/image" Target="../media/image43.png"/><Relationship Id="rId12" Type="http://schemas.openxmlformats.org/officeDocument/2006/relationships/image" Target="../media/image5.png"/><Relationship Id="rId17" Type="http://schemas.openxmlformats.org/officeDocument/2006/relationships/slide" Target="slide33.xml"/><Relationship Id="rId2" Type="http://schemas.openxmlformats.org/officeDocument/2006/relationships/tags" Target="../tags/tag116.xml"/><Relationship Id="rId16" Type="http://schemas.openxmlformats.org/officeDocument/2006/relationships/image" Target="../media/image11.png"/><Relationship Id="rId1" Type="http://schemas.openxmlformats.org/officeDocument/2006/relationships/tags" Target="../tags/tag115.xml"/><Relationship Id="rId6" Type="http://schemas.openxmlformats.org/officeDocument/2006/relationships/image" Target="../media/image35.png"/><Relationship Id="rId11" Type="http://schemas.microsoft.com/office/2007/relationships/hdphoto" Target="../media/hdphoto1.wdp"/><Relationship Id="rId5" Type="http://schemas.openxmlformats.org/officeDocument/2006/relationships/notesSlide" Target="../notesSlides/notesSlide26.xml"/><Relationship Id="rId15" Type="http://schemas.microsoft.com/office/2007/relationships/hdphoto" Target="../media/hdphoto2.wdp"/><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2.pn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6.png"/><Relationship Id="rId3" Type="http://schemas.openxmlformats.org/officeDocument/2006/relationships/tags" Target="../tags/tag120.xml"/><Relationship Id="rId7" Type="http://schemas.openxmlformats.org/officeDocument/2006/relationships/image" Target="../media/image46.png"/><Relationship Id="rId12" Type="http://schemas.openxmlformats.org/officeDocument/2006/relationships/image" Target="../media/image5.png"/><Relationship Id="rId17" Type="http://schemas.openxmlformats.org/officeDocument/2006/relationships/slide" Target="slide33.xml"/><Relationship Id="rId2" Type="http://schemas.openxmlformats.org/officeDocument/2006/relationships/tags" Target="../tags/tag119.xml"/><Relationship Id="rId16" Type="http://schemas.openxmlformats.org/officeDocument/2006/relationships/image" Target="../media/image11.png"/><Relationship Id="rId1" Type="http://schemas.openxmlformats.org/officeDocument/2006/relationships/tags" Target="../tags/tag118.xml"/><Relationship Id="rId6" Type="http://schemas.openxmlformats.org/officeDocument/2006/relationships/image" Target="../media/image45.png"/><Relationship Id="rId11" Type="http://schemas.microsoft.com/office/2007/relationships/hdphoto" Target="../media/hdphoto1.wdp"/><Relationship Id="rId5" Type="http://schemas.openxmlformats.org/officeDocument/2006/relationships/notesSlide" Target="../notesSlides/notesSlide27.xml"/><Relationship Id="rId15" Type="http://schemas.microsoft.com/office/2007/relationships/hdphoto" Target="../media/hdphoto2.wdp"/><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2.png"/><Relationship Id="rId1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3" Type="http://schemas.openxmlformats.org/officeDocument/2006/relationships/tags" Target="../tags/tag123.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48.png"/><Relationship Id="rId11" Type="http://schemas.openxmlformats.org/officeDocument/2006/relationships/image" Target="../media/image6.png"/><Relationship Id="rId5" Type="http://schemas.openxmlformats.org/officeDocument/2006/relationships/notesSlide" Target="../notesSlides/notesSlide28.xml"/><Relationship Id="rId15" Type="http://schemas.openxmlformats.org/officeDocument/2006/relationships/slide" Target="slide33.xml"/><Relationship Id="rId10" Type="http://schemas.openxmlformats.org/officeDocument/2006/relationships/image" Target="../media/image5.png"/><Relationship Id="rId4" Type="http://schemas.openxmlformats.org/officeDocument/2006/relationships/slideLayout" Target="../slideLayouts/slideLayout7.xml"/><Relationship Id="rId9" Type="http://schemas.microsoft.com/office/2007/relationships/hdphoto" Target="../media/hdphoto1.wdp"/><Relationship Id="rId14" Type="http://schemas.openxmlformats.org/officeDocument/2006/relationships/image" Target="../media/image11.pn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tags" Target="../tags/tag126.xml"/><Relationship Id="rId7" Type="http://schemas.openxmlformats.org/officeDocument/2006/relationships/image" Target="../media/image50.png"/><Relationship Id="rId12" Type="http://schemas.openxmlformats.org/officeDocument/2006/relationships/image" Target="../media/image6.png"/><Relationship Id="rId2" Type="http://schemas.openxmlformats.org/officeDocument/2006/relationships/tags" Target="../tags/tag125.xml"/><Relationship Id="rId16" Type="http://schemas.openxmlformats.org/officeDocument/2006/relationships/slide" Target="slide33.xml"/><Relationship Id="rId1" Type="http://schemas.openxmlformats.org/officeDocument/2006/relationships/tags" Target="../tags/tag124.xml"/><Relationship Id="rId6" Type="http://schemas.openxmlformats.org/officeDocument/2006/relationships/image" Target="../media/image49.png"/><Relationship Id="rId11" Type="http://schemas.openxmlformats.org/officeDocument/2006/relationships/image" Target="../media/image5.png"/><Relationship Id="rId5" Type="http://schemas.openxmlformats.org/officeDocument/2006/relationships/notesSlide" Target="../notesSlides/notesSlide29.xml"/><Relationship Id="rId15" Type="http://schemas.openxmlformats.org/officeDocument/2006/relationships/image" Target="../media/image11.png"/><Relationship Id="rId10" Type="http://schemas.microsoft.com/office/2007/relationships/hdphoto" Target="../media/hdphoto1.wdp"/><Relationship Id="rId4" Type="http://schemas.openxmlformats.org/officeDocument/2006/relationships/slideLayout" Target="../slideLayouts/slideLayout7.xml"/><Relationship Id="rId9" Type="http://schemas.openxmlformats.org/officeDocument/2006/relationships/image" Target="../media/image4.png"/><Relationship Id="rId14" Type="http://schemas.microsoft.com/office/2007/relationships/hdphoto" Target="../media/hdphoto2.wdp"/></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2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2.wdp"/></Relationships>
</file>

<file path=ppt/slides/_rels/slide34.xml.rels><?xml version="1.0" encoding="UTF-8" standalone="yes"?>
<Relationships xmlns="http://schemas.openxmlformats.org/package/2006/relationships"><Relationship Id="rId13" Type="http://schemas.openxmlformats.org/officeDocument/2006/relationships/tags" Target="../tags/tag140.xml"/><Relationship Id="rId18" Type="http://schemas.openxmlformats.org/officeDocument/2006/relationships/tags" Target="../tags/tag145.xml"/><Relationship Id="rId26" Type="http://schemas.openxmlformats.org/officeDocument/2006/relationships/image" Target="../media/image2.png"/><Relationship Id="rId3" Type="http://schemas.openxmlformats.org/officeDocument/2006/relationships/tags" Target="../tags/tag130.xml"/><Relationship Id="rId21" Type="http://schemas.openxmlformats.org/officeDocument/2006/relationships/tags" Target="../tags/tag148.xml"/><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tags" Target="../tags/tag144.xml"/><Relationship Id="rId25" Type="http://schemas.openxmlformats.org/officeDocument/2006/relationships/notesSlide" Target="../notesSlides/notesSlide30.xml"/><Relationship Id="rId33" Type="http://schemas.openxmlformats.org/officeDocument/2006/relationships/image" Target="../media/image11.png"/><Relationship Id="rId2" Type="http://schemas.openxmlformats.org/officeDocument/2006/relationships/tags" Target="../tags/tag129.xml"/><Relationship Id="rId16" Type="http://schemas.openxmlformats.org/officeDocument/2006/relationships/tags" Target="../tags/tag143.xml"/><Relationship Id="rId20" Type="http://schemas.openxmlformats.org/officeDocument/2006/relationships/tags" Target="../tags/tag147.xml"/><Relationship Id="rId29" Type="http://schemas.openxmlformats.org/officeDocument/2006/relationships/image" Target="../media/image5.png"/><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24" Type="http://schemas.openxmlformats.org/officeDocument/2006/relationships/slideLayout" Target="../slideLayouts/slideLayout7.xml"/><Relationship Id="rId32" Type="http://schemas.microsoft.com/office/2007/relationships/hdphoto" Target="../media/hdphoto2.wdp"/><Relationship Id="rId5" Type="http://schemas.openxmlformats.org/officeDocument/2006/relationships/tags" Target="../tags/tag132.xml"/><Relationship Id="rId15" Type="http://schemas.openxmlformats.org/officeDocument/2006/relationships/tags" Target="../tags/tag142.xml"/><Relationship Id="rId23" Type="http://schemas.openxmlformats.org/officeDocument/2006/relationships/tags" Target="../tags/tag150.xml"/><Relationship Id="rId28" Type="http://schemas.microsoft.com/office/2007/relationships/hdphoto" Target="../media/hdphoto1.wdp"/><Relationship Id="rId10" Type="http://schemas.openxmlformats.org/officeDocument/2006/relationships/tags" Target="../tags/tag137.xml"/><Relationship Id="rId19" Type="http://schemas.openxmlformats.org/officeDocument/2006/relationships/tags" Target="../tags/tag146.xml"/><Relationship Id="rId31" Type="http://schemas.openxmlformats.org/officeDocument/2006/relationships/image" Target="../media/image7.png"/><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 Id="rId22" Type="http://schemas.openxmlformats.org/officeDocument/2006/relationships/tags" Target="../tags/tag149.xml"/><Relationship Id="rId27" Type="http://schemas.openxmlformats.org/officeDocument/2006/relationships/image" Target="../media/image4.png"/><Relationship Id="rId30" Type="http://schemas.openxmlformats.org/officeDocument/2006/relationships/image" Target="../media/image6.png"/><Relationship Id="rId8" Type="http://schemas.openxmlformats.org/officeDocument/2006/relationships/tags" Target="../tags/tag135.xml"/></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tags" Target="../tags/tag153.xml"/><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31.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7.xml"/><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52.jpeg"/><Relationship Id="rId10" Type="http://schemas.openxmlformats.org/officeDocument/2006/relationships/image" Target="../media/image6.png"/><Relationship Id="rId4" Type="http://schemas.openxmlformats.org/officeDocument/2006/relationships/image" Target="../media/image51.png"/><Relationship Id="rId9"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tags" Target="../tags/tag163.xml"/><Relationship Id="rId13" Type="http://schemas.microsoft.com/office/2007/relationships/hdphoto" Target="../media/hdphoto1.wdp"/><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image" Target="../media/image4.png"/><Relationship Id="rId17" Type="http://schemas.microsoft.com/office/2007/relationships/hdphoto" Target="../media/hdphoto2.wdp"/><Relationship Id="rId2" Type="http://schemas.openxmlformats.org/officeDocument/2006/relationships/tags" Target="../tags/tag157.xml"/><Relationship Id="rId16" Type="http://schemas.openxmlformats.org/officeDocument/2006/relationships/image" Target="../media/image7.pn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3.png"/><Relationship Id="rId5" Type="http://schemas.openxmlformats.org/officeDocument/2006/relationships/tags" Target="../tags/tag160.xml"/><Relationship Id="rId1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tags" Target="../tags/tag159.xml"/><Relationship Id="rId9" Type="http://schemas.openxmlformats.org/officeDocument/2006/relationships/slideLayout" Target="../slideLayouts/slideLayout7.xml"/><Relationship Id="rId1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3" Type="http://schemas.openxmlformats.org/officeDocument/2006/relationships/tags" Target="../tags/tag14.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0.jpeg"/><Relationship Id="rId11" Type="http://schemas.openxmlformats.org/officeDocument/2006/relationships/image" Target="../media/image6.png"/><Relationship Id="rId5" Type="http://schemas.openxmlformats.org/officeDocument/2006/relationships/notesSlide" Target="../notesSlides/notesSlide3.xml"/><Relationship Id="rId10" Type="http://schemas.openxmlformats.org/officeDocument/2006/relationships/image" Target="../media/image5.png"/><Relationship Id="rId4" Type="http://schemas.openxmlformats.org/officeDocument/2006/relationships/slideLayout" Target="../slideLayouts/slideLayout7.xml"/><Relationship Id="rId9" Type="http://schemas.microsoft.com/office/2007/relationships/hdphoto" Target="../media/hdphoto1.wdp"/><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2.wdp"/><Relationship Id="rId3" Type="http://schemas.openxmlformats.org/officeDocument/2006/relationships/tags" Target="../tags/tag17.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chart" Target="../charts/chart1.xml"/><Relationship Id="rId11" Type="http://schemas.openxmlformats.org/officeDocument/2006/relationships/image" Target="../media/image6.png"/><Relationship Id="rId5" Type="http://schemas.openxmlformats.org/officeDocument/2006/relationships/notesSlide" Target="../notesSlides/notesSlide4.xml"/><Relationship Id="rId10" Type="http://schemas.openxmlformats.org/officeDocument/2006/relationships/image" Target="../media/image5.png"/><Relationship Id="rId4" Type="http://schemas.openxmlformats.org/officeDocument/2006/relationships/slideLayout" Target="../slideLayouts/slideLayout7.xml"/><Relationship Id="rId9" Type="http://schemas.microsoft.com/office/2007/relationships/hdphoto" Target="../media/hdphoto1.wdp"/><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tags" Target="../tags/tag20.xml"/><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5.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26" Type="http://schemas.openxmlformats.org/officeDocument/2006/relationships/image" Target="../media/image7.png"/><Relationship Id="rId3" Type="http://schemas.openxmlformats.org/officeDocument/2006/relationships/tags" Target="../tags/tag23.xml"/><Relationship Id="rId21" Type="http://schemas.openxmlformats.org/officeDocument/2006/relationships/image" Target="../media/image2.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5" Type="http://schemas.openxmlformats.org/officeDocument/2006/relationships/image" Target="../media/image6.png"/><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notesSlide" Target="../notesSlides/notesSlide6.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5.png"/><Relationship Id="rId5" Type="http://schemas.openxmlformats.org/officeDocument/2006/relationships/tags" Target="../tags/tag25.xml"/><Relationship Id="rId15" Type="http://schemas.openxmlformats.org/officeDocument/2006/relationships/tags" Target="../tags/tag35.xml"/><Relationship Id="rId23" Type="http://schemas.microsoft.com/office/2007/relationships/hdphoto" Target="../media/hdphoto1.wdp"/><Relationship Id="rId28" Type="http://schemas.openxmlformats.org/officeDocument/2006/relationships/image" Target="../media/image11.png"/><Relationship Id="rId10" Type="http://schemas.openxmlformats.org/officeDocument/2006/relationships/tags" Target="../tags/tag30.xml"/><Relationship Id="rId19" Type="http://schemas.openxmlformats.org/officeDocument/2006/relationships/slideLayout" Target="../slideLayouts/slideLayout7.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4.png"/><Relationship Id="rId27"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tags" Target="../tags/tag41.xml"/><Relationship Id="rId7" Type="http://schemas.openxmlformats.org/officeDocument/2006/relationships/image" Target="../media/image4.png"/><Relationship Id="rId12" Type="http://schemas.microsoft.com/office/2007/relationships/hdphoto" Target="../media/hdphoto2.wdp"/><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7.xml"/><Relationship Id="rId10" Type="http://schemas.openxmlformats.org/officeDocument/2006/relationships/image" Target="../media/image6.png"/><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tags" Target="../tags/tag59.xml"/><Relationship Id="rId26" Type="http://schemas.openxmlformats.org/officeDocument/2006/relationships/image" Target="../media/image5.png"/><Relationship Id="rId3" Type="http://schemas.openxmlformats.org/officeDocument/2006/relationships/tags" Target="../tags/tag44.xml"/><Relationship Id="rId21" Type="http://schemas.openxmlformats.org/officeDocument/2006/relationships/slideLayout" Target="../slideLayouts/slideLayout7.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tags" Target="../tags/tag58.xml"/><Relationship Id="rId25" Type="http://schemas.microsoft.com/office/2007/relationships/hdphoto" Target="../media/hdphoto1.wdp"/><Relationship Id="rId2" Type="http://schemas.openxmlformats.org/officeDocument/2006/relationships/tags" Target="../tags/tag43.xml"/><Relationship Id="rId16" Type="http://schemas.openxmlformats.org/officeDocument/2006/relationships/tags" Target="../tags/tag57.xml"/><Relationship Id="rId20" Type="http://schemas.openxmlformats.org/officeDocument/2006/relationships/tags" Target="../tags/tag61.xml"/><Relationship Id="rId29" Type="http://schemas.microsoft.com/office/2007/relationships/hdphoto" Target="../media/hdphoto2.wdp"/><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4.png"/><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image" Target="../media/image2.png"/><Relationship Id="rId28" Type="http://schemas.openxmlformats.org/officeDocument/2006/relationships/image" Target="../media/image7.png"/><Relationship Id="rId10" Type="http://schemas.openxmlformats.org/officeDocument/2006/relationships/tags" Target="../tags/tag51.xml"/><Relationship Id="rId19" Type="http://schemas.openxmlformats.org/officeDocument/2006/relationships/tags" Target="../tags/tag60.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notesSlide" Target="../notesSlides/notesSlide8.xml"/><Relationship Id="rId27" Type="http://schemas.openxmlformats.org/officeDocument/2006/relationships/image" Target="../media/image6.png"/><Relationship Id="rId30"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 name="图片 3" descr="图片2"/>
          <p:cNvPicPr>
            <a:picLocks noChangeAspect="1"/>
          </p:cNvPicPr>
          <p:nvPr/>
        </p:nvPicPr>
        <p:blipFill>
          <a:blip r:embed="rId9"/>
          <a:stretch>
            <a:fillRect/>
          </a:stretch>
        </p:blipFill>
        <p:spPr>
          <a:xfrm>
            <a:off x="0" y="0"/>
            <a:ext cx="12192000" cy="6858000"/>
          </a:xfrm>
          <a:prstGeom prst="rect">
            <a:avLst/>
          </a:prstGeom>
        </p:spPr>
      </p:pic>
      <p:sp>
        <p:nvSpPr>
          <p:cNvPr id="3" name="矩形 2"/>
          <p:cNvSpPr/>
          <p:nvPr>
            <p:custDataLst>
              <p:tags r:id="rId2"/>
            </p:custDataLst>
          </p:nvPr>
        </p:nvSpPr>
        <p:spPr>
          <a:xfrm>
            <a:off x="600710" y="1333500"/>
            <a:ext cx="6391275" cy="1593850"/>
          </a:xfrm>
          <a:prstGeom prst="rect">
            <a:avLst/>
          </a:prstGeom>
          <a:effectLst>
            <a:glow rad="101600">
              <a:schemeClr val="accent2">
                <a:satMod val="175000"/>
                <a:alpha val="40000"/>
              </a:schemeClr>
            </a:glow>
            <a:outerShdw blurRad="50800" dist="38100" dir="2700000" algn="tl" rotWithShape="0">
              <a:prstClr val="black">
                <a:alpha val="40000"/>
              </a:prstClr>
            </a:outerShdw>
            <a:softEdge rad="12700"/>
          </a:effectLst>
        </p:spPr>
        <p:txBody>
          <a:bodyPr wrap="square">
            <a:noAutofit/>
          </a:bodyPr>
          <a:lstStyle/>
          <a:p>
            <a:pPr algn="l"/>
            <a:r>
              <a:rPr lang="zh-CN" altLang="en-US" sz="4000" b="1" dirty="0">
                <a:solidFill>
                  <a:schemeClr val="bg1"/>
                </a:solidFill>
                <a:latin typeface="微软雅黑" panose="020B0503020204020204" pitchFamily="34" charset="-122"/>
                <a:ea typeface="微软雅黑" panose="020B0503020204020204" pitchFamily="34" charset="-122"/>
                <a:sym typeface="+mn-ea"/>
              </a:rPr>
              <a:t>第七届CCF开源创新大赛</a:t>
            </a:r>
            <a:br>
              <a:rPr lang="zh-CN" altLang="en-US" sz="4000" b="1" dirty="0">
                <a:solidFill>
                  <a:schemeClr val="bg1"/>
                </a:solidFill>
                <a:latin typeface="微软雅黑" panose="020B0503020204020204" pitchFamily="34" charset="-122"/>
                <a:ea typeface="微软雅黑" panose="020B0503020204020204" pitchFamily="34" charset="-122"/>
                <a:sym typeface="+mn-ea"/>
              </a:rPr>
            </a:br>
            <a:r>
              <a:rPr lang="zh-CN" altLang="en-US" sz="2800" b="1" dirty="0">
                <a:solidFill>
                  <a:schemeClr val="bg1"/>
                </a:solidFill>
                <a:latin typeface="微软雅黑" panose="020B0503020204020204" pitchFamily="34" charset="-122"/>
                <a:ea typeface="微软雅黑" panose="020B0503020204020204" pitchFamily="34" charset="-122"/>
                <a:sym typeface="+mn-ea"/>
              </a:rPr>
              <a:t>项目贡献赛道决赛答辩</a:t>
            </a:r>
            <a:endParaRPr lang="zh-CN" altLang="en-US" sz="2800" b="1" dirty="0">
              <a:solidFill>
                <a:srgbClr val="FF0000"/>
              </a:solidFill>
              <a:effectLst>
                <a:outerShdw blurRad="50800" dist="38100" dir="2700000" algn="tl" rotWithShape="0">
                  <a:schemeClr val="tx1">
                    <a:alpha val="40000"/>
                  </a:scheme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2911289" y="3973196"/>
            <a:ext cx="5827416" cy="651814"/>
          </a:xfrm>
          <a:prstGeom prst="rect">
            <a:avLst/>
          </a:prstGeom>
          <a:noFill/>
        </p:spPr>
        <p:txBody>
          <a:bodyPr wrap="square" rtlCol="0">
            <a:noAutofit/>
          </a:bodyPr>
          <a:lstStyle/>
          <a:p>
            <a:pPr algn="just"/>
            <a:r>
              <a:rPr lang="zh-CN" altLang="en-US" sz="2400" b="1" dirty="0">
                <a:solidFill>
                  <a:schemeClr val="bg1"/>
                </a:solidFill>
                <a:ea typeface="+mn-lt"/>
              </a:rPr>
              <a:t>作品名称：基于信创的学生导师双选系统</a:t>
            </a:r>
          </a:p>
          <a:p>
            <a:pPr algn="just"/>
            <a:endParaRPr lang="zh-CN" altLang="en-US" sz="2400" b="1" dirty="0">
              <a:solidFill>
                <a:schemeClr val="bg1"/>
              </a:solidFill>
              <a:ea typeface="+mn-lt"/>
            </a:endParaRPr>
          </a:p>
        </p:txBody>
      </p:sp>
      <p:sp>
        <p:nvSpPr>
          <p:cNvPr id="7" name="文本框 6"/>
          <p:cNvSpPr txBox="1"/>
          <p:nvPr>
            <p:custDataLst>
              <p:tags r:id="rId4"/>
            </p:custDataLst>
          </p:nvPr>
        </p:nvSpPr>
        <p:spPr>
          <a:xfrm>
            <a:off x="600710" y="5434330"/>
            <a:ext cx="2940050" cy="948055"/>
          </a:xfrm>
          <a:prstGeom prst="rect">
            <a:avLst/>
          </a:prstGeom>
          <a:noFill/>
        </p:spPr>
        <p:txBody>
          <a:bodyPr wrap="square" rtlCol="0">
            <a:noAutofit/>
          </a:bodyPr>
          <a:lstStyle/>
          <a:p>
            <a:pPr>
              <a:lnSpc>
                <a:spcPct val="150000"/>
              </a:lnSpc>
            </a:pPr>
            <a:r>
              <a:rPr lang="zh-CN" altLang="en-US" sz="2000" b="1" dirty="0">
                <a:ea typeface="+mn-lt"/>
                <a:cs typeface="微软雅黑" panose="020B0503020204020204" pitchFamily="34" charset="-122"/>
                <a:sym typeface="+mn-ea"/>
              </a:rPr>
              <a:t>汇报人：邵永康</a:t>
            </a:r>
          </a:p>
          <a:p>
            <a:pPr>
              <a:lnSpc>
                <a:spcPct val="150000"/>
              </a:lnSpc>
            </a:pPr>
            <a:r>
              <a:rPr lang="en-US" altLang="zh-CN" sz="2000" b="1" dirty="0">
                <a:ea typeface="+mn-lt"/>
                <a:cs typeface="微软雅黑" panose="020B0503020204020204" pitchFamily="34" charset="-122"/>
              </a:rPr>
              <a:t>2024</a:t>
            </a:r>
            <a:r>
              <a:rPr lang="zh-CN" altLang="en-US" sz="2000" b="1" dirty="0">
                <a:ea typeface="+mn-lt"/>
                <a:cs typeface="微软雅黑" panose="020B0503020204020204" pitchFamily="34" charset="-122"/>
              </a:rPr>
              <a:t>年</a:t>
            </a:r>
            <a:r>
              <a:rPr lang="en-US" altLang="zh-CN" sz="2000" b="1" dirty="0">
                <a:ea typeface="+mn-lt"/>
                <a:cs typeface="微软雅黑" panose="020B0503020204020204" pitchFamily="34" charset="-122"/>
              </a:rPr>
              <a:t>11</a:t>
            </a:r>
            <a:r>
              <a:rPr lang="zh-CN" altLang="en-US" sz="2000" b="1" dirty="0">
                <a:ea typeface="+mn-lt"/>
                <a:cs typeface="微软雅黑" panose="020B0503020204020204" pitchFamily="34" charset="-122"/>
              </a:rPr>
              <a:t>月</a:t>
            </a:r>
            <a:r>
              <a:rPr lang="en-US" altLang="zh-CN" sz="2000" b="1" dirty="0">
                <a:ea typeface="+mn-lt"/>
                <a:cs typeface="微软雅黑" panose="020B0503020204020204" pitchFamily="34" charset="-122"/>
              </a:rPr>
              <a:t>2</a:t>
            </a:r>
            <a:r>
              <a:rPr lang="zh-CN" altLang="en-US" sz="2000" b="1" dirty="0">
                <a:ea typeface="+mn-lt"/>
                <a:cs typeface="微软雅黑" panose="020B0503020204020204" pitchFamily="34" charset="-122"/>
              </a:rPr>
              <a:t>日</a:t>
            </a:r>
          </a:p>
        </p:txBody>
      </p:sp>
      <p:pic>
        <p:nvPicPr>
          <p:cNvPr id="11" name="图片 10" descr="7"/>
          <p:cNvPicPr>
            <a:picLocks noChangeAspect="1"/>
          </p:cNvPicPr>
          <p:nvPr>
            <p:custDataLst>
              <p:tags r:id="rId5"/>
            </p:custDataLst>
          </p:nvPr>
        </p:nvPicPr>
        <p:blipFill>
          <a:blip r:embed="rId10"/>
          <a:stretch>
            <a:fillRect/>
          </a:stretch>
        </p:blipFill>
        <p:spPr>
          <a:xfrm>
            <a:off x="7285355" y="1858010"/>
            <a:ext cx="3658235" cy="4230370"/>
          </a:xfrm>
          <a:prstGeom prst="rect">
            <a:avLst/>
          </a:prstGeom>
        </p:spPr>
      </p:pic>
      <p:sp>
        <p:nvSpPr>
          <p:cNvPr id="2" name="文本框 1">
            <a:extLst>
              <a:ext uri="{FF2B5EF4-FFF2-40B4-BE49-F238E27FC236}">
                <a16:creationId xmlns:a16="http://schemas.microsoft.com/office/drawing/2014/main" id="{584D3DB3-A7C5-2D26-E950-61833A343CFA}"/>
              </a:ext>
            </a:extLst>
          </p:cNvPr>
          <p:cNvSpPr txBox="1"/>
          <p:nvPr/>
        </p:nvSpPr>
        <p:spPr>
          <a:xfrm>
            <a:off x="-474562" y="2696901"/>
            <a:ext cx="184731" cy="369332"/>
          </a:xfrm>
          <a:prstGeom prst="rect">
            <a:avLst/>
          </a:prstGeom>
          <a:noFill/>
        </p:spPr>
        <p:txBody>
          <a:bodyPr wrap="none" rtlCol="0">
            <a:spAutoFit/>
          </a:bodyPr>
          <a:lstStyle/>
          <a:p>
            <a:endParaRPr kumimoji="1" lang="zh-CN" altLang="en-US"/>
          </a:p>
        </p:txBody>
      </p:sp>
      <p:sp>
        <p:nvSpPr>
          <p:cNvPr id="5" name="文本框 4"/>
          <p:cNvSpPr txBox="1"/>
          <p:nvPr/>
        </p:nvSpPr>
        <p:spPr>
          <a:xfrm>
            <a:off x="600710" y="2927350"/>
            <a:ext cx="8359140" cy="1330325"/>
          </a:xfrm>
          <a:prstGeom prst="rect">
            <a:avLst/>
          </a:prstGeom>
          <a:noFill/>
        </p:spPr>
        <p:txBody>
          <a:bodyPr wrap="square" rtlCol="0">
            <a:noAutofit/>
          </a:bodyPr>
          <a:lstStyle/>
          <a:p>
            <a:r>
              <a:rPr lang="zh-CN" altLang="en-US" sz="2000" b="1" dirty="0">
                <a:solidFill>
                  <a:schemeClr val="bg1"/>
                </a:solidFill>
              </a:rPr>
              <a:t>赛题名称：基于信创的创新应用开发大赛</a:t>
            </a:r>
          </a:p>
        </p:txBody>
      </p:sp>
      <p:grpSp>
        <p:nvGrpSpPr>
          <p:cNvPr id="9" name="组合 8">
            <a:extLst>
              <a:ext uri="{FF2B5EF4-FFF2-40B4-BE49-F238E27FC236}">
                <a16:creationId xmlns:a16="http://schemas.microsoft.com/office/drawing/2014/main" id="{DDF9787E-1BF7-40F3-87E6-B9A2D3F00D00}"/>
              </a:ext>
            </a:extLst>
          </p:cNvPr>
          <p:cNvGrpSpPr/>
          <p:nvPr/>
        </p:nvGrpSpPr>
        <p:grpSpPr>
          <a:xfrm>
            <a:off x="0" y="-71755"/>
            <a:ext cx="3944823" cy="870585"/>
            <a:chOff x="218930" y="27621"/>
            <a:chExt cx="3944823" cy="870585"/>
          </a:xfrm>
        </p:grpSpPr>
        <p:pic>
          <p:nvPicPr>
            <p:cNvPr id="10" name="图片 9">
              <a:extLst>
                <a:ext uri="{FF2B5EF4-FFF2-40B4-BE49-F238E27FC236}">
                  <a16:creationId xmlns:a16="http://schemas.microsoft.com/office/drawing/2014/main" id="{9CBB746B-8CAD-6ED7-0C2E-157076A39139}"/>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a:extLst>
                <a:ext uri="{FF2B5EF4-FFF2-40B4-BE49-F238E27FC236}">
                  <a16:creationId xmlns:a16="http://schemas.microsoft.com/office/drawing/2014/main" id="{6A7EFACA-A011-5967-0E3B-B05D7F73D3DB}"/>
                </a:ext>
              </a:extLst>
            </p:cNvPr>
            <p:cNvPicPr>
              <a:picLocks noChangeAspect="1"/>
            </p:cNvPicPr>
            <p:nvPr/>
          </p:nvPicPr>
          <p:blipFill>
            <a:blip r:embed="rId13"/>
            <a:stretch>
              <a:fillRect/>
            </a:stretch>
          </p:blipFill>
          <p:spPr>
            <a:xfrm>
              <a:off x="889310" y="232410"/>
              <a:ext cx="616345" cy="461009"/>
            </a:xfrm>
            <a:prstGeom prst="rect">
              <a:avLst/>
            </a:prstGeom>
            <a:noFill/>
            <a:ln w="9525">
              <a:noFill/>
            </a:ln>
          </p:spPr>
        </p:pic>
        <p:pic>
          <p:nvPicPr>
            <p:cNvPr id="13" name="图片 8">
              <a:extLst>
                <a:ext uri="{FF2B5EF4-FFF2-40B4-BE49-F238E27FC236}">
                  <a16:creationId xmlns:a16="http://schemas.microsoft.com/office/drawing/2014/main" id="{10726D8C-86FE-DDC6-C5D2-1295F2ABB82C}"/>
                </a:ext>
              </a:extLst>
            </p:cNvPr>
            <p:cNvPicPr>
              <a:picLocks noChangeAspect="1"/>
            </p:cNvPicPr>
            <p:nvPr>
              <p:custDataLst>
                <p:tags r:id="rId6"/>
              </p:custDataLst>
            </p:nvPr>
          </p:nvPicPr>
          <p:blipFill rotWithShape="1">
            <a:blip r:embed="rId14"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a:extLst>
                <a:ext uri="{FF2B5EF4-FFF2-40B4-BE49-F238E27FC236}">
                  <a16:creationId xmlns:a16="http://schemas.microsoft.com/office/drawing/2014/main" id="{D645DAEE-B291-4CDF-F469-DCEE1A692DF6}"/>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图片">
            <a:extLst>
              <a:ext uri="{FF2B5EF4-FFF2-40B4-BE49-F238E27FC236}">
                <a16:creationId xmlns:a16="http://schemas.microsoft.com/office/drawing/2014/main" id="{41184354-0AC7-555F-252A-593C49D6C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 y="-149229"/>
            <a:ext cx="12500992" cy="38830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AutoShape 3">
            <a:extLst>
              <a:ext uri="{FF2B5EF4-FFF2-40B4-BE49-F238E27FC236}">
                <a16:creationId xmlns:a16="http://schemas.microsoft.com/office/drawing/2014/main" id="{DAC2F50A-59A4-F145-16D1-EAD66140D5B3}"/>
              </a:ext>
            </a:extLst>
          </p:cNvPr>
          <p:cNvSpPr/>
          <p:nvPr/>
        </p:nvSpPr>
        <p:spPr>
          <a:xfrm>
            <a:off x="-3763" y="-18558"/>
            <a:ext cx="12192000" cy="3752088"/>
          </a:xfrm>
          <a:prstGeom prst="rect">
            <a:avLst/>
          </a:prstGeom>
          <a:gradFill flip="none" rotWithShape="1">
            <a:gsLst>
              <a:gs pos="0">
                <a:schemeClr val="accent5">
                  <a:lumMod val="40000"/>
                  <a:lumOff val="60000"/>
                  <a:shade val="30000"/>
                  <a:satMod val="115000"/>
                  <a:alpha val="27000"/>
                </a:schemeClr>
              </a:gs>
              <a:gs pos="100000">
                <a:schemeClr val="accent5">
                  <a:lumMod val="40000"/>
                  <a:lumOff val="60000"/>
                  <a:shade val="67500"/>
                  <a:satMod val="115000"/>
                  <a:alpha val="46000"/>
                </a:schemeClr>
              </a:gs>
              <a:gs pos="100000">
                <a:schemeClr val="accent5">
                  <a:lumMod val="40000"/>
                  <a:lumOff val="60000"/>
                  <a:shade val="100000"/>
                  <a:satMod val="115000"/>
                </a:schemeClr>
              </a:gs>
            </a:gsLst>
            <a:lin ang="5400000" scaled="1"/>
            <a:tileRect/>
          </a:gradFill>
          <a:ln/>
        </p:spPr>
        <p:txBody>
          <a:bodyPr/>
          <a:lstStyle/>
          <a:p>
            <a:endParaRPr lang="zh-CN" altLang="en-US" dirty="0"/>
          </a:p>
        </p:txBody>
      </p:sp>
      <p:grpSp>
        <p:nvGrpSpPr>
          <p:cNvPr id="4" name="Group 4"/>
          <p:cNvGrpSpPr/>
          <p:nvPr/>
        </p:nvGrpSpPr>
        <p:grpSpPr>
          <a:xfrm>
            <a:off x="5321332" y="3044190"/>
            <a:ext cx="1549432" cy="1378934"/>
            <a:chOff x="5321332" y="3044190"/>
            <a:chExt cx="1549432" cy="1378934"/>
          </a:xfrm>
        </p:grpSpPr>
        <p:sp>
          <p:nvSpPr>
            <p:cNvPr id="5" name="Freeform 5"/>
            <p:cNvSpPr/>
            <p:nvPr/>
          </p:nvSpPr>
          <p:spPr>
            <a:xfrm>
              <a:off x="5321332" y="3044190"/>
              <a:ext cx="1549432" cy="1378934"/>
            </a:xfrm>
            <a:custGeom>
              <a:avLst/>
              <a:gdLst/>
              <a:ahLst/>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FFFF">
                <a:alpha val="100000"/>
              </a:srgbClr>
            </a:solidFill>
            <a:ln/>
            <a:effectLst>
              <a:outerShdw blurRad="63500">
                <a:srgbClr val="000000">
                  <a:alpha val="40000"/>
                </a:srgbClr>
              </a:outerShdw>
            </a:effectLst>
          </p:spPr>
        </p:sp>
        <p:sp>
          <p:nvSpPr>
            <p:cNvPr id="6" name="Freeform 6"/>
            <p:cNvSpPr/>
            <p:nvPr/>
          </p:nvSpPr>
          <p:spPr>
            <a:xfrm>
              <a:off x="5424774" y="3136297"/>
              <a:ext cx="1342454" cy="1194721"/>
            </a:xfrm>
            <a:custGeom>
              <a:avLst/>
              <a:gdLst/>
              <a:ahLst/>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2E75B3"/>
            </a:solidFill>
            <a:ln/>
          </p:spPr>
          <p:txBody>
            <a:bodyPr/>
            <a:lstStyle/>
            <a:p>
              <a:endParaRPr lang="zh-CN" altLang="en-US" dirty="0"/>
            </a:p>
          </p:txBody>
        </p:sp>
      </p:grpSp>
      <p:sp>
        <p:nvSpPr>
          <p:cNvPr id="7" name="TextBox 7"/>
          <p:cNvSpPr txBox="1"/>
          <p:nvPr/>
        </p:nvSpPr>
        <p:spPr>
          <a:xfrm>
            <a:off x="5891701" y="3454195"/>
            <a:ext cx="401072" cy="646331"/>
          </a:xfrm>
          <a:prstGeom prst="rect">
            <a:avLst/>
          </a:prstGeom>
          <a:noFill/>
          <a:ln/>
        </p:spPr>
        <p:txBody>
          <a:bodyPr vert="horz" wrap="square" lIns="91440" tIns="45720" rIns="91440" bIns="45720" rtlCol="0" anchor="t" anchorCtr="0">
            <a:normAutofit/>
          </a:bodyPr>
          <a:lstStyle/>
          <a:p>
            <a:pPr algn="ctr">
              <a:lnSpc>
                <a:spcPct val="80000"/>
              </a:lnSpc>
            </a:pPr>
            <a:r>
              <a:rPr lang="en-US" sz="4000" dirty="0">
                <a:solidFill>
                  <a:schemeClr val="lt1">
                    <a:alpha val="100000"/>
                  </a:schemeClr>
                </a:solidFill>
                <a:latin typeface="华文楷体"/>
                <a:ea typeface="华文楷体"/>
                <a:cs typeface="华文楷体"/>
              </a:rPr>
              <a:t>2</a:t>
            </a:r>
          </a:p>
        </p:txBody>
      </p:sp>
      <p:sp>
        <p:nvSpPr>
          <p:cNvPr id="8" name="TextBox 8"/>
          <p:cNvSpPr txBox="1"/>
          <p:nvPr/>
        </p:nvSpPr>
        <p:spPr>
          <a:xfrm>
            <a:off x="1383324" y="4697510"/>
            <a:ext cx="9425352" cy="1015663"/>
          </a:xfrm>
          <a:prstGeom prst="rect">
            <a:avLst/>
          </a:prstGeom>
          <a:noFill/>
          <a:ln/>
        </p:spPr>
        <p:txBody>
          <a:bodyPr vert="horz" wrap="square" lIns="91440" tIns="45720" rIns="91440" bIns="45720" rtlCol="0" anchor="t" anchorCtr="0">
            <a:normAutofit/>
          </a:bodyPr>
          <a:lstStyle/>
          <a:p>
            <a:pPr algn="ctr">
              <a:lnSpc>
                <a:spcPct val="80000"/>
              </a:lnSpc>
            </a:pPr>
            <a:r>
              <a:rPr lang="zh-CN" altLang="en-US" sz="6000" b="1" dirty="0">
                <a:solidFill>
                  <a:srgbClr val="2E75B3"/>
                </a:solidFill>
                <a:latin typeface="华文新魏"/>
                <a:ea typeface="华文新魏"/>
                <a:cs typeface="华文新魏"/>
              </a:rPr>
              <a:t>设计思路</a:t>
            </a:r>
            <a:endParaRPr lang="en-US" sz="6000" b="1" dirty="0">
              <a:solidFill>
                <a:srgbClr val="2E75B3"/>
              </a:solidFill>
              <a:latin typeface="华文新魏"/>
              <a:ea typeface="华文新魏"/>
              <a:cs typeface="华文新魏"/>
            </a:endParaRPr>
          </a:p>
        </p:txBody>
      </p:sp>
      <p:grpSp>
        <p:nvGrpSpPr>
          <p:cNvPr id="9" name="组合 8">
            <a:extLst>
              <a:ext uri="{FF2B5EF4-FFF2-40B4-BE49-F238E27FC236}">
                <a16:creationId xmlns:a16="http://schemas.microsoft.com/office/drawing/2014/main" id="{8DE830B0-10FB-489E-5F81-3FCDD7F3B6B4}"/>
              </a:ext>
            </a:extLst>
          </p:cNvPr>
          <p:cNvGrpSpPr/>
          <p:nvPr/>
        </p:nvGrpSpPr>
        <p:grpSpPr>
          <a:xfrm>
            <a:off x="8251622" y="-182563"/>
            <a:ext cx="3944823" cy="870585"/>
            <a:chOff x="218930" y="27621"/>
            <a:chExt cx="3944823" cy="870585"/>
          </a:xfrm>
        </p:grpSpPr>
        <p:pic>
          <p:nvPicPr>
            <p:cNvPr id="10" name="图片 9">
              <a:extLst>
                <a:ext uri="{FF2B5EF4-FFF2-40B4-BE49-F238E27FC236}">
                  <a16:creationId xmlns:a16="http://schemas.microsoft.com/office/drawing/2014/main" id="{8F2D35C8-0B62-9D28-0E82-34B21D11D315}"/>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a:extLst>
                <a:ext uri="{FF2B5EF4-FFF2-40B4-BE49-F238E27FC236}">
                  <a16:creationId xmlns:a16="http://schemas.microsoft.com/office/drawing/2014/main" id="{E909D967-21E6-B755-9572-724FFD8EE810}"/>
                </a:ext>
              </a:extLst>
            </p:cNvPr>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13" name="图片 8">
              <a:extLst>
                <a:ext uri="{FF2B5EF4-FFF2-40B4-BE49-F238E27FC236}">
                  <a16:creationId xmlns:a16="http://schemas.microsoft.com/office/drawing/2014/main" id="{2191144A-F1E9-6310-92CA-93DF31AA698F}"/>
                </a:ext>
              </a:extLst>
            </p:cNvPr>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a:extLst>
                <a:ext uri="{FF2B5EF4-FFF2-40B4-BE49-F238E27FC236}">
                  <a16:creationId xmlns:a16="http://schemas.microsoft.com/office/drawing/2014/main" id="{C76F826D-3FDF-B15B-FE10-0D5A62F90FA5}"/>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extLst>
      <p:ext uri="{BB962C8B-B14F-4D97-AF65-F5344CB8AC3E}">
        <p14:creationId xmlns:p14="http://schemas.microsoft.com/office/powerpoint/2010/main" val="349790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0D2D7-FDF9-2E6A-08EB-EC8B22D4F832}"/>
            </a:ext>
          </a:extLst>
        </p:cNvPr>
        <p:cNvGrpSpPr/>
        <p:nvPr/>
      </p:nvGrpSpPr>
      <p:grpSpPr>
        <a:xfrm>
          <a:off x="0" y="0"/>
          <a:ext cx="0" cy="0"/>
          <a:chOff x="0" y="0"/>
          <a:chExt cx="0" cy="0"/>
        </a:xfrm>
      </p:grpSpPr>
      <p:sp>
        <p:nvSpPr>
          <p:cNvPr id="3" name="箭头: V 形 2">
            <a:extLst>
              <a:ext uri="{FF2B5EF4-FFF2-40B4-BE49-F238E27FC236}">
                <a16:creationId xmlns:a16="http://schemas.microsoft.com/office/drawing/2014/main" id="{8C715652-5E89-7412-9652-389729556984}"/>
              </a:ext>
            </a:extLst>
          </p:cNvPr>
          <p:cNvSpPr/>
          <p:nvPr/>
        </p:nvSpPr>
        <p:spPr>
          <a:xfrm>
            <a:off x="-325826" y="1288800"/>
            <a:ext cx="3159980"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  设 计 思 路</a:t>
            </a:r>
          </a:p>
        </p:txBody>
      </p:sp>
      <p:sp>
        <p:nvSpPr>
          <p:cNvPr id="13" name="箭头: V 形 12">
            <a:extLst>
              <a:ext uri="{FF2B5EF4-FFF2-40B4-BE49-F238E27FC236}">
                <a16:creationId xmlns:a16="http://schemas.microsoft.com/office/drawing/2014/main" id="{AE66AB86-69C8-1014-0522-FA51024D27B8}"/>
              </a:ext>
            </a:extLst>
          </p:cNvPr>
          <p:cNvSpPr/>
          <p:nvPr/>
        </p:nvSpPr>
        <p:spPr>
          <a:xfrm>
            <a:off x="2664267" y="12888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总</a:t>
            </a:r>
            <a:r>
              <a:rPr lang="zh-CN" altLang="en-US" sz="2200" b="1" dirty="0">
                <a:solidFill>
                  <a:schemeClr val="bg2"/>
                </a:solidFill>
                <a:latin typeface="微软雅黑" panose="020B0503020204020204" pitchFamily="34" charset="-122"/>
                <a:ea typeface="微软雅黑" panose="020B0503020204020204" pitchFamily="34" charset="-122"/>
              </a:rPr>
              <a:t> </a:t>
            </a:r>
            <a:r>
              <a:rPr lang="zh-CN" altLang="en-US" sz="2200" b="1" dirty="0">
                <a:solidFill>
                  <a:schemeClr val="bg1"/>
                </a:solidFill>
                <a:latin typeface="微软雅黑" panose="020B0503020204020204" pitchFamily="34" charset="-122"/>
                <a:ea typeface="微软雅黑" panose="020B0503020204020204" pitchFamily="34" charset="-122"/>
              </a:rPr>
              <a:t>体 架 构 图</a:t>
            </a:r>
          </a:p>
        </p:txBody>
      </p:sp>
      <p:pic>
        <p:nvPicPr>
          <p:cNvPr id="15" name="图片 14" descr="底图">
            <a:extLst>
              <a:ext uri="{FF2B5EF4-FFF2-40B4-BE49-F238E27FC236}">
                <a16:creationId xmlns:a16="http://schemas.microsoft.com/office/drawing/2014/main" id="{EF01DD04-8237-12F7-EDC8-C4BA136FB89A}"/>
              </a:ext>
            </a:extLst>
          </p:cNvPr>
          <p:cNvPicPr>
            <a:picLocks noChangeAspect="1"/>
          </p:cNvPicPr>
          <p:nvPr>
            <p:custDataLst>
              <p:tags r:id="rId2"/>
            </p:custDataLst>
          </p:nvPr>
        </p:nvPicPr>
        <p:blipFill>
          <a:blip r:embed="rId6"/>
          <a:srcRect t="51611" b="37473"/>
          <a:stretch>
            <a:fillRect/>
          </a:stretch>
        </p:blipFill>
        <p:spPr>
          <a:xfrm>
            <a:off x="0" y="0"/>
            <a:ext cx="12207558" cy="526415"/>
          </a:xfrm>
          <a:prstGeom prst="rect">
            <a:avLst/>
          </a:prstGeom>
        </p:spPr>
      </p:pic>
      <p:grpSp>
        <p:nvGrpSpPr>
          <p:cNvPr id="16" name="组合 15">
            <a:extLst>
              <a:ext uri="{FF2B5EF4-FFF2-40B4-BE49-F238E27FC236}">
                <a16:creationId xmlns:a16="http://schemas.microsoft.com/office/drawing/2014/main" id="{98732006-7C7F-912E-EDE0-B9723FB7CE09}"/>
              </a:ext>
            </a:extLst>
          </p:cNvPr>
          <p:cNvGrpSpPr/>
          <p:nvPr/>
        </p:nvGrpSpPr>
        <p:grpSpPr>
          <a:xfrm>
            <a:off x="8251622" y="-182563"/>
            <a:ext cx="3944823" cy="870585"/>
            <a:chOff x="218930" y="27621"/>
            <a:chExt cx="3944823" cy="870585"/>
          </a:xfrm>
        </p:grpSpPr>
        <p:pic>
          <p:nvPicPr>
            <p:cNvPr id="17" name="图片 16">
              <a:extLst>
                <a:ext uri="{FF2B5EF4-FFF2-40B4-BE49-F238E27FC236}">
                  <a16:creationId xmlns:a16="http://schemas.microsoft.com/office/drawing/2014/main" id="{703F95EA-F4B1-027E-7899-51A0F4B51A0F}"/>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8" name="Picture 3">
              <a:extLst>
                <a:ext uri="{FF2B5EF4-FFF2-40B4-BE49-F238E27FC236}">
                  <a16:creationId xmlns:a16="http://schemas.microsoft.com/office/drawing/2014/main" id="{BE2A4DBB-EA71-4631-0D74-BC083D9398B4}"/>
                </a:ext>
              </a:extLst>
            </p:cNvPr>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9" name="图片 8">
              <a:extLst>
                <a:ext uri="{FF2B5EF4-FFF2-40B4-BE49-F238E27FC236}">
                  <a16:creationId xmlns:a16="http://schemas.microsoft.com/office/drawing/2014/main" id="{95559850-EDFE-9DB5-BD36-F626FE0A208C}"/>
                </a:ext>
              </a:extLst>
            </p:cNvPr>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20" name="图片 19">
              <a:extLst>
                <a:ext uri="{FF2B5EF4-FFF2-40B4-BE49-F238E27FC236}">
                  <a16:creationId xmlns:a16="http://schemas.microsoft.com/office/drawing/2014/main" id="{9AF511BB-329D-F64F-2D83-0F7B9ECA494B}"/>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1" name="矩形 4">
            <a:extLst>
              <a:ext uri="{FF2B5EF4-FFF2-40B4-BE49-F238E27FC236}">
                <a16:creationId xmlns:a16="http://schemas.microsoft.com/office/drawing/2014/main" id="{F1CB2B2A-C13A-9AD7-F6FA-BB28443D2ED9}"/>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BE062A8E-3422-DCE6-907A-78DE5CA09A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3" name="矩形 22">
            <a:extLst>
              <a:ext uri="{FF2B5EF4-FFF2-40B4-BE49-F238E27FC236}">
                <a16:creationId xmlns:a16="http://schemas.microsoft.com/office/drawing/2014/main" id="{32B81AAB-92AF-20A5-CAFD-DE4AFA9DA4EC}"/>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4" name="矩形 4">
            <a:extLst>
              <a:ext uri="{FF2B5EF4-FFF2-40B4-BE49-F238E27FC236}">
                <a16:creationId xmlns:a16="http://schemas.microsoft.com/office/drawing/2014/main" id="{AAECDE0E-383E-FB42-DF8D-6E6F5FDEA88B}"/>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25" name="矩形 4">
            <a:extLst>
              <a:ext uri="{FF2B5EF4-FFF2-40B4-BE49-F238E27FC236}">
                <a16:creationId xmlns:a16="http://schemas.microsoft.com/office/drawing/2014/main" id="{0F2D96E7-57F0-8055-3142-3FE0E9244A86}"/>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26" name="矩形 4">
            <a:extLst>
              <a:ext uri="{FF2B5EF4-FFF2-40B4-BE49-F238E27FC236}">
                <a16:creationId xmlns:a16="http://schemas.microsoft.com/office/drawing/2014/main" id="{0FAD3D44-A8DD-E5B9-045B-6FBC2D040795}"/>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39CC7B39-169D-70DD-099B-112AABB6E6B0}"/>
              </a:ext>
            </a:extLst>
          </p:cNvPr>
          <p:cNvSpPr/>
          <p:nvPr/>
        </p:nvSpPr>
        <p:spPr>
          <a:xfrm flipH="1">
            <a:off x="5378542" y="526414"/>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设 计 思 路</a:t>
            </a:r>
          </a:p>
        </p:txBody>
      </p:sp>
      <p:pic>
        <p:nvPicPr>
          <p:cNvPr id="7" name="图片 6">
            <a:extLst>
              <a:ext uri="{FF2B5EF4-FFF2-40B4-BE49-F238E27FC236}">
                <a16:creationId xmlns:a16="http://schemas.microsoft.com/office/drawing/2014/main" id="{239F3ABD-ECBB-FBE9-5A6F-4AC169A8EF18}"/>
              </a:ext>
            </a:extLst>
          </p:cNvPr>
          <p:cNvPicPr>
            <a:picLocks noChangeAspect="1"/>
          </p:cNvPicPr>
          <p:nvPr/>
        </p:nvPicPr>
        <p:blipFill>
          <a:blip r:embed="rId14">
            <a:extLst>
              <a:ext uri="{28A0092B-C50C-407E-A947-70E740481C1C}">
                <a14:useLocalDpi xmlns:a14="http://schemas.microsoft.com/office/drawing/2010/main" val="0"/>
              </a:ext>
            </a:extLst>
          </a:blip>
          <a:srcRect l="13353" t="17154" r="31847" b="15433"/>
          <a:stretch/>
        </p:blipFill>
        <p:spPr>
          <a:xfrm>
            <a:off x="2834154" y="1913703"/>
            <a:ext cx="6699174" cy="4922071"/>
          </a:xfrm>
          <a:prstGeom prst="rect">
            <a:avLst/>
          </a:prstGeom>
        </p:spPr>
      </p:pic>
    </p:spTree>
    <p:custDataLst>
      <p:tags r:id="rId1"/>
    </p:custDataLst>
    <p:extLst>
      <p:ext uri="{BB962C8B-B14F-4D97-AF65-F5344CB8AC3E}">
        <p14:creationId xmlns:p14="http://schemas.microsoft.com/office/powerpoint/2010/main" val="406753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14DCA-2FA6-2C47-B23F-AF018775A228}"/>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07DEBB37-5F73-8FDD-A300-6170D05BF6F2}"/>
              </a:ext>
            </a:extLst>
          </p:cNvPr>
          <p:cNvPicPr>
            <a:picLocks noChangeAspect="1"/>
          </p:cNvPicPr>
          <p:nvPr/>
        </p:nvPicPr>
        <p:blipFill>
          <a:blip r:embed="rId6">
            <a:extLst>
              <a:ext uri="{28A0092B-C50C-407E-A947-70E740481C1C}">
                <a14:useLocalDpi xmlns:a14="http://schemas.microsoft.com/office/drawing/2010/main" val="0"/>
              </a:ext>
            </a:extLst>
          </a:blip>
          <a:srcRect l="17114" t="11605" r="34883" b="15164"/>
          <a:stretch/>
        </p:blipFill>
        <p:spPr>
          <a:xfrm>
            <a:off x="3297280" y="1835797"/>
            <a:ext cx="5511800" cy="5022203"/>
          </a:xfrm>
          <a:prstGeom prst="rect">
            <a:avLst/>
          </a:prstGeom>
        </p:spPr>
      </p:pic>
      <p:sp>
        <p:nvSpPr>
          <p:cNvPr id="3" name="箭头: V 形 2">
            <a:extLst>
              <a:ext uri="{FF2B5EF4-FFF2-40B4-BE49-F238E27FC236}">
                <a16:creationId xmlns:a16="http://schemas.microsoft.com/office/drawing/2014/main" id="{16C6B9D0-258A-1C50-EB17-0B3F9091E780}"/>
              </a:ext>
            </a:extLst>
          </p:cNvPr>
          <p:cNvSpPr/>
          <p:nvPr/>
        </p:nvSpPr>
        <p:spPr>
          <a:xfrm>
            <a:off x="-327600" y="1288800"/>
            <a:ext cx="3159980"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  设 计 思 路</a:t>
            </a:r>
          </a:p>
        </p:txBody>
      </p:sp>
      <p:sp>
        <p:nvSpPr>
          <p:cNvPr id="13" name="箭头: V 形 12">
            <a:extLst>
              <a:ext uri="{FF2B5EF4-FFF2-40B4-BE49-F238E27FC236}">
                <a16:creationId xmlns:a16="http://schemas.microsoft.com/office/drawing/2014/main" id="{659B8D48-CA52-3DB7-CF39-35F1883BF20F}"/>
              </a:ext>
            </a:extLst>
          </p:cNvPr>
          <p:cNvSpPr/>
          <p:nvPr/>
        </p:nvSpPr>
        <p:spPr>
          <a:xfrm>
            <a:off x="2664000" y="12888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技 术 架 构 图</a:t>
            </a:r>
          </a:p>
        </p:txBody>
      </p:sp>
      <p:pic>
        <p:nvPicPr>
          <p:cNvPr id="15" name="图片 14" descr="底图">
            <a:extLst>
              <a:ext uri="{FF2B5EF4-FFF2-40B4-BE49-F238E27FC236}">
                <a16:creationId xmlns:a16="http://schemas.microsoft.com/office/drawing/2014/main" id="{47E0796B-6F7F-5082-E16B-3FE2996E055E}"/>
              </a:ext>
            </a:extLst>
          </p:cNvPr>
          <p:cNvPicPr>
            <a:picLocks noChangeAspect="1"/>
          </p:cNvPicPr>
          <p:nvPr>
            <p:custDataLst>
              <p:tags r:id="rId2"/>
            </p:custDataLst>
          </p:nvPr>
        </p:nvPicPr>
        <p:blipFill>
          <a:blip r:embed="rId7"/>
          <a:srcRect t="51611" b="37473"/>
          <a:stretch>
            <a:fillRect/>
          </a:stretch>
        </p:blipFill>
        <p:spPr>
          <a:xfrm>
            <a:off x="0" y="0"/>
            <a:ext cx="12207558" cy="526415"/>
          </a:xfrm>
          <a:prstGeom prst="rect">
            <a:avLst/>
          </a:prstGeom>
        </p:spPr>
      </p:pic>
      <p:grpSp>
        <p:nvGrpSpPr>
          <p:cNvPr id="16" name="组合 15">
            <a:extLst>
              <a:ext uri="{FF2B5EF4-FFF2-40B4-BE49-F238E27FC236}">
                <a16:creationId xmlns:a16="http://schemas.microsoft.com/office/drawing/2014/main" id="{B74BBB9F-9D2C-87D6-5DB0-00FA83763BF4}"/>
              </a:ext>
            </a:extLst>
          </p:cNvPr>
          <p:cNvGrpSpPr/>
          <p:nvPr/>
        </p:nvGrpSpPr>
        <p:grpSpPr>
          <a:xfrm>
            <a:off x="8251622" y="-182563"/>
            <a:ext cx="3944823" cy="870585"/>
            <a:chOff x="218930" y="27621"/>
            <a:chExt cx="3944823" cy="870585"/>
          </a:xfrm>
        </p:grpSpPr>
        <p:pic>
          <p:nvPicPr>
            <p:cNvPr id="17" name="图片 16">
              <a:extLst>
                <a:ext uri="{FF2B5EF4-FFF2-40B4-BE49-F238E27FC236}">
                  <a16:creationId xmlns:a16="http://schemas.microsoft.com/office/drawing/2014/main" id="{054AB27D-3E20-D28F-2E03-5FD4712AC616}"/>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8" name="Picture 3">
              <a:extLst>
                <a:ext uri="{FF2B5EF4-FFF2-40B4-BE49-F238E27FC236}">
                  <a16:creationId xmlns:a16="http://schemas.microsoft.com/office/drawing/2014/main" id="{B2231BA9-C1FB-308B-63A6-415FFD956E04}"/>
                </a:ext>
              </a:extLst>
            </p:cNvPr>
            <p:cNvPicPr>
              <a:picLocks noChangeAspect="1"/>
            </p:cNvPicPr>
            <p:nvPr/>
          </p:nvPicPr>
          <p:blipFill>
            <a:blip r:embed="rId10"/>
            <a:stretch>
              <a:fillRect/>
            </a:stretch>
          </p:blipFill>
          <p:spPr>
            <a:xfrm>
              <a:off x="889310" y="232410"/>
              <a:ext cx="616345" cy="461009"/>
            </a:xfrm>
            <a:prstGeom prst="rect">
              <a:avLst/>
            </a:prstGeom>
            <a:noFill/>
            <a:ln w="9525">
              <a:noFill/>
            </a:ln>
          </p:spPr>
        </p:pic>
        <p:pic>
          <p:nvPicPr>
            <p:cNvPr id="19" name="图片 8">
              <a:extLst>
                <a:ext uri="{FF2B5EF4-FFF2-40B4-BE49-F238E27FC236}">
                  <a16:creationId xmlns:a16="http://schemas.microsoft.com/office/drawing/2014/main" id="{0D40F607-37BB-1B33-8D8B-DA3383910EE5}"/>
                </a:ext>
              </a:extLst>
            </p:cNvPr>
            <p:cNvPicPr>
              <a:picLocks noChangeAspect="1"/>
            </p:cNvPicPr>
            <p:nvPr>
              <p:custDataLst>
                <p:tags r:id="rId3"/>
              </p:custDataLst>
            </p:nvPr>
          </p:nvPicPr>
          <p:blipFill rotWithShape="1">
            <a:blip r:embed="rId11"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20" name="图片 19">
              <a:extLst>
                <a:ext uri="{FF2B5EF4-FFF2-40B4-BE49-F238E27FC236}">
                  <a16:creationId xmlns:a16="http://schemas.microsoft.com/office/drawing/2014/main" id="{DA34C215-DAD5-3D2C-97BE-A2E99E139883}"/>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7" name="矩形 4">
            <a:extLst>
              <a:ext uri="{FF2B5EF4-FFF2-40B4-BE49-F238E27FC236}">
                <a16:creationId xmlns:a16="http://schemas.microsoft.com/office/drawing/2014/main" id="{A7EE6C41-96D4-D3D5-2E8C-2BBA484F07DA}"/>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336B70C7-E529-D1E5-C168-D62FA3C4A29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9" name="矩形 28">
            <a:extLst>
              <a:ext uri="{FF2B5EF4-FFF2-40B4-BE49-F238E27FC236}">
                <a16:creationId xmlns:a16="http://schemas.microsoft.com/office/drawing/2014/main" id="{D2D74776-5EB6-145E-6A8F-A19E8F5F51C3}"/>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30" name="矩形 4">
            <a:extLst>
              <a:ext uri="{FF2B5EF4-FFF2-40B4-BE49-F238E27FC236}">
                <a16:creationId xmlns:a16="http://schemas.microsoft.com/office/drawing/2014/main" id="{D326AC24-990C-77C0-5992-CD49FFDE2C92}"/>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31" name="矩形 4">
            <a:extLst>
              <a:ext uri="{FF2B5EF4-FFF2-40B4-BE49-F238E27FC236}">
                <a16:creationId xmlns:a16="http://schemas.microsoft.com/office/drawing/2014/main" id="{7DB30C12-AC27-CB45-AA95-DCEA4D844847}"/>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32" name="矩形 4">
            <a:extLst>
              <a:ext uri="{FF2B5EF4-FFF2-40B4-BE49-F238E27FC236}">
                <a16:creationId xmlns:a16="http://schemas.microsoft.com/office/drawing/2014/main" id="{2DF5021A-3366-12D2-01A4-E57F21DC3C58}"/>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61584451-3ED4-9D71-BA0B-99CA56A07FCB}"/>
              </a:ext>
            </a:extLst>
          </p:cNvPr>
          <p:cNvSpPr/>
          <p:nvPr/>
        </p:nvSpPr>
        <p:spPr>
          <a:xfrm flipH="1">
            <a:off x="5378542" y="526414"/>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设 计 思 路</a:t>
            </a:r>
          </a:p>
        </p:txBody>
      </p:sp>
    </p:spTree>
    <p:custDataLst>
      <p:tags r:id="rId1"/>
    </p:custDataLst>
    <p:extLst>
      <p:ext uri="{BB962C8B-B14F-4D97-AF65-F5344CB8AC3E}">
        <p14:creationId xmlns:p14="http://schemas.microsoft.com/office/powerpoint/2010/main" val="354653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EEAAE-1F23-64FD-76B0-2F4DB6820689}"/>
            </a:ext>
          </a:extLst>
        </p:cNvPr>
        <p:cNvGrpSpPr/>
        <p:nvPr/>
      </p:nvGrpSpPr>
      <p:grpSpPr>
        <a:xfrm>
          <a:off x="0" y="0"/>
          <a:ext cx="0" cy="0"/>
          <a:chOff x="0" y="0"/>
          <a:chExt cx="0" cy="0"/>
        </a:xfrm>
      </p:grpSpPr>
      <p:sp>
        <p:nvSpPr>
          <p:cNvPr id="3" name="箭头: V 形 2">
            <a:extLst>
              <a:ext uri="{FF2B5EF4-FFF2-40B4-BE49-F238E27FC236}">
                <a16:creationId xmlns:a16="http://schemas.microsoft.com/office/drawing/2014/main" id="{4B577215-6849-6B87-DA07-9BE9D4926688}"/>
              </a:ext>
            </a:extLst>
          </p:cNvPr>
          <p:cNvSpPr/>
          <p:nvPr/>
        </p:nvSpPr>
        <p:spPr>
          <a:xfrm>
            <a:off x="-311312" y="1288800"/>
            <a:ext cx="3159980"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  设 计 思 路</a:t>
            </a:r>
          </a:p>
        </p:txBody>
      </p:sp>
      <p:sp>
        <p:nvSpPr>
          <p:cNvPr id="13" name="箭头: V 形 12">
            <a:extLst>
              <a:ext uri="{FF2B5EF4-FFF2-40B4-BE49-F238E27FC236}">
                <a16:creationId xmlns:a16="http://schemas.microsoft.com/office/drawing/2014/main" id="{4A4D808F-B5A9-2EAF-0598-50B336AB3AAF}"/>
              </a:ext>
            </a:extLst>
          </p:cNvPr>
          <p:cNvSpPr/>
          <p:nvPr/>
        </p:nvSpPr>
        <p:spPr>
          <a:xfrm>
            <a:off x="2678781" y="12888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技术方案</a:t>
            </a:r>
            <a:r>
              <a:rPr lang="en-US" altLang="zh-CN" sz="2200" b="1" dirty="0">
                <a:solidFill>
                  <a:schemeClr val="bg1"/>
                </a:solidFill>
                <a:latin typeface="微软雅黑" panose="020B0503020204020204" pitchFamily="34" charset="-122"/>
                <a:ea typeface="微软雅黑" panose="020B0503020204020204" pitchFamily="34" charset="-122"/>
              </a:rPr>
              <a:t>Q&amp;A</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nvGrpSpPr>
          <p:cNvPr id="39" name="组合 38">
            <a:extLst>
              <a:ext uri="{FF2B5EF4-FFF2-40B4-BE49-F238E27FC236}">
                <a16:creationId xmlns:a16="http://schemas.microsoft.com/office/drawing/2014/main" id="{7FD70C76-A24A-878F-8A5A-690ECFE23B8B}"/>
              </a:ext>
            </a:extLst>
          </p:cNvPr>
          <p:cNvGrpSpPr/>
          <p:nvPr/>
        </p:nvGrpSpPr>
        <p:grpSpPr>
          <a:xfrm>
            <a:off x="1101343" y="2166279"/>
            <a:ext cx="1883455" cy="504056"/>
            <a:chOff x="5735166" y="1628800"/>
            <a:chExt cx="1883791" cy="504056"/>
          </a:xfrm>
        </p:grpSpPr>
        <p:cxnSp>
          <p:nvCxnSpPr>
            <p:cNvPr id="40" name="直接连接符 39">
              <a:extLst>
                <a:ext uri="{FF2B5EF4-FFF2-40B4-BE49-F238E27FC236}">
                  <a16:creationId xmlns:a16="http://schemas.microsoft.com/office/drawing/2014/main" id="{C8AB0836-704D-74C9-C6CB-AE8374EF1D5F}"/>
                </a:ext>
              </a:extLst>
            </p:cNvPr>
            <p:cNvCxnSpPr/>
            <p:nvPr/>
          </p:nvCxnSpPr>
          <p:spPr>
            <a:xfrm>
              <a:off x="7160988" y="1880828"/>
              <a:ext cx="360040" cy="0"/>
            </a:xfrm>
            <a:prstGeom prst="line">
              <a:avLst/>
            </a:prstGeom>
            <a:noFill/>
            <a:ln w="19050" cap="flat" cmpd="sng" algn="ctr">
              <a:solidFill>
                <a:sysClr val="window" lastClr="FFFFFF">
                  <a:lumMod val="50000"/>
                </a:sysClr>
              </a:solidFill>
              <a:prstDash val="solid"/>
            </a:ln>
            <a:effectLst/>
          </p:spPr>
        </p:cxnSp>
        <p:sp>
          <p:nvSpPr>
            <p:cNvPr id="41" name="五边形 4">
              <a:extLst>
                <a:ext uri="{FF2B5EF4-FFF2-40B4-BE49-F238E27FC236}">
                  <a16:creationId xmlns:a16="http://schemas.microsoft.com/office/drawing/2014/main" id="{5490E768-8663-6AC8-20F3-0EC7F4B8C3BA}"/>
                </a:ext>
              </a:extLst>
            </p:cNvPr>
            <p:cNvSpPr/>
            <p:nvPr/>
          </p:nvSpPr>
          <p:spPr>
            <a:xfrm>
              <a:off x="5735166" y="1628800"/>
              <a:ext cx="1440160" cy="504056"/>
            </a:xfrm>
            <a:prstGeom prst="homePlate">
              <a:avLst/>
            </a:prstGeom>
            <a:solidFill>
              <a:srgbClr val="2059A8"/>
            </a:solid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r>
                <a:rPr kumimoji="0" lang="en-US" altLang="zh-CN" sz="1599"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Question1</a:t>
              </a:r>
              <a:endParaRPr kumimoji="0" lang="zh-CN" altLang="en-US" sz="1599"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2" name="燕尾形 5">
              <a:extLst>
                <a:ext uri="{FF2B5EF4-FFF2-40B4-BE49-F238E27FC236}">
                  <a16:creationId xmlns:a16="http://schemas.microsoft.com/office/drawing/2014/main" id="{C1A0E94B-E01E-D538-4139-D5A63D9B44FD}"/>
                </a:ext>
              </a:extLst>
            </p:cNvPr>
            <p:cNvSpPr/>
            <p:nvPr/>
          </p:nvSpPr>
          <p:spPr>
            <a:xfrm>
              <a:off x="7423099" y="1796075"/>
              <a:ext cx="195858" cy="169506"/>
            </a:xfrm>
            <a:prstGeom prst="chevron">
              <a:avLst/>
            </a:prstGeom>
            <a:solidFill>
              <a:srgbClr val="2059A8"/>
            </a:solid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43" name="TextBox 6">
            <a:extLst>
              <a:ext uri="{FF2B5EF4-FFF2-40B4-BE49-F238E27FC236}">
                <a16:creationId xmlns:a16="http://schemas.microsoft.com/office/drawing/2014/main" id="{21BE2919-4FED-9FF2-D575-FBC9F7C23A99}"/>
              </a:ext>
            </a:extLst>
          </p:cNvPr>
          <p:cNvSpPr txBox="1"/>
          <p:nvPr/>
        </p:nvSpPr>
        <p:spPr>
          <a:xfrm>
            <a:off x="3117207" y="2223690"/>
            <a:ext cx="3095791" cy="362777"/>
          </a:xfrm>
          <a:prstGeom prst="rect">
            <a:avLst/>
          </a:prstGeom>
          <a:noFill/>
        </p:spPr>
        <p:txBody>
          <a:bodyPr wrap="square" lIns="91424" tIns="45713" rIns="91424" bIns="45713" rtlCol="0">
            <a:spAutoFit/>
          </a:bodyPr>
          <a:lstStyle/>
          <a:p>
            <a:pPr defTabSz="1218804">
              <a:lnSpc>
                <a:spcPct val="120000"/>
              </a:lnSpc>
            </a:pPr>
            <a:r>
              <a:rPr lang="zh-CN" altLang="en-US" sz="1600" dirty="0">
                <a:latin typeface="微软雅黑" panose="020B0503020204020204" pitchFamily="34" charset="-122"/>
                <a:ea typeface="微软雅黑" panose="020B0503020204020204" pitchFamily="34" charset="-122"/>
              </a:rPr>
              <a:t>如何实现导师推荐功能？</a:t>
            </a:r>
            <a:endParaRPr lang="en-US" altLang="zh-CN" sz="1600" dirty="0">
              <a:latin typeface="微软雅黑" panose="020B0503020204020204" pitchFamily="34" charset="-122"/>
              <a:ea typeface="微软雅黑" panose="020B0503020204020204" pitchFamily="34" charset="-122"/>
            </a:endParaRPr>
          </a:p>
        </p:txBody>
      </p:sp>
      <p:grpSp>
        <p:nvGrpSpPr>
          <p:cNvPr id="44" name="组合 43">
            <a:extLst>
              <a:ext uri="{FF2B5EF4-FFF2-40B4-BE49-F238E27FC236}">
                <a16:creationId xmlns:a16="http://schemas.microsoft.com/office/drawing/2014/main" id="{12B8F96B-E1E2-C690-44D5-09A1ABA07A1C}"/>
              </a:ext>
            </a:extLst>
          </p:cNvPr>
          <p:cNvGrpSpPr/>
          <p:nvPr/>
        </p:nvGrpSpPr>
        <p:grpSpPr>
          <a:xfrm>
            <a:off x="1101343" y="3026542"/>
            <a:ext cx="1883455" cy="504056"/>
            <a:chOff x="5735166" y="1628800"/>
            <a:chExt cx="1883791" cy="504056"/>
          </a:xfrm>
          <a:solidFill>
            <a:srgbClr val="6687C3"/>
          </a:solidFill>
        </p:grpSpPr>
        <p:cxnSp>
          <p:nvCxnSpPr>
            <p:cNvPr id="45" name="直接连接符 44">
              <a:extLst>
                <a:ext uri="{FF2B5EF4-FFF2-40B4-BE49-F238E27FC236}">
                  <a16:creationId xmlns:a16="http://schemas.microsoft.com/office/drawing/2014/main" id="{708DFD25-9FB0-CBFC-D451-C878DC16B066}"/>
                </a:ext>
              </a:extLst>
            </p:cNvPr>
            <p:cNvCxnSpPr/>
            <p:nvPr/>
          </p:nvCxnSpPr>
          <p:spPr>
            <a:xfrm>
              <a:off x="7160988" y="1880828"/>
              <a:ext cx="360040" cy="0"/>
            </a:xfrm>
            <a:prstGeom prst="line">
              <a:avLst/>
            </a:prstGeom>
            <a:grpFill/>
            <a:ln w="19050" cap="flat" cmpd="sng" algn="ctr">
              <a:solidFill>
                <a:sysClr val="window" lastClr="FFFFFF">
                  <a:lumMod val="50000"/>
                </a:sysClr>
              </a:solidFill>
              <a:prstDash val="solid"/>
            </a:ln>
            <a:effectLst/>
          </p:spPr>
        </p:cxnSp>
        <p:sp>
          <p:nvSpPr>
            <p:cNvPr id="46" name="五边形 9">
              <a:extLst>
                <a:ext uri="{FF2B5EF4-FFF2-40B4-BE49-F238E27FC236}">
                  <a16:creationId xmlns:a16="http://schemas.microsoft.com/office/drawing/2014/main" id="{4B414491-6D95-0829-60AE-39EC90C4989F}"/>
                </a:ext>
              </a:extLst>
            </p:cNvPr>
            <p:cNvSpPr/>
            <p:nvPr/>
          </p:nvSpPr>
          <p:spPr>
            <a:xfrm>
              <a:off x="5735166" y="1628800"/>
              <a:ext cx="1440160" cy="504056"/>
            </a:xfrm>
            <a:prstGeom prst="homePlate">
              <a:avLst/>
            </a:prstGeom>
            <a:grp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r>
                <a:rPr kumimoji="0" lang="en-US" altLang="zh-CN" sz="1599"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Question2</a:t>
              </a:r>
              <a:endParaRPr kumimoji="0" lang="zh-CN" altLang="en-US" sz="1599"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7" name="燕尾形 10">
              <a:extLst>
                <a:ext uri="{FF2B5EF4-FFF2-40B4-BE49-F238E27FC236}">
                  <a16:creationId xmlns:a16="http://schemas.microsoft.com/office/drawing/2014/main" id="{C1EC83E4-B440-A7F0-24B4-FE675E862F6A}"/>
                </a:ext>
              </a:extLst>
            </p:cNvPr>
            <p:cNvSpPr/>
            <p:nvPr/>
          </p:nvSpPr>
          <p:spPr>
            <a:xfrm>
              <a:off x="7423099" y="1796075"/>
              <a:ext cx="195858" cy="169506"/>
            </a:xfrm>
            <a:prstGeom prst="chevron">
              <a:avLst/>
            </a:prstGeom>
            <a:grp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48" name="TextBox 11">
            <a:extLst>
              <a:ext uri="{FF2B5EF4-FFF2-40B4-BE49-F238E27FC236}">
                <a16:creationId xmlns:a16="http://schemas.microsoft.com/office/drawing/2014/main" id="{1364F108-6FAF-0BB9-E1CA-131A0671D326}"/>
              </a:ext>
            </a:extLst>
          </p:cNvPr>
          <p:cNvSpPr txBox="1"/>
          <p:nvPr/>
        </p:nvSpPr>
        <p:spPr>
          <a:xfrm>
            <a:off x="3117207" y="3006099"/>
            <a:ext cx="3095791" cy="658243"/>
          </a:xfrm>
          <a:prstGeom prst="rect">
            <a:avLst/>
          </a:prstGeom>
          <a:noFill/>
        </p:spPr>
        <p:txBody>
          <a:bodyPr wrap="square" lIns="91424" tIns="45713" rIns="91424" bIns="45713" rtlCol="0">
            <a:spAutoFit/>
          </a:bodyPr>
          <a:lstStyle/>
          <a:p>
            <a:pPr defTabSz="1218804">
              <a:lnSpc>
                <a:spcPct val="120000"/>
              </a:lnSpc>
            </a:pPr>
            <a:r>
              <a:rPr lang="zh-CN" altLang="en-US" sz="1600" dirty="0">
                <a:latin typeface="微软雅黑" panose="020B0503020204020204" pitchFamily="34" charset="-122"/>
                <a:ea typeface="微软雅黑" panose="020B0503020204020204" pitchFamily="34" charset="-122"/>
              </a:rPr>
              <a:t>导师推荐涉及的计算量较大，如何提高查询响应速度？</a:t>
            </a:r>
            <a:endParaRPr lang="en-US" altLang="zh-CN" sz="1600" dirty="0">
              <a:latin typeface="微软雅黑" panose="020B0503020204020204" pitchFamily="34" charset="-122"/>
              <a:ea typeface="微软雅黑" panose="020B0503020204020204" pitchFamily="34" charset="-122"/>
            </a:endParaRPr>
          </a:p>
        </p:txBody>
      </p:sp>
      <p:grpSp>
        <p:nvGrpSpPr>
          <p:cNvPr id="49" name="组合 48">
            <a:extLst>
              <a:ext uri="{FF2B5EF4-FFF2-40B4-BE49-F238E27FC236}">
                <a16:creationId xmlns:a16="http://schemas.microsoft.com/office/drawing/2014/main" id="{78EC0565-C4AB-9D2B-0047-2489B20EB4D7}"/>
              </a:ext>
            </a:extLst>
          </p:cNvPr>
          <p:cNvGrpSpPr/>
          <p:nvPr/>
        </p:nvGrpSpPr>
        <p:grpSpPr>
          <a:xfrm>
            <a:off x="1104098" y="3923054"/>
            <a:ext cx="1883455" cy="504056"/>
            <a:chOff x="5735166" y="1628800"/>
            <a:chExt cx="1883791" cy="504056"/>
          </a:xfrm>
          <a:solidFill>
            <a:srgbClr val="2059A8"/>
          </a:solidFill>
        </p:grpSpPr>
        <p:cxnSp>
          <p:nvCxnSpPr>
            <p:cNvPr id="50" name="直接连接符 49">
              <a:extLst>
                <a:ext uri="{FF2B5EF4-FFF2-40B4-BE49-F238E27FC236}">
                  <a16:creationId xmlns:a16="http://schemas.microsoft.com/office/drawing/2014/main" id="{87A8E9BF-968C-9CF0-A35D-FAB54C57E1CE}"/>
                </a:ext>
              </a:extLst>
            </p:cNvPr>
            <p:cNvCxnSpPr/>
            <p:nvPr/>
          </p:nvCxnSpPr>
          <p:spPr>
            <a:xfrm>
              <a:off x="7160988" y="1880828"/>
              <a:ext cx="360040" cy="0"/>
            </a:xfrm>
            <a:prstGeom prst="line">
              <a:avLst/>
            </a:prstGeom>
            <a:grpFill/>
            <a:ln w="19050" cap="flat" cmpd="sng" algn="ctr">
              <a:solidFill>
                <a:sysClr val="window" lastClr="FFFFFF">
                  <a:lumMod val="50000"/>
                </a:sysClr>
              </a:solidFill>
              <a:prstDash val="solid"/>
            </a:ln>
            <a:effectLst/>
          </p:spPr>
        </p:cxnSp>
        <p:sp>
          <p:nvSpPr>
            <p:cNvPr id="51" name="五边形 14">
              <a:extLst>
                <a:ext uri="{FF2B5EF4-FFF2-40B4-BE49-F238E27FC236}">
                  <a16:creationId xmlns:a16="http://schemas.microsoft.com/office/drawing/2014/main" id="{F0CBEC77-05AB-353B-929A-F799A222C744}"/>
                </a:ext>
              </a:extLst>
            </p:cNvPr>
            <p:cNvSpPr/>
            <p:nvPr/>
          </p:nvSpPr>
          <p:spPr>
            <a:xfrm>
              <a:off x="5735166" y="1628800"/>
              <a:ext cx="1440160" cy="504056"/>
            </a:xfrm>
            <a:prstGeom prst="homePlate">
              <a:avLst/>
            </a:prstGeom>
            <a:grp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r>
                <a:rPr kumimoji="0" lang="en-US" altLang="zh-CN" sz="1599"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Question3</a:t>
              </a:r>
              <a:endParaRPr kumimoji="0" lang="zh-CN" altLang="en-US" sz="1599"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2" name="燕尾形 15">
              <a:extLst>
                <a:ext uri="{FF2B5EF4-FFF2-40B4-BE49-F238E27FC236}">
                  <a16:creationId xmlns:a16="http://schemas.microsoft.com/office/drawing/2014/main" id="{4D226898-6082-8482-8F4F-1A86A6BF99B2}"/>
                </a:ext>
              </a:extLst>
            </p:cNvPr>
            <p:cNvSpPr/>
            <p:nvPr/>
          </p:nvSpPr>
          <p:spPr>
            <a:xfrm>
              <a:off x="7423099" y="1796075"/>
              <a:ext cx="195858" cy="169506"/>
            </a:xfrm>
            <a:prstGeom prst="chevron">
              <a:avLst/>
            </a:prstGeom>
            <a:grp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3" name="TextBox 16">
            <a:extLst>
              <a:ext uri="{FF2B5EF4-FFF2-40B4-BE49-F238E27FC236}">
                <a16:creationId xmlns:a16="http://schemas.microsoft.com/office/drawing/2014/main" id="{3A7D3C71-F155-CA98-0D6D-773CAC6D34E7}"/>
              </a:ext>
            </a:extLst>
          </p:cNvPr>
          <p:cNvSpPr txBox="1"/>
          <p:nvPr/>
        </p:nvSpPr>
        <p:spPr>
          <a:xfrm>
            <a:off x="3119961" y="3902612"/>
            <a:ext cx="3095791" cy="658243"/>
          </a:xfrm>
          <a:prstGeom prst="rect">
            <a:avLst/>
          </a:prstGeom>
          <a:noFill/>
        </p:spPr>
        <p:txBody>
          <a:bodyPr wrap="square" lIns="91424" tIns="45713" rIns="91424" bIns="45713" rtlCol="0">
            <a:spAutoFit/>
          </a:bodyPr>
          <a:lstStyle/>
          <a:p>
            <a:pPr defTabSz="1218804">
              <a:lnSpc>
                <a:spcPct val="120000"/>
              </a:lnSpc>
            </a:pPr>
            <a:r>
              <a:rPr lang="zh-CN" altLang="en-US" sz="1600" dirty="0">
                <a:latin typeface="微软雅黑" panose="020B0503020204020204" pitchFamily="34" charset="-122"/>
                <a:ea typeface="微软雅黑" panose="020B0503020204020204" pitchFamily="34" charset="-122"/>
              </a:rPr>
              <a:t>如何防止上次双选活动的选择记录遗留到下次活动？</a:t>
            </a:r>
            <a:endParaRPr lang="en-US" altLang="zh-CN" sz="1600" dirty="0">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6B6D5963-EE84-DF90-D6B3-6B40D12109AA}"/>
              </a:ext>
            </a:extLst>
          </p:cNvPr>
          <p:cNvGrpSpPr/>
          <p:nvPr/>
        </p:nvGrpSpPr>
        <p:grpSpPr>
          <a:xfrm>
            <a:off x="1101343" y="4830576"/>
            <a:ext cx="1883455" cy="504056"/>
            <a:chOff x="5735166" y="1628800"/>
            <a:chExt cx="1883791" cy="504056"/>
          </a:xfrm>
          <a:solidFill>
            <a:srgbClr val="6687C3"/>
          </a:solidFill>
        </p:grpSpPr>
        <p:cxnSp>
          <p:nvCxnSpPr>
            <p:cNvPr id="55" name="直接连接符 54">
              <a:extLst>
                <a:ext uri="{FF2B5EF4-FFF2-40B4-BE49-F238E27FC236}">
                  <a16:creationId xmlns:a16="http://schemas.microsoft.com/office/drawing/2014/main" id="{FA5464D4-2264-9604-AAFB-E2F3430B39C3}"/>
                </a:ext>
              </a:extLst>
            </p:cNvPr>
            <p:cNvCxnSpPr/>
            <p:nvPr/>
          </p:nvCxnSpPr>
          <p:spPr>
            <a:xfrm>
              <a:off x="7160988" y="1880828"/>
              <a:ext cx="360040" cy="0"/>
            </a:xfrm>
            <a:prstGeom prst="line">
              <a:avLst/>
            </a:prstGeom>
            <a:grpFill/>
            <a:ln w="19050" cap="flat" cmpd="sng" algn="ctr">
              <a:solidFill>
                <a:sysClr val="window" lastClr="FFFFFF">
                  <a:lumMod val="50000"/>
                </a:sysClr>
              </a:solidFill>
              <a:prstDash val="solid"/>
            </a:ln>
            <a:effectLst/>
          </p:spPr>
        </p:cxnSp>
        <p:sp>
          <p:nvSpPr>
            <p:cNvPr id="56" name="五边形 19">
              <a:extLst>
                <a:ext uri="{FF2B5EF4-FFF2-40B4-BE49-F238E27FC236}">
                  <a16:creationId xmlns:a16="http://schemas.microsoft.com/office/drawing/2014/main" id="{26D62230-69B9-7EE8-2299-01A8B017D8EC}"/>
                </a:ext>
              </a:extLst>
            </p:cNvPr>
            <p:cNvSpPr/>
            <p:nvPr/>
          </p:nvSpPr>
          <p:spPr>
            <a:xfrm>
              <a:off x="5735166" y="1628800"/>
              <a:ext cx="1440160" cy="504056"/>
            </a:xfrm>
            <a:prstGeom prst="homePlate">
              <a:avLst/>
            </a:prstGeom>
            <a:grp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r>
                <a:rPr kumimoji="0" lang="en-US" altLang="zh-CN" sz="1599"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Question4</a:t>
              </a:r>
              <a:endParaRPr kumimoji="0" lang="zh-CN" altLang="en-US" sz="1599"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燕尾形 20">
              <a:extLst>
                <a:ext uri="{FF2B5EF4-FFF2-40B4-BE49-F238E27FC236}">
                  <a16:creationId xmlns:a16="http://schemas.microsoft.com/office/drawing/2014/main" id="{7E190A61-1D09-5DD7-3FD8-DCD2982E7D1F}"/>
                </a:ext>
              </a:extLst>
            </p:cNvPr>
            <p:cNvSpPr/>
            <p:nvPr/>
          </p:nvSpPr>
          <p:spPr>
            <a:xfrm>
              <a:off x="7423099" y="1796075"/>
              <a:ext cx="195858" cy="169506"/>
            </a:xfrm>
            <a:prstGeom prst="chevron">
              <a:avLst/>
            </a:prstGeom>
            <a:grp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8" name="TextBox 21">
            <a:extLst>
              <a:ext uri="{FF2B5EF4-FFF2-40B4-BE49-F238E27FC236}">
                <a16:creationId xmlns:a16="http://schemas.microsoft.com/office/drawing/2014/main" id="{EDA081DA-903D-AEDC-D261-F1F6A2E58D1C}"/>
              </a:ext>
            </a:extLst>
          </p:cNvPr>
          <p:cNvSpPr txBox="1"/>
          <p:nvPr/>
        </p:nvSpPr>
        <p:spPr>
          <a:xfrm>
            <a:off x="3117208" y="4810133"/>
            <a:ext cx="2879332" cy="658243"/>
          </a:xfrm>
          <a:prstGeom prst="rect">
            <a:avLst/>
          </a:prstGeom>
          <a:noFill/>
        </p:spPr>
        <p:txBody>
          <a:bodyPr wrap="square" lIns="91424" tIns="45713" rIns="91424" bIns="45713" rtlCol="0">
            <a:spAutoFit/>
          </a:bodyPr>
          <a:lstStyle/>
          <a:p>
            <a:pPr defTabSz="1218804">
              <a:lnSpc>
                <a:spcPct val="120000"/>
              </a:lnSpc>
            </a:pPr>
            <a:r>
              <a:rPr lang="zh-CN" altLang="en-US" sz="1600" dirty="0">
                <a:latin typeface="微软雅黑" panose="020B0503020204020204" pitchFamily="34" charset="-122"/>
                <a:ea typeface="微软雅黑" panose="020B0503020204020204" pitchFamily="34" charset="-122"/>
              </a:rPr>
              <a:t>为什么系统不支持用户修改个人信息？该如何解决这个问题？</a:t>
            </a:r>
            <a:endParaRPr lang="en-US" altLang="zh-CN" sz="1600" dirty="0">
              <a:latin typeface="微软雅黑" panose="020B0503020204020204" pitchFamily="34" charset="-122"/>
              <a:ea typeface="微软雅黑" panose="020B0503020204020204" pitchFamily="34" charset="-122"/>
            </a:endParaRPr>
          </a:p>
        </p:txBody>
      </p:sp>
      <p:grpSp>
        <p:nvGrpSpPr>
          <p:cNvPr id="59" name="组合 58">
            <a:extLst>
              <a:ext uri="{FF2B5EF4-FFF2-40B4-BE49-F238E27FC236}">
                <a16:creationId xmlns:a16="http://schemas.microsoft.com/office/drawing/2014/main" id="{A514C8F0-A730-E676-1930-D091B9374516}"/>
              </a:ext>
            </a:extLst>
          </p:cNvPr>
          <p:cNvGrpSpPr/>
          <p:nvPr/>
        </p:nvGrpSpPr>
        <p:grpSpPr>
          <a:xfrm>
            <a:off x="1101343" y="5750072"/>
            <a:ext cx="1883455" cy="504056"/>
            <a:chOff x="5735166" y="1628800"/>
            <a:chExt cx="1883791" cy="504056"/>
          </a:xfrm>
          <a:solidFill>
            <a:srgbClr val="2059A8"/>
          </a:solidFill>
        </p:grpSpPr>
        <p:cxnSp>
          <p:nvCxnSpPr>
            <p:cNvPr id="60" name="直接连接符 59">
              <a:extLst>
                <a:ext uri="{FF2B5EF4-FFF2-40B4-BE49-F238E27FC236}">
                  <a16:creationId xmlns:a16="http://schemas.microsoft.com/office/drawing/2014/main" id="{E7FAC028-5967-A994-646E-E263C71DB0F5}"/>
                </a:ext>
              </a:extLst>
            </p:cNvPr>
            <p:cNvCxnSpPr/>
            <p:nvPr/>
          </p:nvCxnSpPr>
          <p:spPr>
            <a:xfrm>
              <a:off x="7160988" y="1880828"/>
              <a:ext cx="360040" cy="0"/>
            </a:xfrm>
            <a:prstGeom prst="line">
              <a:avLst/>
            </a:prstGeom>
            <a:grpFill/>
            <a:ln w="19050" cap="flat" cmpd="sng" algn="ctr">
              <a:solidFill>
                <a:sysClr val="window" lastClr="FFFFFF">
                  <a:lumMod val="50000"/>
                </a:sysClr>
              </a:solidFill>
              <a:prstDash val="solid"/>
            </a:ln>
            <a:effectLst/>
          </p:spPr>
        </p:cxnSp>
        <p:sp>
          <p:nvSpPr>
            <p:cNvPr id="61" name="五边形 24">
              <a:extLst>
                <a:ext uri="{FF2B5EF4-FFF2-40B4-BE49-F238E27FC236}">
                  <a16:creationId xmlns:a16="http://schemas.microsoft.com/office/drawing/2014/main" id="{270DF68A-10F4-74DE-EA29-8BD6321A3A14}"/>
                </a:ext>
              </a:extLst>
            </p:cNvPr>
            <p:cNvSpPr/>
            <p:nvPr/>
          </p:nvSpPr>
          <p:spPr>
            <a:xfrm>
              <a:off x="5735166" y="1628800"/>
              <a:ext cx="1440160" cy="504056"/>
            </a:xfrm>
            <a:prstGeom prst="homePlate">
              <a:avLst/>
            </a:prstGeom>
            <a:grp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r>
                <a:rPr kumimoji="0" lang="en-US" altLang="zh-CN" sz="1599"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Question5</a:t>
              </a:r>
              <a:endParaRPr kumimoji="0" lang="zh-CN" altLang="en-US" sz="1599"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燕尾形 25">
              <a:extLst>
                <a:ext uri="{FF2B5EF4-FFF2-40B4-BE49-F238E27FC236}">
                  <a16:creationId xmlns:a16="http://schemas.microsoft.com/office/drawing/2014/main" id="{24B7932C-B2D9-DA71-4A01-651D04D82AC9}"/>
                </a:ext>
              </a:extLst>
            </p:cNvPr>
            <p:cNvSpPr/>
            <p:nvPr/>
          </p:nvSpPr>
          <p:spPr>
            <a:xfrm>
              <a:off x="7423099" y="1796075"/>
              <a:ext cx="195858" cy="169506"/>
            </a:xfrm>
            <a:prstGeom prst="chevron">
              <a:avLst/>
            </a:prstGeom>
            <a:grp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63" name="TextBox 26">
            <a:extLst>
              <a:ext uri="{FF2B5EF4-FFF2-40B4-BE49-F238E27FC236}">
                <a16:creationId xmlns:a16="http://schemas.microsoft.com/office/drawing/2014/main" id="{4DC26678-5131-6F0F-ECFE-7E7D3FE3C518}"/>
              </a:ext>
            </a:extLst>
          </p:cNvPr>
          <p:cNvSpPr txBox="1"/>
          <p:nvPr/>
        </p:nvSpPr>
        <p:spPr>
          <a:xfrm>
            <a:off x="3117207" y="5729629"/>
            <a:ext cx="3095791" cy="362777"/>
          </a:xfrm>
          <a:prstGeom prst="rect">
            <a:avLst/>
          </a:prstGeom>
          <a:noFill/>
        </p:spPr>
        <p:txBody>
          <a:bodyPr wrap="square" lIns="91424" tIns="45713" rIns="91424" bIns="45713" rtlCol="0">
            <a:spAutoFit/>
          </a:bodyPr>
          <a:lstStyle/>
          <a:p>
            <a:pPr defTabSz="1218804">
              <a:lnSpc>
                <a:spcPct val="120000"/>
              </a:lnSpc>
            </a:pPr>
            <a:r>
              <a:rPr lang="zh-CN" altLang="en-US" sz="1600" dirty="0">
                <a:latin typeface="微软雅黑" panose="020B0503020204020204" pitchFamily="34" charset="-122"/>
                <a:ea typeface="微软雅黑" panose="020B0503020204020204" pitchFamily="34" charset="-122"/>
              </a:rPr>
              <a:t>导师与学生是否可以实时聊天？</a:t>
            </a:r>
            <a:endParaRPr lang="en-US" altLang="zh-CN" sz="1600" dirty="0">
              <a:latin typeface="微软雅黑" panose="020B0503020204020204" pitchFamily="34" charset="-122"/>
              <a:ea typeface="微软雅黑" panose="020B0503020204020204" pitchFamily="34" charset="-122"/>
            </a:endParaRPr>
          </a:p>
        </p:txBody>
      </p:sp>
      <p:sp>
        <p:nvSpPr>
          <p:cNvPr id="75" name="Oval 8">
            <a:extLst>
              <a:ext uri="{FF2B5EF4-FFF2-40B4-BE49-F238E27FC236}">
                <a16:creationId xmlns:a16="http://schemas.microsoft.com/office/drawing/2014/main" id="{E4E8E726-6AFD-C720-6CC0-34CED14C7F46}"/>
              </a:ext>
            </a:extLst>
          </p:cNvPr>
          <p:cNvSpPr>
            <a:spLocks noChangeAspect="1" noChangeArrowheads="1"/>
          </p:cNvSpPr>
          <p:nvPr/>
        </p:nvSpPr>
        <p:spPr bwMode="auto">
          <a:xfrm>
            <a:off x="10330540" y="3816293"/>
            <a:ext cx="1514723" cy="1518339"/>
          </a:xfrm>
          <a:prstGeom prst="flowChartDecision">
            <a:avLst/>
          </a:prstGeom>
          <a:blipFill dpi="0" rotWithShape="1">
            <a:blip r:embed="rId6" cstate="print">
              <a:extLst>
                <a:ext uri="{28A0092B-C50C-407E-A947-70E740481C1C}">
                  <a14:useLocalDpi xmlns:a14="http://schemas.microsoft.com/office/drawing/2010/main" val="0"/>
                </a:ext>
              </a:extLst>
            </a:blip>
            <a:srcRect/>
            <a:stretch>
              <a:fillRect/>
            </a:stretch>
          </a:blipFill>
          <a:ln w="57150">
            <a:noFill/>
          </a:ln>
          <a:effectLst/>
        </p:spPr>
        <p:txBody>
          <a:bodyPr lIns="91424" tIns="45713" rIns="91424" bIns="45713"/>
          <a:lstStyle/>
          <a:p>
            <a:pPr defTabSz="1218804"/>
            <a:endParaRPr lang="zh-CN" altLang="en-US" sz="1999" dirty="0">
              <a:solidFill>
                <a:prstClr val="white">
                  <a:lumMod val="95000"/>
                </a:prstClr>
              </a:solidFill>
              <a:latin typeface="微软雅黑" panose="020B0503020204020204" pitchFamily="34" charset="-122"/>
              <a:ea typeface="微软雅黑" panose="020B0503020204020204" pitchFamily="34" charset="-122"/>
            </a:endParaRPr>
          </a:p>
        </p:txBody>
      </p:sp>
      <p:sp>
        <p:nvSpPr>
          <p:cNvPr id="76" name="Oval 8">
            <a:extLst>
              <a:ext uri="{FF2B5EF4-FFF2-40B4-BE49-F238E27FC236}">
                <a16:creationId xmlns:a16="http://schemas.microsoft.com/office/drawing/2014/main" id="{874BC5FD-2F20-61B7-A665-0884B2DDB54F}"/>
              </a:ext>
            </a:extLst>
          </p:cNvPr>
          <p:cNvSpPr>
            <a:spLocks noChangeAspect="1" noChangeArrowheads="1"/>
          </p:cNvSpPr>
          <p:nvPr/>
        </p:nvSpPr>
        <p:spPr bwMode="auto">
          <a:xfrm>
            <a:off x="9010664" y="2405788"/>
            <a:ext cx="1930516" cy="1935127"/>
          </a:xfrm>
          <a:prstGeom prst="flowChartDecision">
            <a:avLst/>
          </a:prstGeom>
          <a:blipFill dpi="0" rotWithShape="1">
            <a:blip r:embed="rId7"/>
            <a:srcRect/>
            <a:stretch>
              <a:fillRect/>
            </a:stretch>
          </a:blipFill>
          <a:ln w="57150">
            <a:noFill/>
          </a:ln>
          <a:effectLst/>
        </p:spPr>
        <p:txBody>
          <a:bodyPr lIns="91424" tIns="45713" rIns="91424" bIns="45713"/>
          <a:lstStyle/>
          <a:p>
            <a:pPr defTabSz="1218804"/>
            <a:endParaRPr lang="zh-CN" altLang="en-US" sz="1999" dirty="0">
              <a:solidFill>
                <a:prstClr val="white">
                  <a:lumMod val="95000"/>
                </a:prstClr>
              </a:solidFill>
              <a:latin typeface="微软雅黑" panose="020B0503020204020204" pitchFamily="34" charset="-122"/>
              <a:ea typeface="微软雅黑" panose="020B0503020204020204" pitchFamily="34" charset="-122"/>
            </a:endParaRPr>
          </a:p>
        </p:txBody>
      </p:sp>
      <p:sp>
        <p:nvSpPr>
          <p:cNvPr id="77" name="Oval 8">
            <a:extLst>
              <a:ext uri="{FF2B5EF4-FFF2-40B4-BE49-F238E27FC236}">
                <a16:creationId xmlns:a16="http://schemas.microsoft.com/office/drawing/2014/main" id="{F4A8202D-C8DE-F0AF-257B-4618D90492FD}"/>
              </a:ext>
            </a:extLst>
          </p:cNvPr>
          <p:cNvSpPr>
            <a:spLocks noChangeAspect="1" noChangeArrowheads="1"/>
          </p:cNvSpPr>
          <p:nvPr/>
        </p:nvSpPr>
        <p:spPr bwMode="auto">
          <a:xfrm>
            <a:off x="7376199" y="3683028"/>
            <a:ext cx="2750446" cy="2757013"/>
          </a:xfrm>
          <a:prstGeom prst="flowChartDecision">
            <a:avLst/>
          </a:prstGeom>
          <a:blipFill dpi="0" rotWithShape="1">
            <a:blip r:embed="rId8" cstate="print">
              <a:extLst>
                <a:ext uri="{28A0092B-C50C-407E-A947-70E740481C1C}">
                  <a14:useLocalDpi xmlns:a14="http://schemas.microsoft.com/office/drawing/2010/main" val="0"/>
                </a:ext>
              </a:extLst>
            </a:blip>
            <a:srcRect/>
            <a:stretch>
              <a:fillRect/>
            </a:stretch>
          </a:blipFill>
          <a:ln w="57150">
            <a:noFill/>
          </a:ln>
          <a:effectLst/>
        </p:spPr>
        <p:txBody>
          <a:bodyPr lIns="91424" tIns="45713" rIns="91424" bIns="45713"/>
          <a:lstStyle/>
          <a:p>
            <a:pPr defTabSz="1218804"/>
            <a:endParaRPr lang="zh-CN" altLang="en-US" sz="1999" dirty="0">
              <a:solidFill>
                <a:prstClr val="white">
                  <a:lumMod val="95000"/>
                </a:prstClr>
              </a:solidFill>
              <a:latin typeface="微软雅黑" panose="020B0503020204020204" pitchFamily="34" charset="-122"/>
              <a:ea typeface="微软雅黑" panose="020B0503020204020204" pitchFamily="34" charset="-122"/>
            </a:endParaRPr>
          </a:p>
        </p:txBody>
      </p:sp>
      <p:grpSp>
        <p:nvGrpSpPr>
          <p:cNvPr id="78" name="组合 77">
            <a:extLst>
              <a:ext uri="{FF2B5EF4-FFF2-40B4-BE49-F238E27FC236}">
                <a16:creationId xmlns:a16="http://schemas.microsoft.com/office/drawing/2014/main" id="{6F2A4226-FEFE-D588-B9D2-F88968E652FE}"/>
              </a:ext>
            </a:extLst>
          </p:cNvPr>
          <p:cNvGrpSpPr/>
          <p:nvPr/>
        </p:nvGrpSpPr>
        <p:grpSpPr>
          <a:xfrm>
            <a:off x="7745102" y="1246249"/>
            <a:ext cx="2015555" cy="1970701"/>
            <a:chOff x="766614" y="1733383"/>
            <a:chExt cx="2015915" cy="1970701"/>
          </a:xfrm>
          <a:effectLst/>
        </p:grpSpPr>
        <p:sp>
          <p:nvSpPr>
            <p:cNvPr id="79" name="流程图: 决策 78">
              <a:extLst>
                <a:ext uri="{FF2B5EF4-FFF2-40B4-BE49-F238E27FC236}">
                  <a16:creationId xmlns:a16="http://schemas.microsoft.com/office/drawing/2014/main" id="{48A6D72A-C93E-9AFC-A4C8-3F8244ABA8EE}"/>
                </a:ext>
              </a:extLst>
            </p:cNvPr>
            <p:cNvSpPr/>
            <p:nvPr/>
          </p:nvSpPr>
          <p:spPr>
            <a:xfrm>
              <a:off x="766614" y="1733383"/>
              <a:ext cx="2015915" cy="1970701"/>
            </a:xfrm>
            <a:prstGeom prst="flowChartDecision">
              <a:avLst/>
            </a:prstGeom>
            <a:solidFill>
              <a:srgbClr val="6687C3"/>
            </a:solidFill>
            <a:ln w="25400" cap="flat" cmpd="sng" algn="ctr">
              <a:solidFill>
                <a:srgbClr val="6687C3"/>
              </a:solid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0" name="Freeform 464">
              <a:extLst>
                <a:ext uri="{FF2B5EF4-FFF2-40B4-BE49-F238E27FC236}">
                  <a16:creationId xmlns:a16="http://schemas.microsoft.com/office/drawing/2014/main" id="{9BB47DF8-B278-9BD0-36E7-E29FABD3EFFC}"/>
                </a:ext>
              </a:extLst>
            </p:cNvPr>
            <p:cNvSpPr>
              <a:spLocks noEditPoints="1"/>
            </p:cNvSpPr>
            <p:nvPr/>
          </p:nvSpPr>
          <p:spPr bwMode="auto">
            <a:xfrm>
              <a:off x="1343720" y="2312414"/>
              <a:ext cx="861702" cy="950083"/>
            </a:xfrm>
            <a:custGeom>
              <a:avLst/>
              <a:gdLst>
                <a:gd name="T0" fmla="*/ 35 w 117"/>
                <a:gd name="T1" fmla="*/ 114 h 129"/>
                <a:gd name="T2" fmla="*/ 46 w 117"/>
                <a:gd name="T3" fmla="*/ 101 h 129"/>
                <a:gd name="T4" fmla="*/ 51 w 117"/>
                <a:gd name="T5" fmla="*/ 87 h 129"/>
                <a:gd name="T6" fmla="*/ 48 w 117"/>
                <a:gd name="T7" fmla="*/ 79 h 129"/>
                <a:gd name="T8" fmla="*/ 72 w 117"/>
                <a:gd name="T9" fmla="*/ 87 h 129"/>
                <a:gd name="T10" fmla="*/ 68 w 117"/>
                <a:gd name="T11" fmla="*/ 87 h 129"/>
                <a:gd name="T12" fmla="*/ 73 w 117"/>
                <a:gd name="T13" fmla="*/ 101 h 129"/>
                <a:gd name="T14" fmla="*/ 86 w 117"/>
                <a:gd name="T15" fmla="*/ 114 h 129"/>
                <a:gd name="T16" fmla="*/ 97 w 117"/>
                <a:gd name="T17" fmla="*/ 129 h 129"/>
                <a:gd name="T18" fmla="*/ 22 w 117"/>
                <a:gd name="T19" fmla="*/ 114 h 129"/>
                <a:gd name="T20" fmla="*/ 35 w 117"/>
                <a:gd name="T21" fmla="*/ 114 h 129"/>
                <a:gd name="T22" fmla="*/ 46 w 117"/>
                <a:gd name="T23" fmla="*/ 61 h 129"/>
                <a:gd name="T24" fmla="*/ 44 w 117"/>
                <a:gd name="T25" fmla="*/ 66 h 129"/>
                <a:gd name="T26" fmla="*/ 37 w 117"/>
                <a:gd name="T27" fmla="*/ 61 h 129"/>
                <a:gd name="T28" fmla="*/ 33 w 117"/>
                <a:gd name="T29" fmla="*/ 55 h 129"/>
                <a:gd name="T30" fmla="*/ 33 w 117"/>
                <a:gd name="T31" fmla="*/ 54 h 129"/>
                <a:gd name="T32" fmla="*/ 39 w 117"/>
                <a:gd name="T33" fmla="*/ 33 h 129"/>
                <a:gd name="T34" fmla="*/ 42 w 117"/>
                <a:gd name="T35" fmla="*/ 11 h 129"/>
                <a:gd name="T36" fmla="*/ 48 w 117"/>
                <a:gd name="T37" fmla="*/ 11 h 129"/>
                <a:gd name="T38" fmla="*/ 24 w 117"/>
                <a:gd name="T39" fmla="*/ 19 h 129"/>
                <a:gd name="T40" fmla="*/ 9 w 117"/>
                <a:gd name="T41" fmla="*/ 13 h 129"/>
                <a:gd name="T42" fmla="*/ 13 w 117"/>
                <a:gd name="T43" fmla="*/ 24 h 129"/>
                <a:gd name="T44" fmla="*/ 16 w 117"/>
                <a:gd name="T45" fmla="*/ 33 h 129"/>
                <a:gd name="T46" fmla="*/ 29 w 117"/>
                <a:gd name="T47" fmla="*/ 46 h 129"/>
                <a:gd name="T48" fmla="*/ 33 w 117"/>
                <a:gd name="T49" fmla="*/ 30 h 129"/>
                <a:gd name="T50" fmla="*/ 35 w 117"/>
                <a:gd name="T51" fmla="*/ 13 h 129"/>
                <a:gd name="T52" fmla="*/ 31 w 117"/>
                <a:gd name="T53" fmla="*/ 21 h 129"/>
                <a:gd name="T54" fmla="*/ 24 w 117"/>
                <a:gd name="T55" fmla="*/ 6 h 129"/>
                <a:gd name="T56" fmla="*/ 0 w 117"/>
                <a:gd name="T57" fmla="*/ 6 h 129"/>
                <a:gd name="T58" fmla="*/ 2 w 117"/>
                <a:gd name="T59" fmla="*/ 11 h 129"/>
                <a:gd name="T60" fmla="*/ 11 w 117"/>
                <a:gd name="T61" fmla="*/ 37 h 129"/>
                <a:gd name="T62" fmla="*/ 18 w 117"/>
                <a:gd name="T63" fmla="*/ 46 h 129"/>
                <a:gd name="T64" fmla="*/ 27 w 117"/>
                <a:gd name="T65" fmla="*/ 54 h 129"/>
                <a:gd name="T66" fmla="*/ 26 w 117"/>
                <a:gd name="T67" fmla="*/ 57 h 129"/>
                <a:gd name="T68" fmla="*/ 39 w 117"/>
                <a:gd name="T69" fmla="*/ 72 h 129"/>
                <a:gd name="T70" fmla="*/ 59 w 117"/>
                <a:gd name="T71" fmla="*/ 76 h 129"/>
                <a:gd name="T72" fmla="*/ 79 w 117"/>
                <a:gd name="T73" fmla="*/ 72 h 129"/>
                <a:gd name="T74" fmla="*/ 94 w 117"/>
                <a:gd name="T75" fmla="*/ 57 h 129"/>
                <a:gd name="T76" fmla="*/ 90 w 117"/>
                <a:gd name="T77" fmla="*/ 54 h 129"/>
                <a:gd name="T78" fmla="*/ 99 w 117"/>
                <a:gd name="T79" fmla="*/ 46 h 129"/>
                <a:gd name="T80" fmla="*/ 106 w 117"/>
                <a:gd name="T81" fmla="*/ 37 h 129"/>
                <a:gd name="T82" fmla="*/ 116 w 117"/>
                <a:gd name="T83" fmla="*/ 11 h 129"/>
                <a:gd name="T84" fmla="*/ 112 w 117"/>
                <a:gd name="T85" fmla="*/ 6 h 129"/>
                <a:gd name="T86" fmla="*/ 94 w 117"/>
                <a:gd name="T87" fmla="*/ 6 h 129"/>
                <a:gd name="T88" fmla="*/ 79 w 117"/>
                <a:gd name="T89" fmla="*/ 0 h 129"/>
                <a:gd name="T90" fmla="*/ 20 w 117"/>
                <a:gd name="T91" fmla="*/ 0 h 129"/>
                <a:gd name="T92" fmla="*/ 24 w 117"/>
                <a:gd name="T93" fmla="*/ 6 h 129"/>
                <a:gd name="T94" fmla="*/ 84 w 117"/>
                <a:gd name="T95" fmla="*/ 13 h 129"/>
                <a:gd name="T96" fmla="*/ 94 w 117"/>
                <a:gd name="T97" fmla="*/ 19 h 129"/>
                <a:gd name="T98" fmla="*/ 108 w 117"/>
                <a:gd name="T99" fmla="*/ 13 h 129"/>
                <a:gd name="T100" fmla="*/ 105 w 117"/>
                <a:gd name="T101" fmla="*/ 24 h 129"/>
                <a:gd name="T102" fmla="*/ 101 w 117"/>
                <a:gd name="T103" fmla="*/ 33 h 129"/>
                <a:gd name="T104" fmla="*/ 88 w 117"/>
                <a:gd name="T105" fmla="*/ 46 h 129"/>
                <a:gd name="T106" fmla="*/ 84 w 117"/>
                <a:gd name="T107" fmla="*/ 30 h 129"/>
                <a:gd name="T108" fmla="*/ 84 w 117"/>
                <a:gd name="T109" fmla="*/ 13 h 129"/>
                <a:gd name="T110" fmla="*/ 84 w 117"/>
                <a:gd name="T111"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 h="129">
                  <a:moveTo>
                    <a:pt x="35" y="114"/>
                  </a:moveTo>
                  <a:lnTo>
                    <a:pt x="35" y="114"/>
                  </a:lnTo>
                  <a:lnTo>
                    <a:pt x="40" y="109"/>
                  </a:lnTo>
                  <a:lnTo>
                    <a:pt x="46" y="101"/>
                  </a:lnTo>
                  <a:lnTo>
                    <a:pt x="50" y="94"/>
                  </a:lnTo>
                  <a:lnTo>
                    <a:pt x="51" y="87"/>
                  </a:lnTo>
                  <a:lnTo>
                    <a:pt x="48" y="87"/>
                  </a:lnTo>
                  <a:lnTo>
                    <a:pt x="48" y="79"/>
                  </a:lnTo>
                  <a:lnTo>
                    <a:pt x="72" y="79"/>
                  </a:lnTo>
                  <a:lnTo>
                    <a:pt x="72" y="87"/>
                  </a:lnTo>
                  <a:lnTo>
                    <a:pt x="68" y="87"/>
                  </a:lnTo>
                  <a:lnTo>
                    <a:pt x="68" y="87"/>
                  </a:lnTo>
                  <a:lnTo>
                    <a:pt x="70" y="94"/>
                  </a:lnTo>
                  <a:lnTo>
                    <a:pt x="73" y="101"/>
                  </a:lnTo>
                  <a:lnTo>
                    <a:pt x="79" y="109"/>
                  </a:lnTo>
                  <a:lnTo>
                    <a:pt x="86" y="114"/>
                  </a:lnTo>
                  <a:lnTo>
                    <a:pt x="97" y="114"/>
                  </a:lnTo>
                  <a:lnTo>
                    <a:pt x="97" y="129"/>
                  </a:lnTo>
                  <a:lnTo>
                    <a:pt x="22" y="129"/>
                  </a:lnTo>
                  <a:lnTo>
                    <a:pt x="22" y="114"/>
                  </a:lnTo>
                  <a:lnTo>
                    <a:pt x="35" y="114"/>
                  </a:lnTo>
                  <a:lnTo>
                    <a:pt x="35" y="114"/>
                  </a:lnTo>
                  <a:close/>
                  <a:moveTo>
                    <a:pt x="48" y="11"/>
                  </a:moveTo>
                  <a:lnTo>
                    <a:pt x="46" y="61"/>
                  </a:lnTo>
                  <a:lnTo>
                    <a:pt x="44" y="66"/>
                  </a:lnTo>
                  <a:lnTo>
                    <a:pt x="44" y="66"/>
                  </a:lnTo>
                  <a:lnTo>
                    <a:pt x="37" y="61"/>
                  </a:lnTo>
                  <a:lnTo>
                    <a:pt x="37" y="61"/>
                  </a:lnTo>
                  <a:lnTo>
                    <a:pt x="35" y="59"/>
                  </a:lnTo>
                  <a:lnTo>
                    <a:pt x="33" y="55"/>
                  </a:lnTo>
                  <a:lnTo>
                    <a:pt x="33" y="55"/>
                  </a:lnTo>
                  <a:lnTo>
                    <a:pt x="33" y="54"/>
                  </a:lnTo>
                  <a:lnTo>
                    <a:pt x="33" y="54"/>
                  </a:lnTo>
                  <a:lnTo>
                    <a:pt x="39" y="33"/>
                  </a:lnTo>
                  <a:lnTo>
                    <a:pt x="39" y="33"/>
                  </a:lnTo>
                  <a:lnTo>
                    <a:pt x="42" y="11"/>
                  </a:lnTo>
                  <a:lnTo>
                    <a:pt x="48" y="11"/>
                  </a:lnTo>
                  <a:lnTo>
                    <a:pt x="48" y="11"/>
                  </a:lnTo>
                  <a:close/>
                  <a:moveTo>
                    <a:pt x="31" y="21"/>
                  </a:moveTo>
                  <a:lnTo>
                    <a:pt x="24" y="19"/>
                  </a:lnTo>
                  <a:lnTo>
                    <a:pt x="24" y="13"/>
                  </a:lnTo>
                  <a:lnTo>
                    <a:pt x="9" y="13"/>
                  </a:lnTo>
                  <a:lnTo>
                    <a:pt x="9" y="13"/>
                  </a:lnTo>
                  <a:lnTo>
                    <a:pt x="13" y="24"/>
                  </a:lnTo>
                  <a:lnTo>
                    <a:pt x="16" y="33"/>
                  </a:lnTo>
                  <a:lnTo>
                    <a:pt x="16" y="33"/>
                  </a:lnTo>
                  <a:lnTo>
                    <a:pt x="22" y="39"/>
                  </a:lnTo>
                  <a:lnTo>
                    <a:pt x="29" y="46"/>
                  </a:lnTo>
                  <a:lnTo>
                    <a:pt x="29" y="46"/>
                  </a:lnTo>
                  <a:lnTo>
                    <a:pt x="33" y="30"/>
                  </a:lnTo>
                  <a:lnTo>
                    <a:pt x="35" y="13"/>
                  </a:lnTo>
                  <a:lnTo>
                    <a:pt x="35" y="13"/>
                  </a:lnTo>
                  <a:lnTo>
                    <a:pt x="33" y="13"/>
                  </a:lnTo>
                  <a:lnTo>
                    <a:pt x="31" y="21"/>
                  </a:lnTo>
                  <a:lnTo>
                    <a:pt x="31" y="21"/>
                  </a:lnTo>
                  <a:close/>
                  <a:moveTo>
                    <a:pt x="24" y="6"/>
                  </a:moveTo>
                  <a:lnTo>
                    <a:pt x="5" y="6"/>
                  </a:lnTo>
                  <a:lnTo>
                    <a:pt x="0" y="6"/>
                  </a:lnTo>
                  <a:lnTo>
                    <a:pt x="2" y="11"/>
                  </a:lnTo>
                  <a:lnTo>
                    <a:pt x="2" y="11"/>
                  </a:lnTo>
                  <a:lnTo>
                    <a:pt x="5" y="24"/>
                  </a:lnTo>
                  <a:lnTo>
                    <a:pt x="11" y="37"/>
                  </a:lnTo>
                  <a:lnTo>
                    <a:pt x="11" y="37"/>
                  </a:lnTo>
                  <a:lnTo>
                    <a:pt x="18" y="46"/>
                  </a:lnTo>
                  <a:lnTo>
                    <a:pt x="27" y="54"/>
                  </a:lnTo>
                  <a:lnTo>
                    <a:pt x="27" y="54"/>
                  </a:lnTo>
                  <a:lnTo>
                    <a:pt x="26" y="57"/>
                  </a:lnTo>
                  <a:lnTo>
                    <a:pt x="26" y="57"/>
                  </a:lnTo>
                  <a:lnTo>
                    <a:pt x="31" y="66"/>
                  </a:lnTo>
                  <a:lnTo>
                    <a:pt x="39" y="72"/>
                  </a:lnTo>
                  <a:lnTo>
                    <a:pt x="50" y="76"/>
                  </a:lnTo>
                  <a:lnTo>
                    <a:pt x="59" y="76"/>
                  </a:lnTo>
                  <a:lnTo>
                    <a:pt x="70" y="76"/>
                  </a:lnTo>
                  <a:lnTo>
                    <a:pt x="79" y="72"/>
                  </a:lnTo>
                  <a:lnTo>
                    <a:pt x="86" y="66"/>
                  </a:lnTo>
                  <a:lnTo>
                    <a:pt x="94" y="57"/>
                  </a:lnTo>
                  <a:lnTo>
                    <a:pt x="94" y="57"/>
                  </a:lnTo>
                  <a:lnTo>
                    <a:pt x="90" y="54"/>
                  </a:lnTo>
                  <a:lnTo>
                    <a:pt x="90" y="54"/>
                  </a:lnTo>
                  <a:lnTo>
                    <a:pt x="99" y="46"/>
                  </a:lnTo>
                  <a:lnTo>
                    <a:pt x="106" y="37"/>
                  </a:lnTo>
                  <a:lnTo>
                    <a:pt x="106" y="37"/>
                  </a:lnTo>
                  <a:lnTo>
                    <a:pt x="112" y="24"/>
                  </a:lnTo>
                  <a:lnTo>
                    <a:pt x="116" y="11"/>
                  </a:lnTo>
                  <a:lnTo>
                    <a:pt x="117" y="6"/>
                  </a:lnTo>
                  <a:lnTo>
                    <a:pt x="112" y="6"/>
                  </a:lnTo>
                  <a:lnTo>
                    <a:pt x="94" y="6"/>
                  </a:lnTo>
                  <a:lnTo>
                    <a:pt x="94" y="6"/>
                  </a:lnTo>
                  <a:lnTo>
                    <a:pt x="97" y="0"/>
                  </a:lnTo>
                  <a:lnTo>
                    <a:pt x="79" y="0"/>
                  </a:lnTo>
                  <a:lnTo>
                    <a:pt x="39" y="0"/>
                  </a:lnTo>
                  <a:lnTo>
                    <a:pt x="20" y="0"/>
                  </a:lnTo>
                  <a:lnTo>
                    <a:pt x="20" y="0"/>
                  </a:lnTo>
                  <a:lnTo>
                    <a:pt x="24" y="6"/>
                  </a:lnTo>
                  <a:lnTo>
                    <a:pt x="24" y="6"/>
                  </a:lnTo>
                  <a:close/>
                  <a:moveTo>
                    <a:pt x="84" y="13"/>
                  </a:moveTo>
                  <a:lnTo>
                    <a:pt x="88" y="21"/>
                  </a:lnTo>
                  <a:lnTo>
                    <a:pt x="94" y="19"/>
                  </a:lnTo>
                  <a:lnTo>
                    <a:pt x="94" y="13"/>
                  </a:lnTo>
                  <a:lnTo>
                    <a:pt x="108" y="13"/>
                  </a:lnTo>
                  <a:lnTo>
                    <a:pt x="108" y="13"/>
                  </a:lnTo>
                  <a:lnTo>
                    <a:pt x="105" y="24"/>
                  </a:lnTo>
                  <a:lnTo>
                    <a:pt x="101" y="33"/>
                  </a:lnTo>
                  <a:lnTo>
                    <a:pt x="101" y="33"/>
                  </a:lnTo>
                  <a:lnTo>
                    <a:pt x="95" y="39"/>
                  </a:lnTo>
                  <a:lnTo>
                    <a:pt x="88" y="46"/>
                  </a:lnTo>
                  <a:lnTo>
                    <a:pt x="88" y="46"/>
                  </a:lnTo>
                  <a:lnTo>
                    <a:pt x="84" y="30"/>
                  </a:lnTo>
                  <a:lnTo>
                    <a:pt x="84" y="13"/>
                  </a:lnTo>
                  <a:lnTo>
                    <a:pt x="84" y="13"/>
                  </a:lnTo>
                  <a:lnTo>
                    <a:pt x="84" y="13"/>
                  </a:lnTo>
                  <a:lnTo>
                    <a:pt x="84" y="13"/>
                  </a:lnTo>
                  <a:close/>
                </a:path>
              </a:pathLst>
            </a:custGeom>
            <a:solidFill>
              <a:sysClr val="window" lastClr="FFFFFF"/>
            </a:solidFill>
            <a:ln>
              <a:noFill/>
            </a:ln>
          </p:spPr>
          <p:txBody>
            <a:bodyPr vert="horz" wrap="square" lIns="121882" tIns="60941" rIns="121882" bIns="60941" numCol="1" anchor="t" anchorCtr="0" compatLnSpc="1"/>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grpSp>
        <p:nvGrpSpPr>
          <p:cNvPr id="81" name="组合 80">
            <a:extLst>
              <a:ext uri="{FF2B5EF4-FFF2-40B4-BE49-F238E27FC236}">
                <a16:creationId xmlns:a16="http://schemas.microsoft.com/office/drawing/2014/main" id="{55BFD34D-E91A-762D-846E-32592C5F7B8D}"/>
              </a:ext>
            </a:extLst>
          </p:cNvPr>
          <p:cNvGrpSpPr/>
          <p:nvPr/>
        </p:nvGrpSpPr>
        <p:grpSpPr>
          <a:xfrm>
            <a:off x="9760657" y="5200643"/>
            <a:ext cx="1157276" cy="1204311"/>
            <a:chOff x="3799767" y="4888985"/>
            <a:chExt cx="1157483" cy="1204311"/>
          </a:xfrm>
          <a:effectLst/>
        </p:grpSpPr>
        <p:sp>
          <p:nvSpPr>
            <p:cNvPr id="82" name="流程图: 决策 81">
              <a:extLst>
                <a:ext uri="{FF2B5EF4-FFF2-40B4-BE49-F238E27FC236}">
                  <a16:creationId xmlns:a16="http://schemas.microsoft.com/office/drawing/2014/main" id="{DBEDC73C-C07D-2618-97F8-9C42878F0584}"/>
                </a:ext>
              </a:extLst>
            </p:cNvPr>
            <p:cNvSpPr/>
            <p:nvPr/>
          </p:nvSpPr>
          <p:spPr>
            <a:xfrm>
              <a:off x="3799767" y="4888985"/>
              <a:ext cx="1157483" cy="1204311"/>
            </a:xfrm>
            <a:prstGeom prst="flowChartDecision">
              <a:avLst/>
            </a:prstGeom>
            <a:solidFill>
              <a:srgbClr val="6687C3"/>
            </a:solidFill>
            <a:ln w="254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3" name="Freeform 452">
              <a:extLst>
                <a:ext uri="{FF2B5EF4-FFF2-40B4-BE49-F238E27FC236}">
                  <a16:creationId xmlns:a16="http://schemas.microsoft.com/office/drawing/2014/main" id="{70039053-0EE2-A626-5B5C-312A80178484}"/>
                </a:ext>
              </a:extLst>
            </p:cNvPr>
            <p:cNvSpPr>
              <a:spLocks noEditPoints="1"/>
            </p:cNvSpPr>
            <p:nvPr/>
          </p:nvSpPr>
          <p:spPr bwMode="auto">
            <a:xfrm>
              <a:off x="4142570" y="5264845"/>
              <a:ext cx="526975" cy="471696"/>
            </a:xfrm>
            <a:custGeom>
              <a:avLst/>
              <a:gdLst>
                <a:gd name="T0" fmla="*/ 88 w 143"/>
                <a:gd name="T1" fmla="*/ 20 h 128"/>
                <a:gd name="T2" fmla="*/ 94 w 143"/>
                <a:gd name="T3" fmla="*/ 25 h 128"/>
                <a:gd name="T4" fmla="*/ 130 w 143"/>
                <a:gd name="T5" fmla="*/ 35 h 128"/>
                <a:gd name="T6" fmla="*/ 136 w 143"/>
                <a:gd name="T7" fmla="*/ 31 h 128"/>
                <a:gd name="T8" fmla="*/ 141 w 143"/>
                <a:gd name="T9" fmla="*/ 38 h 128"/>
                <a:gd name="T10" fmla="*/ 141 w 143"/>
                <a:gd name="T11" fmla="*/ 49 h 128"/>
                <a:gd name="T12" fmla="*/ 138 w 143"/>
                <a:gd name="T13" fmla="*/ 58 h 128"/>
                <a:gd name="T14" fmla="*/ 130 w 143"/>
                <a:gd name="T15" fmla="*/ 62 h 128"/>
                <a:gd name="T16" fmla="*/ 99 w 143"/>
                <a:gd name="T17" fmla="*/ 53 h 128"/>
                <a:gd name="T18" fmla="*/ 90 w 143"/>
                <a:gd name="T19" fmla="*/ 57 h 128"/>
                <a:gd name="T20" fmla="*/ 83 w 143"/>
                <a:gd name="T21" fmla="*/ 64 h 128"/>
                <a:gd name="T22" fmla="*/ 86 w 143"/>
                <a:gd name="T23" fmla="*/ 75 h 128"/>
                <a:gd name="T24" fmla="*/ 81 w 143"/>
                <a:gd name="T25" fmla="*/ 79 h 128"/>
                <a:gd name="T26" fmla="*/ 75 w 143"/>
                <a:gd name="T27" fmla="*/ 84 h 128"/>
                <a:gd name="T28" fmla="*/ 61 w 143"/>
                <a:gd name="T29" fmla="*/ 128 h 128"/>
                <a:gd name="T30" fmla="*/ 46 w 143"/>
                <a:gd name="T31" fmla="*/ 128 h 128"/>
                <a:gd name="T32" fmla="*/ 50 w 143"/>
                <a:gd name="T33" fmla="*/ 75 h 128"/>
                <a:gd name="T34" fmla="*/ 50 w 143"/>
                <a:gd name="T35" fmla="*/ 64 h 128"/>
                <a:gd name="T36" fmla="*/ 46 w 143"/>
                <a:gd name="T37" fmla="*/ 55 h 128"/>
                <a:gd name="T38" fmla="*/ 39 w 143"/>
                <a:gd name="T39" fmla="*/ 46 h 128"/>
                <a:gd name="T40" fmla="*/ 13 w 143"/>
                <a:gd name="T41" fmla="*/ 44 h 128"/>
                <a:gd name="T42" fmla="*/ 4 w 143"/>
                <a:gd name="T43" fmla="*/ 40 h 128"/>
                <a:gd name="T44" fmla="*/ 0 w 143"/>
                <a:gd name="T45" fmla="*/ 27 h 128"/>
                <a:gd name="T46" fmla="*/ 4 w 143"/>
                <a:gd name="T47" fmla="*/ 13 h 128"/>
                <a:gd name="T48" fmla="*/ 13 w 143"/>
                <a:gd name="T49" fmla="*/ 2 h 128"/>
                <a:gd name="T50" fmla="*/ 22 w 143"/>
                <a:gd name="T51" fmla="*/ 3 h 128"/>
                <a:gd name="T52" fmla="*/ 103 w 143"/>
                <a:gd name="T53" fmla="*/ 36 h 128"/>
                <a:gd name="T54" fmla="*/ 128 w 143"/>
                <a:gd name="T55" fmla="*/ 38 h 128"/>
                <a:gd name="T56" fmla="*/ 103 w 143"/>
                <a:gd name="T57" fmla="*/ 36 h 128"/>
                <a:gd name="T58" fmla="*/ 84 w 143"/>
                <a:gd name="T59" fmla="*/ 25 h 128"/>
                <a:gd name="T60" fmla="*/ 26 w 143"/>
                <a:gd name="T61" fmla="*/ 14 h 128"/>
                <a:gd name="T62" fmla="*/ 79 w 143"/>
                <a:gd name="T63" fmla="*/ 31 h 128"/>
                <a:gd name="T64" fmla="*/ 84 w 143"/>
                <a:gd name="T65" fmla="*/ 25 h 128"/>
                <a:gd name="T66" fmla="*/ 94 w 143"/>
                <a:gd name="T67" fmla="*/ 35 h 128"/>
                <a:gd name="T68" fmla="*/ 86 w 143"/>
                <a:gd name="T69" fmla="*/ 35 h 128"/>
                <a:gd name="T70" fmla="*/ 84 w 143"/>
                <a:gd name="T71" fmla="*/ 40 h 128"/>
                <a:gd name="T72" fmla="*/ 90 w 143"/>
                <a:gd name="T73" fmla="*/ 47 h 128"/>
                <a:gd name="T74" fmla="*/ 94 w 143"/>
                <a:gd name="T75" fmla="*/ 46 h 128"/>
                <a:gd name="T76" fmla="*/ 94 w 143"/>
                <a:gd name="T77" fmla="*/ 35 h 128"/>
                <a:gd name="T78" fmla="*/ 134 w 143"/>
                <a:gd name="T79" fmla="*/ 36 h 128"/>
                <a:gd name="T80" fmla="*/ 132 w 143"/>
                <a:gd name="T81" fmla="*/ 53 h 128"/>
                <a:gd name="T82" fmla="*/ 132 w 143"/>
                <a:gd name="T83" fmla="*/ 58 h 128"/>
                <a:gd name="T84" fmla="*/ 134 w 143"/>
                <a:gd name="T85" fmla="*/ 57 h 128"/>
                <a:gd name="T86" fmla="*/ 138 w 143"/>
                <a:gd name="T87" fmla="*/ 38 h 128"/>
                <a:gd name="T88" fmla="*/ 136 w 143"/>
                <a:gd name="T89" fmla="*/ 36 h 128"/>
                <a:gd name="T90" fmla="*/ 134 w 143"/>
                <a:gd name="T91" fmla="*/ 36 h 128"/>
                <a:gd name="T92" fmla="*/ 18 w 143"/>
                <a:gd name="T93" fmla="*/ 9 h 128"/>
                <a:gd name="T94" fmla="*/ 15 w 143"/>
                <a:gd name="T95" fmla="*/ 7 h 128"/>
                <a:gd name="T96" fmla="*/ 9 w 143"/>
                <a:gd name="T97" fmla="*/ 14 h 128"/>
                <a:gd name="T98" fmla="*/ 7 w 143"/>
                <a:gd name="T99" fmla="*/ 27 h 128"/>
                <a:gd name="T100" fmla="*/ 9 w 143"/>
                <a:gd name="T101" fmla="*/ 36 h 128"/>
                <a:gd name="T102" fmla="*/ 13 w 143"/>
                <a:gd name="T103" fmla="*/ 36 h 128"/>
                <a:gd name="T104" fmla="*/ 16 w 143"/>
                <a:gd name="T105" fmla="*/ 29 h 128"/>
                <a:gd name="T106" fmla="*/ 20 w 143"/>
                <a:gd name="T107" fmla="*/ 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128">
                  <a:moveTo>
                    <a:pt x="26" y="9"/>
                  </a:moveTo>
                  <a:lnTo>
                    <a:pt x="88" y="20"/>
                  </a:lnTo>
                  <a:lnTo>
                    <a:pt x="88" y="20"/>
                  </a:lnTo>
                  <a:lnTo>
                    <a:pt x="90" y="25"/>
                  </a:lnTo>
                  <a:lnTo>
                    <a:pt x="90" y="25"/>
                  </a:lnTo>
                  <a:lnTo>
                    <a:pt x="94" y="25"/>
                  </a:lnTo>
                  <a:lnTo>
                    <a:pt x="97" y="27"/>
                  </a:lnTo>
                  <a:lnTo>
                    <a:pt x="130" y="35"/>
                  </a:lnTo>
                  <a:lnTo>
                    <a:pt x="130" y="35"/>
                  </a:lnTo>
                  <a:lnTo>
                    <a:pt x="132" y="33"/>
                  </a:lnTo>
                  <a:lnTo>
                    <a:pt x="136" y="31"/>
                  </a:lnTo>
                  <a:lnTo>
                    <a:pt x="136" y="31"/>
                  </a:lnTo>
                  <a:lnTo>
                    <a:pt x="139" y="35"/>
                  </a:lnTo>
                  <a:lnTo>
                    <a:pt x="141" y="38"/>
                  </a:lnTo>
                  <a:lnTo>
                    <a:pt x="141" y="38"/>
                  </a:lnTo>
                  <a:lnTo>
                    <a:pt x="143" y="44"/>
                  </a:lnTo>
                  <a:lnTo>
                    <a:pt x="141" y="49"/>
                  </a:lnTo>
                  <a:lnTo>
                    <a:pt x="141" y="49"/>
                  </a:lnTo>
                  <a:lnTo>
                    <a:pt x="141" y="55"/>
                  </a:lnTo>
                  <a:lnTo>
                    <a:pt x="138" y="58"/>
                  </a:lnTo>
                  <a:lnTo>
                    <a:pt x="138" y="58"/>
                  </a:lnTo>
                  <a:lnTo>
                    <a:pt x="134" y="62"/>
                  </a:lnTo>
                  <a:lnTo>
                    <a:pt x="130" y="62"/>
                  </a:lnTo>
                  <a:lnTo>
                    <a:pt x="130" y="62"/>
                  </a:lnTo>
                  <a:lnTo>
                    <a:pt x="127" y="60"/>
                  </a:lnTo>
                  <a:lnTo>
                    <a:pt x="125" y="58"/>
                  </a:lnTo>
                  <a:lnTo>
                    <a:pt x="99" y="53"/>
                  </a:lnTo>
                  <a:lnTo>
                    <a:pt x="99" y="53"/>
                  </a:lnTo>
                  <a:lnTo>
                    <a:pt x="95" y="55"/>
                  </a:lnTo>
                  <a:lnTo>
                    <a:pt x="90" y="57"/>
                  </a:lnTo>
                  <a:lnTo>
                    <a:pt x="90" y="57"/>
                  </a:lnTo>
                  <a:lnTo>
                    <a:pt x="83" y="55"/>
                  </a:lnTo>
                  <a:lnTo>
                    <a:pt x="83" y="64"/>
                  </a:lnTo>
                  <a:lnTo>
                    <a:pt x="86" y="64"/>
                  </a:lnTo>
                  <a:lnTo>
                    <a:pt x="86" y="69"/>
                  </a:lnTo>
                  <a:lnTo>
                    <a:pt x="86" y="75"/>
                  </a:lnTo>
                  <a:lnTo>
                    <a:pt x="81" y="75"/>
                  </a:lnTo>
                  <a:lnTo>
                    <a:pt x="81" y="79"/>
                  </a:lnTo>
                  <a:lnTo>
                    <a:pt x="81" y="79"/>
                  </a:lnTo>
                  <a:lnTo>
                    <a:pt x="94" y="128"/>
                  </a:lnTo>
                  <a:lnTo>
                    <a:pt x="84" y="128"/>
                  </a:lnTo>
                  <a:lnTo>
                    <a:pt x="75" y="84"/>
                  </a:lnTo>
                  <a:lnTo>
                    <a:pt x="72" y="84"/>
                  </a:lnTo>
                  <a:lnTo>
                    <a:pt x="72" y="128"/>
                  </a:lnTo>
                  <a:lnTo>
                    <a:pt x="61" y="128"/>
                  </a:lnTo>
                  <a:lnTo>
                    <a:pt x="61" y="84"/>
                  </a:lnTo>
                  <a:lnTo>
                    <a:pt x="57" y="84"/>
                  </a:lnTo>
                  <a:lnTo>
                    <a:pt x="46" y="128"/>
                  </a:lnTo>
                  <a:lnTo>
                    <a:pt x="39" y="128"/>
                  </a:lnTo>
                  <a:lnTo>
                    <a:pt x="50" y="80"/>
                  </a:lnTo>
                  <a:lnTo>
                    <a:pt x="50" y="75"/>
                  </a:lnTo>
                  <a:lnTo>
                    <a:pt x="44" y="75"/>
                  </a:lnTo>
                  <a:lnTo>
                    <a:pt x="44" y="64"/>
                  </a:lnTo>
                  <a:lnTo>
                    <a:pt x="50" y="64"/>
                  </a:lnTo>
                  <a:lnTo>
                    <a:pt x="50" y="57"/>
                  </a:lnTo>
                  <a:lnTo>
                    <a:pt x="50" y="57"/>
                  </a:lnTo>
                  <a:lnTo>
                    <a:pt x="46" y="55"/>
                  </a:lnTo>
                  <a:lnTo>
                    <a:pt x="42" y="51"/>
                  </a:lnTo>
                  <a:lnTo>
                    <a:pt x="42" y="51"/>
                  </a:lnTo>
                  <a:lnTo>
                    <a:pt x="39" y="46"/>
                  </a:lnTo>
                  <a:lnTo>
                    <a:pt x="16" y="42"/>
                  </a:lnTo>
                  <a:lnTo>
                    <a:pt x="16" y="42"/>
                  </a:lnTo>
                  <a:lnTo>
                    <a:pt x="13" y="44"/>
                  </a:lnTo>
                  <a:lnTo>
                    <a:pt x="9" y="44"/>
                  </a:lnTo>
                  <a:lnTo>
                    <a:pt x="9" y="44"/>
                  </a:lnTo>
                  <a:lnTo>
                    <a:pt x="4" y="40"/>
                  </a:lnTo>
                  <a:lnTo>
                    <a:pt x="2" y="35"/>
                  </a:lnTo>
                  <a:lnTo>
                    <a:pt x="2" y="35"/>
                  </a:lnTo>
                  <a:lnTo>
                    <a:pt x="0" y="27"/>
                  </a:lnTo>
                  <a:lnTo>
                    <a:pt x="2" y="20"/>
                  </a:lnTo>
                  <a:lnTo>
                    <a:pt x="2" y="20"/>
                  </a:lnTo>
                  <a:lnTo>
                    <a:pt x="4" y="13"/>
                  </a:lnTo>
                  <a:lnTo>
                    <a:pt x="7" y="5"/>
                  </a:lnTo>
                  <a:lnTo>
                    <a:pt x="7" y="5"/>
                  </a:lnTo>
                  <a:lnTo>
                    <a:pt x="13" y="2"/>
                  </a:lnTo>
                  <a:lnTo>
                    <a:pt x="18" y="0"/>
                  </a:lnTo>
                  <a:lnTo>
                    <a:pt x="18" y="0"/>
                  </a:lnTo>
                  <a:lnTo>
                    <a:pt x="22" y="3"/>
                  </a:lnTo>
                  <a:lnTo>
                    <a:pt x="26" y="9"/>
                  </a:lnTo>
                  <a:lnTo>
                    <a:pt x="26" y="9"/>
                  </a:lnTo>
                  <a:close/>
                  <a:moveTo>
                    <a:pt x="103" y="36"/>
                  </a:moveTo>
                  <a:lnTo>
                    <a:pt x="130" y="42"/>
                  </a:lnTo>
                  <a:lnTo>
                    <a:pt x="130" y="42"/>
                  </a:lnTo>
                  <a:lnTo>
                    <a:pt x="128" y="38"/>
                  </a:lnTo>
                  <a:lnTo>
                    <a:pt x="101" y="33"/>
                  </a:lnTo>
                  <a:lnTo>
                    <a:pt x="101" y="33"/>
                  </a:lnTo>
                  <a:lnTo>
                    <a:pt x="103" y="36"/>
                  </a:lnTo>
                  <a:lnTo>
                    <a:pt x="103" y="36"/>
                  </a:lnTo>
                  <a:close/>
                  <a:moveTo>
                    <a:pt x="84" y="25"/>
                  </a:moveTo>
                  <a:lnTo>
                    <a:pt x="84" y="25"/>
                  </a:lnTo>
                  <a:lnTo>
                    <a:pt x="84" y="25"/>
                  </a:lnTo>
                  <a:lnTo>
                    <a:pt x="26" y="14"/>
                  </a:lnTo>
                  <a:lnTo>
                    <a:pt x="26" y="14"/>
                  </a:lnTo>
                  <a:lnTo>
                    <a:pt x="26" y="20"/>
                  </a:lnTo>
                  <a:lnTo>
                    <a:pt x="79" y="31"/>
                  </a:lnTo>
                  <a:lnTo>
                    <a:pt x="79" y="31"/>
                  </a:lnTo>
                  <a:lnTo>
                    <a:pt x="79" y="29"/>
                  </a:lnTo>
                  <a:lnTo>
                    <a:pt x="79" y="29"/>
                  </a:lnTo>
                  <a:lnTo>
                    <a:pt x="84" y="25"/>
                  </a:lnTo>
                  <a:lnTo>
                    <a:pt x="84" y="25"/>
                  </a:lnTo>
                  <a:close/>
                  <a:moveTo>
                    <a:pt x="94" y="35"/>
                  </a:moveTo>
                  <a:lnTo>
                    <a:pt x="94" y="35"/>
                  </a:lnTo>
                  <a:lnTo>
                    <a:pt x="90" y="33"/>
                  </a:lnTo>
                  <a:lnTo>
                    <a:pt x="90" y="33"/>
                  </a:lnTo>
                  <a:lnTo>
                    <a:pt x="86" y="35"/>
                  </a:lnTo>
                  <a:lnTo>
                    <a:pt x="86" y="35"/>
                  </a:lnTo>
                  <a:lnTo>
                    <a:pt x="84" y="40"/>
                  </a:lnTo>
                  <a:lnTo>
                    <a:pt x="84" y="40"/>
                  </a:lnTo>
                  <a:lnTo>
                    <a:pt x="86" y="46"/>
                  </a:lnTo>
                  <a:lnTo>
                    <a:pt x="86" y="46"/>
                  </a:lnTo>
                  <a:lnTo>
                    <a:pt x="90" y="47"/>
                  </a:lnTo>
                  <a:lnTo>
                    <a:pt x="90" y="47"/>
                  </a:lnTo>
                  <a:lnTo>
                    <a:pt x="94" y="46"/>
                  </a:lnTo>
                  <a:lnTo>
                    <a:pt x="94" y="46"/>
                  </a:lnTo>
                  <a:lnTo>
                    <a:pt x="94" y="40"/>
                  </a:lnTo>
                  <a:lnTo>
                    <a:pt x="94" y="40"/>
                  </a:lnTo>
                  <a:lnTo>
                    <a:pt x="94" y="35"/>
                  </a:lnTo>
                  <a:lnTo>
                    <a:pt x="94" y="35"/>
                  </a:lnTo>
                  <a:close/>
                  <a:moveTo>
                    <a:pt x="134" y="36"/>
                  </a:moveTo>
                  <a:lnTo>
                    <a:pt x="134" y="36"/>
                  </a:lnTo>
                  <a:lnTo>
                    <a:pt x="134" y="42"/>
                  </a:lnTo>
                  <a:lnTo>
                    <a:pt x="134" y="47"/>
                  </a:lnTo>
                  <a:lnTo>
                    <a:pt x="132" y="53"/>
                  </a:lnTo>
                  <a:lnTo>
                    <a:pt x="130" y="57"/>
                  </a:lnTo>
                  <a:lnTo>
                    <a:pt x="130" y="57"/>
                  </a:lnTo>
                  <a:lnTo>
                    <a:pt x="132" y="58"/>
                  </a:lnTo>
                  <a:lnTo>
                    <a:pt x="132" y="58"/>
                  </a:lnTo>
                  <a:lnTo>
                    <a:pt x="134" y="57"/>
                  </a:lnTo>
                  <a:lnTo>
                    <a:pt x="134" y="57"/>
                  </a:lnTo>
                  <a:lnTo>
                    <a:pt x="138" y="47"/>
                  </a:lnTo>
                  <a:lnTo>
                    <a:pt x="138" y="47"/>
                  </a:lnTo>
                  <a:lnTo>
                    <a:pt x="138" y="38"/>
                  </a:lnTo>
                  <a:lnTo>
                    <a:pt x="138" y="38"/>
                  </a:lnTo>
                  <a:lnTo>
                    <a:pt x="136" y="36"/>
                  </a:lnTo>
                  <a:lnTo>
                    <a:pt x="136" y="36"/>
                  </a:lnTo>
                  <a:lnTo>
                    <a:pt x="134" y="36"/>
                  </a:lnTo>
                  <a:lnTo>
                    <a:pt x="134" y="36"/>
                  </a:lnTo>
                  <a:lnTo>
                    <a:pt x="134" y="36"/>
                  </a:lnTo>
                  <a:close/>
                  <a:moveTo>
                    <a:pt x="18" y="11"/>
                  </a:moveTo>
                  <a:lnTo>
                    <a:pt x="18" y="11"/>
                  </a:lnTo>
                  <a:lnTo>
                    <a:pt x="18" y="9"/>
                  </a:lnTo>
                  <a:lnTo>
                    <a:pt x="16" y="7"/>
                  </a:lnTo>
                  <a:lnTo>
                    <a:pt x="16" y="7"/>
                  </a:lnTo>
                  <a:lnTo>
                    <a:pt x="15" y="7"/>
                  </a:lnTo>
                  <a:lnTo>
                    <a:pt x="13" y="11"/>
                  </a:lnTo>
                  <a:lnTo>
                    <a:pt x="13" y="11"/>
                  </a:lnTo>
                  <a:lnTo>
                    <a:pt x="9" y="14"/>
                  </a:lnTo>
                  <a:lnTo>
                    <a:pt x="7" y="22"/>
                  </a:lnTo>
                  <a:lnTo>
                    <a:pt x="7" y="22"/>
                  </a:lnTo>
                  <a:lnTo>
                    <a:pt x="7" y="27"/>
                  </a:lnTo>
                  <a:lnTo>
                    <a:pt x="7" y="33"/>
                  </a:lnTo>
                  <a:lnTo>
                    <a:pt x="7" y="33"/>
                  </a:lnTo>
                  <a:lnTo>
                    <a:pt x="9" y="36"/>
                  </a:lnTo>
                  <a:lnTo>
                    <a:pt x="11" y="36"/>
                  </a:lnTo>
                  <a:lnTo>
                    <a:pt x="11" y="36"/>
                  </a:lnTo>
                  <a:lnTo>
                    <a:pt x="13" y="36"/>
                  </a:lnTo>
                  <a:lnTo>
                    <a:pt x="15" y="35"/>
                  </a:lnTo>
                  <a:lnTo>
                    <a:pt x="15" y="35"/>
                  </a:lnTo>
                  <a:lnTo>
                    <a:pt x="16" y="29"/>
                  </a:lnTo>
                  <a:lnTo>
                    <a:pt x="18" y="24"/>
                  </a:lnTo>
                  <a:lnTo>
                    <a:pt x="18" y="24"/>
                  </a:lnTo>
                  <a:lnTo>
                    <a:pt x="20" y="16"/>
                  </a:lnTo>
                  <a:lnTo>
                    <a:pt x="18" y="11"/>
                  </a:lnTo>
                  <a:lnTo>
                    <a:pt x="18" y="11"/>
                  </a:lnTo>
                  <a:close/>
                </a:path>
              </a:pathLst>
            </a:custGeom>
            <a:solidFill>
              <a:sysClr val="window" lastClr="FFFFFF"/>
            </a:solidFill>
            <a:ln>
              <a:noFill/>
            </a:ln>
          </p:spPr>
          <p:txBody>
            <a:bodyPr vert="horz" wrap="square" lIns="121882" tIns="60941" rIns="121882" bIns="60941" numCol="1" anchor="t" anchorCtr="0" compatLnSpc="1"/>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sp>
        <p:nvSpPr>
          <p:cNvPr id="84" name="流程图: 决策 83">
            <a:extLst>
              <a:ext uri="{FF2B5EF4-FFF2-40B4-BE49-F238E27FC236}">
                <a16:creationId xmlns:a16="http://schemas.microsoft.com/office/drawing/2014/main" id="{76179922-55BB-D21B-0B20-E081FB62EB2E}"/>
              </a:ext>
            </a:extLst>
          </p:cNvPr>
          <p:cNvSpPr/>
          <p:nvPr/>
        </p:nvSpPr>
        <p:spPr>
          <a:xfrm>
            <a:off x="7697553" y="3036614"/>
            <a:ext cx="898344" cy="934855"/>
          </a:xfrm>
          <a:prstGeom prst="flowChartDecision">
            <a:avLst/>
          </a:prstGeom>
          <a:solidFill>
            <a:srgbClr val="2059A8"/>
          </a:solidFill>
          <a:ln w="25400" cap="flat" cmpd="sng" algn="ctr">
            <a:noFill/>
            <a:prstDash val="solid"/>
          </a:ln>
          <a:effectLst/>
        </p:spPr>
        <p:txBody>
          <a:bodyPr lIns="91424" tIns="45713" rIns="91424" bIns="45713"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5" name="流程图: 决策 84">
            <a:extLst>
              <a:ext uri="{FF2B5EF4-FFF2-40B4-BE49-F238E27FC236}">
                <a16:creationId xmlns:a16="http://schemas.microsoft.com/office/drawing/2014/main" id="{FAD9813C-272F-E542-2BC5-9B0ED8612CBC}"/>
              </a:ext>
            </a:extLst>
          </p:cNvPr>
          <p:cNvSpPr/>
          <p:nvPr/>
        </p:nvSpPr>
        <p:spPr>
          <a:xfrm>
            <a:off x="10638728" y="2288694"/>
            <a:ext cx="898344" cy="934855"/>
          </a:xfrm>
          <a:prstGeom prst="flowChartDecision">
            <a:avLst/>
          </a:prstGeom>
          <a:solidFill>
            <a:srgbClr val="2059A8"/>
          </a:solidFill>
          <a:ln w="25400" cap="flat" cmpd="sng" algn="ctr">
            <a:noFill/>
            <a:prstDash val="solid"/>
          </a:ln>
          <a:effectLst/>
        </p:spPr>
        <p:txBody>
          <a:bodyPr lIns="91424" tIns="45713" rIns="91424" bIns="45713"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pic>
        <p:nvPicPr>
          <p:cNvPr id="86" name="图片 85" descr="底图">
            <a:extLst>
              <a:ext uri="{FF2B5EF4-FFF2-40B4-BE49-F238E27FC236}">
                <a16:creationId xmlns:a16="http://schemas.microsoft.com/office/drawing/2014/main" id="{456ED4DF-EA1A-1D9C-275D-D1AA778B5D30}"/>
              </a:ext>
            </a:extLst>
          </p:cNvPr>
          <p:cNvPicPr>
            <a:picLocks noChangeAspect="1"/>
          </p:cNvPicPr>
          <p:nvPr>
            <p:custDataLst>
              <p:tags r:id="rId2"/>
            </p:custDataLst>
          </p:nvPr>
        </p:nvPicPr>
        <p:blipFill>
          <a:blip r:embed="rId9"/>
          <a:srcRect t="51611" b="37473"/>
          <a:stretch>
            <a:fillRect/>
          </a:stretch>
        </p:blipFill>
        <p:spPr>
          <a:xfrm>
            <a:off x="0" y="0"/>
            <a:ext cx="12207558" cy="526415"/>
          </a:xfrm>
          <a:prstGeom prst="rect">
            <a:avLst/>
          </a:prstGeom>
        </p:spPr>
      </p:pic>
      <p:grpSp>
        <p:nvGrpSpPr>
          <p:cNvPr id="87" name="组合 86">
            <a:extLst>
              <a:ext uri="{FF2B5EF4-FFF2-40B4-BE49-F238E27FC236}">
                <a16:creationId xmlns:a16="http://schemas.microsoft.com/office/drawing/2014/main" id="{ECAA9C89-C483-C443-6A38-FA21F85A9EDA}"/>
              </a:ext>
            </a:extLst>
          </p:cNvPr>
          <p:cNvGrpSpPr/>
          <p:nvPr/>
        </p:nvGrpSpPr>
        <p:grpSpPr>
          <a:xfrm>
            <a:off x="8251622" y="-182563"/>
            <a:ext cx="3944823" cy="870585"/>
            <a:chOff x="218930" y="27621"/>
            <a:chExt cx="3944823" cy="870585"/>
          </a:xfrm>
        </p:grpSpPr>
        <p:pic>
          <p:nvPicPr>
            <p:cNvPr id="88" name="图片 87">
              <a:extLst>
                <a:ext uri="{FF2B5EF4-FFF2-40B4-BE49-F238E27FC236}">
                  <a16:creationId xmlns:a16="http://schemas.microsoft.com/office/drawing/2014/main" id="{FDF4C942-EDDB-34F4-8054-23EB07675EF0}"/>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89" name="Picture 3">
              <a:extLst>
                <a:ext uri="{FF2B5EF4-FFF2-40B4-BE49-F238E27FC236}">
                  <a16:creationId xmlns:a16="http://schemas.microsoft.com/office/drawing/2014/main" id="{9EACF8B5-12F1-086B-0AA6-A281F027AFAF}"/>
                </a:ext>
              </a:extLst>
            </p:cNvPr>
            <p:cNvPicPr>
              <a:picLocks noChangeAspect="1"/>
            </p:cNvPicPr>
            <p:nvPr/>
          </p:nvPicPr>
          <p:blipFill>
            <a:blip r:embed="rId12"/>
            <a:stretch>
              <a:fillRect/>
            </a:stretch>
          </p:blipFill>
          <p:spPr>
            <a:xfrm>
              <a:off x="889310" y="232410"/>
              <a:ext cx="616345" cy="461009"/>
            </a:xfrm>
            <a:prstGeom prst="rect">
              <a:avLst/>
            </a:prstGeom>
            <a:noFill/>
            <a:ln w="9525">
              <a:noFill/>
            </a:ln>
          </p:spPr>
        </p:pic>
        <p:pic>
          <p:nvPicPr>
            <p:cNvPr id="90" name="图片 8">
              <a:extLst>
                <a:ext uri="{FF2B5EF4-FFF2-40B4-BE49-F238E27FC236}">
                  <a16:creationId xmlns:a16="http://schemas.microsoft.com/office/drawing/2014/main" id="{BC137DA6-AE6B-7F2D-AAED-A263C9EDBDAE}"/>
                </a:ext>
              </a:extLst>
            </p:cNvPr>
            <p:cNvPicPr>
              <a:picLocks noChangeAspect="1"/>
            </p:cNvPicPr>
            <p:nvPr>
              <p:custDataLst>
                <p:tags r:id="rId3"/>
              </p:custDataLst>
            </p:nvPr>
          </p:nvPicPr>
          <p:blipFill rotWithShape="1">
            <a:blip r:embed="rId13"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91" name="图片 90">
              <a:extLst>
                <a:ext uri="{FF2B5EF4-FFF2-40B4-BE49-F238E27FC236}">
                  <a16:creationId xmlns:a16="http://schemas.microsoft.com/office/drawing/2014/main" id="{2F043EC4-6ACB-99A9-6B98-F2A63DA3098E}"/>
                </a:ext>
              </a:extLst>
            </p:cNvPr>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92" name="矩形 4">
            <a:extLst>
              <a:ext uri="{FF2B5EF4-FFF2-40B4-BE49-F238E27FC236}">
                <a16:creationId xmlns:a16="http://schemas.microsoft.com/office/drawing/2014/main" id="{F81CEB26-3FE9-473F-AB3C-57A0726FACE7}"/>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93" name="图片 92">
            <a:extLst>
              <a:ext uri="{FF2B5EF4-FFF2-40B4-BE49-F238E27FC236}">
                <a16:creationId xmlns:a16="http://schemas.microsoft.com/office/drawing/2014/main" id="{B04C6FEC-0169-2684-E179-17BF93CDD35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94" name="矩形 93">
            <a:extLst>
              <a:ext uri="{FF2B5EF4-FFF2-40B4-BE49-F238E27FC236}">
                <a16:creationId xmlns:a16="http://schemas.microsoft.com/office/drawing/2014/main" id="{EA3F4B30-2631-D6FE-0B5B-EBC362A31DBF}"/>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95" name="矩形 4">
            <a:extLst>
              <a:ext uri="{FF2B5EF4-FFF2-40B4-BE49-F238E27FC236}">
                <a16:creationId xmlns:a16="http://schemas.microsoft.com/office/drawing/2014/main" id="{C2306A49-52AB-6F62-8BE9-F912706E019B}"/>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96" name="矩形 4">
            <a:extLst>
              <a:ext uri="{FF2B5EF4-FFF2-40B4-BE49-F238E27FC236}">
                <a16:creationId xmlns:a16="http://schemas.microsoft.com/office/drawing/2014/main" id="{A50642C7-EC93-97A9-4E17-CEC089FBD04C}"/>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97" name="矩形 4">
            <a:extLst>
              <a:ext uri="{FF2B5EF4-FFF2-40B4-BE49-F238E27FC236}">
                <a16:creationId xmlns:a16="http://schemas.microsoft.com/office/drawing/2014/main" id="{578135B0-5B4C-5A0D-AFA9-5FC5901CBC56}"/>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CFA3F753-8E40-F17F-7F87-94610E2D7062}"/>
              </a:ext>
            </a:extLst>
          </p:cNvPr>
          <p:cNvSpPr/>
          <p:nvPr/>
        </p:nvSpPr>
        <p:spPr>
          <a:xfrm flipH="1">
            <a:off x="5378542" y="526414"/>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设 计 思 路</a:t>
            </a:r>
          </a:p>
        </p:txBody>
      </p:sp>
    </p:spTree>
    <p:custDataLst>
      <p:tags r:id="rId1"/>
    </p:custDataLst>
    <p:extLst>
      <p:ext uri="{BB962C8B-B14F-4D97-AF65-F5344CB8AC3E}">
        <p14:creationId xmlns:p14="http://schemas.microsoft.com/office/powerpoint/2010/main" val="107944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0-#ppt_w/2"/>
                                          </p:val>
                                        </p:tav>
                                        <p:tav tm="100000">
                                          <p:val>
                                            <p:strVal val="#ppt_x"/>
                                          </p:val>
                                        </p:tav>
                                      </p:tavLst>
                                    </p:anim>
                                    <p:anim calcmode="lin" valueType="num">
                                      <p:cBhvr additive="base">
                                        <p:cTn id="17" dur="500" fill="hold"/>
                                        <p:tgtEl>
                                          <p:spTgt spid="4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500" fill="hold"/>
                                        <p:tgtEl>
                                          <p:spTgt spid="49"/>
                                        </p:tgtEl>
                                        <p:attrNameLst>
                                          <p:attrName>ppt_x</p:attrName>
                                        </p:attrNameLst>
                                      </p:cBhvr>
                                      <p:tavLst>
                                        <p:tav tm="0">
                                          <p:val>
                                            <p:strVal val="0-#ppt_w/2"/>
                                          </p:val>
                                        </p:tav>
                                        <p:tav tm="100000">
                                          <p:val>
                                            <p:strVal val="#ppt_x"/>
                                          </p:val>
                                        </p:tav>
                                      </p:tavLst>
                                    </p:anim>
                                    <p:anim calcmode="lin" valueType="num">
                                      <p:cBhvr additive="base">
                                        <p:cTn id="26" dur="500" fill="hold"/>
                                        <p:tgtEl>
                                          <p:spTgt spid="4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500"/>
                                        <p:tgtEl>
                                          <p:spTgt spid="53"/>
                                        </p:tgtEl>
                                      </p:cBhvr>
                                    </p:animEffect>
                                  </p:childTnLst>
                                </p:cTn>
                              </p:par>
                            </p:childTnLst>
                          </p:cTn>
                        </p:par>
                        <p:par>
                          <p:cTn id="31" fill="hold">
                            <p:stCondLst>
                              <p:cond delay="3000"/>
                            </p:stCondLst>
                            <p:childTnLst>
                              <p:par>
                                <p:cTn id="32" presetID="2" presetClass="entr" presetSubtype="8"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fill="hold"/>
                                        <p:tgtEl>
                                          <p:spTgt spid="54"/>
                                        </p:tgtEl>
                                        <p:attrNameLst>
                                          <p:attrName>ppt_x</p:attrName>
                                        </p:attrNameLst>
                                      </p:cBhvr>
                                      <p:tavLst>
                                        <p:tav tm="0">
                                          <p:val>
                                            <p:strVal val="0-#ppt_w/2"/>
                                          </p:val>
                                        </p:tav>
                                        <p:tav tm="100000">
                                          <p:val>
                                            <p:strVal val="#ppt_x"/>
                                          </p:val>
                                        </p:tav>
                                      </p:tavLst>
                                    </p:anim>
                                    <p:anim calcmode="lin" valueType="num">
                                      <p:cBhvr additive="base">
                                        <p:cTn id="35" dur="500" fill="hold"/>
                                        <p:tgtEl>
                                          <p:spTgt spid="54"/>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left)">
                                      <p:cBhvr>
                                        <p:cTn id="39" dur="500"/>
                                        <p:tgtEl>
                                          <p:spTgt spid="58"/>
                                        </p:tgtEl>
                                      </p:cBhvr>
                                    </p:animEffect>
                                  </p:childTnLst>
                                </p:cTn>
                              </p:par>
                            </p:childTnLst>
                          </p:cTn>
                        </p:par>
                        <p:par>
                          <p:cTn id="40" fill="hold">
                            <p:stCondLst>
                              <p:cond delay="4000"/>
                            </p:stCondLst>
                            <p:childTnLst>
                              <p:par>
                                <p:cTn id="41" presetID="2" presetClass="entr" presetSubtype="8"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0-#ppt_w/2"/>
                                          </p:val>
                                        </p:tav>
                                        <p:tav tm="100000">
                                          <p:val>
                                            <p:strVal val="#ppt_x"/>
                                          </p:val>
                                        </p:tav>
                                      </p:tavLst>
                                    </p:anim>
                                    <p:anim calcmode="lin" valueType="num">
                                      <p:cBhvr additive="base">
                                        <p:cTn id="44" dur="500" fill="hold"/>
                                        <p:tgtEl>
                                          <p:spTgt spid="59"/>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wipe(left)">
                                      <p:cBhvr>
                                        <p:cTn id="4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8" grpId="0"/>
      <p:bldP spid="53" grpId="0"/>
      <p:bldP spid="58" grpId="0"/>
      <p:bldP spid="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4FC0A-AE30-21A9-D16D-C8CE88A9BEAF}"/>
            </a:ext>
          </a:extLst>
        </p:cNvPr>
        <p:cNvGrpSpPr/>
        <p:nvPr/>
      </p:nvGrpSpPr>
      <p:grpSpPr>
        <a:xfrm>
          <a:off x="0" y="0"/>
          <a:ext cx="0" cy="0"/>
          <a:chOff x="0" y="0"/>
          <a:chExt cx="0" cy="0"/>
        </a:xfrm>
      </p:grpSpPr>
      <p:sp>
        <p:nvSpPr>
          <p:cNvPr id="3" name="箭头: V 形 2">
            <a:extLst>
              <a:ext uri="{FF2B5EF4-FFF2-40B4-BE49-F238E27FC236}">
                <a16:creationId xmlns:a16="http://schemas.microsoft.com/office/drawing/2014/main" id="{57867D9F-2093-B8F6-F4CC-8A2B9817508F}"/>
              </a:ext>
            </a:extLst>
          </p:cNvPr>
          <p:cNvSpPr/>
          <p:nvPr/>
        </p:nvSpPr>
        <p:spPr>
          <a:xfrm>
            <a:off x="-311312" y="1288800"/>
            <a:ext cx="3159980"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  设 计 思 路</a:t>
            </a:r>
          </a:p>
        </p:txBody>
      </p:sp>
      <p:sp>
        <p:nvSpPr>
          <p:cNvPr id="13" name="箭头: V 形 12">
            <a:extLst>
              <a:ext uri="{FF2B5EF4-FFF2-40B4-BE49-F238E27FC236}">
                <a16:creationId xmlns:a16="http://schemas.microsoft.com/office/drawing/2014/main" id="{716E44B4-3508-625F-C444-CAD96D56084D}"/>
              </a:ext>
            </a:extLst>
          </p:cNvPr>
          <p:cNvSpPr/>
          <p:nvPr/>
        </p:nvSpPr>
        <p:spPr>
          <a:xfrm>
            <a:off x="2678781" y="12888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技术方案</a:t>
            </a:r>
            <a:r>
              <a:rPr lang="en-US" altLang="zh-CN" sz="2200" b="1" dirty="0">
                <a:solidFill>
                  <a:schemeClr val="bg1"/>
                </a:solidFill>
                <a:latin typeface="微软雅黑" panose="020B0503020204020204" pitchFamily="34" charset="-122"/>
                <a:ea typeface="微软雅黑" panose="020B0503020204020204" pitchFamily="34" charset="-122"/>
              </a:rPr>
              <a:t>Q&amp;A</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91" name="任意多边形 7">
            <a:extLst>
              <a:ext uri="{FF2B5EF4-FFF2-40B4-BE49-F238E27FC236}">
                <a16:creationId xmlns:a16="http://schemas.microsoft.com/office/drawing/2014/main" id="{E9338CAF-F932-6580-3776-09098AE36CB0}"/>
              </a:ext>
            </a:extLst>
          </p:cNvPr>
          <p:cNvSpPr/>
          <p:nvPr/>
        </p:nvSpPr>
        <p:spPr>
          <a:xfrm>
            <a:off x="3508574" y="2125360"/>
            <a:ext cx="1890420" cy="1578252"/>
          </a:xfrm>
          <a:custGeom>
            <a:avLst/>
            <a:gdLst>
              <a:gd name="connsiteX0" fmla="*/ 0 w 1352788"/>
              <a:gd name="connsiteY0" fmla="*/ 0 h 1183689"/>
              <a:gd name="connsiteX1" fmla="*/ 1352788 w 1352788"/>
              <a:gd name="connsiteY1" fmla="*/ 0 h 1183689"/>
              <a:gd name="connsiteX2" fmla="*/ 1352788 w 1352788"/>
              <a:gd name="connsiteY2" fmla="*/ 1183689 h 1183689"/>
              <a:gd name="connsiteX3" fmla="*/ 0 w 1352788"/>
              <a:gd name="connsiteY3" fmla="*/ 1183689 h 1183689"/>
              <a:gd name="connsiteX4" fmla="*/ 0 w 1352788"/>
              <a:gd name="connsiteY4" fmla="*/ 0 h 118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788" h="1183689">
                <a:moveTo>
                  <a:pt x="0" y="0"/>
                </a:moveTo>
                <a:lnTo>
                  <a:pt x="1352788" y="0"/>
                </a:lnTo>
                <a:lnTo>
                  <a:pt x="1352788" y="1183689"/>
                </a:lnTo>
                <a:lnTo>
                  <a:pt x="0" y="118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6549" tIns="246549" rIns="246549" bIns="246549" numCol="1" spcCol="1270" anchor="ctr" anchorCtr="0">
            <a:noAutofit/>
          </a:bodyPr>
          <a:lstStyle/>
          <a:p>
            <a:pPr algn="dist">
              <a:lnSpc>
                <a:spcPct val="150000"/>
              </a:lnSpc>
            </a:pPr>
            <a:r>
              <a:rPr lang="en-US" altLang="zh-CN" sz="2133" b="1" dirty="0">
                <a:solidFill>
                  <a:prstClr val="black">
                    <a:lumMod val="85000"/>
                    <a:lumOff val="15000"/>
                  </a:prstClr>
                </a:solidFill>
                <a:latin typeface="微软雅黑" panose="020B0503020204020204" pitchFamily="34" charset="-122"/>
                <a:ea typeface="微软雅黑" panose="020B0503020204020204" pitchFamily="34" charset="-122"/>
              </a:rPr>
              <a:t>Questions</a:t>
            </a:r>
            <a:endParaRPr lang="zh-CN" altLang="en-US" sz="2133"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2" name="任意多边形 8">
            <a:extLst>
              <a:ext uri="{FF2B5EF4-FFF2-40B4-BE49-F238E27FC236}">
                <a16:creationId xmlns:a16="http://schemas.microsoft.com/office/drawing/2014/main" id="{074A5E87-B787-8478-C453-AD1F1129FF0E}"/>
              </a:ext>
            </a:extLst>
          </p:cNvPr>
          <p:cNvSpPr/>
          <p:nvPr/>
        </p:nvSpPr>
        <p:spPr>
          <a:xfrm>
            <a:off x="1642794" y="4380007"/>
            <a:ext cx="1803717" cy="1578252"/>
          </a:xfrm>
          <a:custGeom>
            <a:avLst/>
            <a:gdLst>
              <a:gd name="connsiteX0" fmla="*/ 0 w 1352788"/>
              <a:gd name="connsiteY0" fmla="*/ 0 h 1183689"/>
              <a:gd name="connsiteX1" fmla="*/ 1352788 w 1352788"/>
              <a:gd name="connsiteY1" fmla="*/ 0 h 1183689"/>
              <a:gd name="connsiteX2" fmla="*/ 1352788 w 1352788"/>
              <a:gd name="connsiteY2" fmla="*/ 1183689 h 1183689"/>
              <a:gd name="connsiteX3" fmla="*/ 0 w 1352788"/>
              <a:gd name="connsiteY3" fmla="*/ 1183689 h 1183689"/>
              <a:gd name="connsiteX4" fmla="*/ 0 w 1352788"/>
              <a:gd name="connsiteY4" fmla="*/ 0 h 118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788" h="1183689">
                <a:moveTo>
                  <a:pt x="0" y="0"/>
                </a:moveTo>
                <a:lnTo>
                  <a:pt x="1352788" y="0"/>
                </a:lnTo>
                <a:lnTo>
                  <a:pt x="1352788" y="1183689"/>
                </a:lnTo>
                <a:lnTo>
                  <a:pt x="0" y="118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227584" rIns="227584" bIns="227584" numCol="1" spcCol="1270" anchor="ctr" anchorCtr="0">
            <a:noAutofit/>
          </a:bodyPr>
          <a:lstStyle/>
          <a:p>
            <a:pPr algn="dist">
              <a:lnSpc>
                <a:spcPct val="150000"/>
              </a:lnSpc>
            </a:pPr>
            <a:r>
              <a:rPr lang="en-US" altLang="zh-CN" sz="2133" b="1" dirty="0">
                <a:solidFill>
                  <a:prstClr val="black">
                    <a:lumMod val="85000"/>
                    <a:lumOff val="15000"/>
                  </a:prstClr>
                </a:solidFill>
                <a:latin typeface="微软雅黑" panose="020B0503020204020204" pitchFamily="34" charset="-122"/>
                <a:ea typeface="微软雅黑" panose="020B0503020204020204" pitchFamily="34" charset="-122"/>
              </a:rPr>
              <a:t>Answers</a:t>
            </a:r>
            <a:endParaRPr lang="zh-CN" altLang="en-US" sz="2133"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93" name="组合 92">
            <a:extLst>
              <a:ext uri="{FF2B5EF4-FFF2-40B4-BE49-F238E27FC236}">
                <a16:creationId xmlns:a16="http://schemas.microsoft.com/office/drawing/2014/main" id="{06B5B84F-A334-89BD-30F9-8B70E2CDFAEA}"/>
              </a:ext>
            </a:extLst>
          </p:cNvPr>
          <p:cNvGrpSpPr/>
          <p:nvPr/>
        </p:nvGrpSpPr>
        <p:grpSpPr>
          <a:xfrm>
            <a:off x="1642795" y="2388402"/>
            <a:ext cx="1690985" cy="1503097"/>
            <a:chOff x="1093392" y="1282927"/>
            <a:chExt cx="1268239" cy="1127323"/>
          </a:xfrm>
          <a:solidFill>
            <a:srgbClr val="2059A8"/>
          </a:solidFill>
        </p:grpSpPr>
        <p:sp>
          <p:nvSpPr>
            <p:cNvPr id="94" name="下箭头 10">
              <a:extLst>
                <a:ext uri="{FF2B5EF4-FFF2-40B4-BE49-F238E27FC236}">
                  <a16:creationId xmlns:a16="http://schemas.microsoft.com/office/drawing/2014/main" id="{CADCCB2A-3B7F-840B-DEAF-1D1A50F32268}"/>
                </a:ext>
              </a:extLst>
            </p:cNvPr>
            <p:cNvSpPr/>
            <p:nvPr/>
          </p:nvSpPr>
          <p:spPr>
            <a:xfrm>
              <a:off x="1093392" y="1282927"/>
              <a:ext cx="1268239" cy="1127323"/>
            </a:xfrm>
            <a:prstGeom prst="downArrow">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5" name="Freeform 5">
              <a:extLst>
                <a:ext uri="{FF2B5EF4-FFF2-40B4-BE49-F238E27FC236}">
                  <a16:creationId xmlns:a16="http://schemas.microsoft.com/office/drawing/2014/main" id="{9A6E46EB-0772-AD79-6196-A7F44C3F0B8F}"/>
                </a:ext>
              </a:extLst>
            </p:cNvPr>
            <p:cNvSpPr>
              <a:spLocks noEditPoints="1"/>
            </p:cNvSpPr>
            <p:nvPr/>
          </p:nvSpPr>
          <p:spPr bwMode="auto">
            <a:xfrm>
              <a:off x="1518231" y="1517264"/>
              <a:ext cx="479566" cy="476826"/>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121920" tIns="60960" rIns="121920" bIns="60960" numCol="1" anchor="t" anchorCtr="0" compatLnSpc="1"/>
            <a:lstStyle/>
            <a:p>
              <a:pPr defTabSz="914377"/>
              <a:endParaRPr lang="zh-CN" altLang="en-US">
                <a:solidFill>
                  <a:prstClr val="black">
                    <a:lumMod val="85000"/>
                    <a:lumOff val="15000"/>
                  </a:prstClr>
                </a:solidFill>
              </a:endParaRPr>
            </a:p>
          </p:txBody>
        </p:sp>
      </p:grpSp>
      <p:grpSp>
        <p:nvGrpSpPr>
          <p:cNvPr id="96" name="组合 95">
            <a:extLst>
              <a:ext uri="{FF2B5EF4-FFF2-40B4-BE49-F238E27FC236}">
                <a16:creationId xmlns:a16="http://schemas.microsoft.com/office/drawing/2014/main" id="{D0282984-D2BA-B2A0-12A6-C5226FC2C79E}"/>
              </a:ext>
            </a:extLst>
          </p:cNvPr>
          <p:cNvGrpSpPr/>
          <p:nvPr/>
        </p:nvGrpSpPr>
        <p:grpSpPr>
          <a:xfrm>
            <a:off x="3621307" y="4267274"/>
            <a:ext cx="1690985" cy="1503097"/>
            <a:chOff x="3038026" y="2692081"/>
            <a:chExt cx="1268239" cy="1127323"/>
          </a:xfrm>
          <a:solidFill>
            <a:srgbClr val="2059A8"/>
          </a:solidFill>
        </p:grpSpPr>
        <p:sp>
          <p:nvSpPr>
            <p:cNvPr id="97" name="上箭头 18">
              <a:extLst>
                <a:ext uri="{FF2B5EF4-FFF2-40B4-BE49-F238E27FC236}">
                  <a16:creationId xmlns:a16="http://schemas.microsoft.com/office/drawing/2014/main" id="{881986E9-D650-2152-A9BB-DF18422C9F21}"/>
                </a:ext>
              </a:extLst>
            </p:cNvPr>
            <p:cNvSpPr/>
            <p:nvPr/>
          </p:nvSpPr>
          <p:spPr>
            <a:xfrm>
              <a:off x="3038026" y="2692081"/>
              <a:ext cx="1268239" cy="1127323"/>
            </a:xfrm>
            <a:prstGeom prst="upArrow">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8" name="Freeform 5">
              <a:extLst>
                <a:ext uri="{FF2B5EF4-FFF2-40B4-BE49-F238E27FC236}">
                  <a16:creationId xmlns:a16="http://schemas.microsoft.com/office/drawing/2014/main" id="{1E194F90-046F-6B52-C2F7-2DA8F1C844A2}"/>
                </a:ext>
              </a:extLst>
            </p:cNvPr>
            <p:cNvSpPr>
              <a:spLocks noEditPoints="1"/>
            </p:cNvSpPr>
            <p:nvPr/>
          </p:nvSpPr>
          <p:spPr bwMode="auto">
            <a:xfrm>
              <a:off x="3460143" y="3101315"/>
              <a:ext cx="479566" cy="476826"/>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121920" tIns="60960" rIns="121920" bIns="60960" numCol="1" anchor="t" anchorCtr="0" compatLnSpc="1"/>
            <a:lstStyle/>
            <a:p>
              <a:pPr defTabSz="914377"/>
              <a:endParaRPr lang="zh-CN" altLang="en-US">
                <a:solidFill>
                  <a:prstClr val="black">
                    <a:lumMod val="85000"/>
                    <a:lumOff val="15000"/>
                  </a:prstClr>
                </a:solidFill>
              </a:endParaRPr>
            </a:p>
          </p:txBody>
        </p:sp>
      </p:grpSp>
      <p:grpSp>
        <p:nvGrpSpPr>
          <p:cNvPr id="99" name="组合 98">
            <a:extLst>
              <a:ext uri="{FF2B5EF4-FFF2-40B4-BE49-F238E27FC236}">
                <a16:creationId xmlns:a16="http://schemas.microsoft.com/office/drawing/2014/main" id="{E215619C-4EC5-A5BF-CF7B-A6281238EECE}"/>
              </a:ext>
            </a:extLst>
          </p:cNvPr>
          <p:cNvGrpSpPr/>
          <p:nvPr/>
        </p:nvGrpSpPr>
        <p:grpSpPr>
          <a:xfrm>
            <a:off x="6482354" y="2600317"/>
            <a:ext cx="4681140" cy="2418505"/>
            <a:chOff x="4871767" y="1243535"/>
            <a:chExt cx="3510855" cy="1736436"/>
          </a:xfrm>
        </p:grpSpPr>
        <p:sp>
          <p:nvSpPr>
            <p:cNvPr id="104" name="矩形 103">
              <a:extLst>
                <a:ext uri="{FF2B5EF4-FFF2-40B4-BE49-F238E27FC236}">
                  <a16:creationId xmlns:a16="http://schemas.microsoft.com/office/drawing/2014/main" id="{A846305E-C336-F066-A585-C677C43CCFEE}"/>
                </a:ext>
              </a:extLst>
            </p:cNvPr>
            <p:cNvSpPr>
              <a:spLocks noChangeArrowheads="1"/>
            </p:cNvSpPr>
            <p:nvPr/>
          </p:nvSpPr>
          <p:spPr bwMode="auto">
            <a:xfrm>
              <a:off x="4871769" y="1670574"/>
              <a:ext cx="3510853" cy="130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67" b="1" dirty="0">
                  <a:solidFill>
                    <a:prstClr val="black">
                      <a:lumMod val="85000"/>
                      <a:lumOff val="15000"/>
                    </a:prstClr>
                  </a:solidFill>
                  <a:latin typeface="微软雅黑" panose="020B0503020204020204" pitchFamily="34" charset="-122"/>
                  <a:ea typeface="微软雅黑" panose="020B0503020204020204" pitchFamily="34" charset="-122"/>
                </a:rPr>
                <a:t>推荐机制</a:t>
              </a:r>
              <a:r>
                <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rPr>
                <a:t>：根据学生的兴趣方向与导师研究方向进行</a:t>
              </a:r>
              <a:r>
                <a:rPr lang="zh-CN" altLang="en-US" sz="1467" b="1" dirty="0">
                  <a:latin typeface="微软雅黑" panose="020B0503020204020204" pitchFamily="34" charset="-122"/>
                  <a:ea typeface="微软雅黑" panose="020B0503020204020204" pitchFamily="34" charset="-122"/>
                </a:rPr>
                <a:t>相似度计算</a:t>
              </a:r>
              <a:r>
                <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rPr>
                <a:t>排序。由于研究方向一般是短文本，采用 </a:t>
              </a:r>
              <a:r>
                <a:rPr lang="en-US" altLang="zh-CN" sz="1467" b="1" dirty="0">
                  <a:latin typeface="微软雅黑" panose="020B0503020204020204" pitchFamily="34" charset="-122"/>
                  <a:ea typeface="微软雅黑" panose="020B0503020204020204" pitchFamily="34" charset="-122"/>
                </a:rPr>
                <a:t>Jaccard </a:t>
              </a:r>
              <a:r>
                <a:rPr lang="zh-CN" altLang="en-US" sz="1467" b="1" dirty="0">
                  <a:latin typeface="微软雅黑" panose="020B0503020204020204" pitchFamily="34" charset="-122"/>
                  <a:ea typeface="微软雅黑" panose="020B0503020204020204" pitchFamily="34" charset="-122"/>
                </a:rPr>
                <a:t>相似度算法</a:t>
              </a:r>
              <a:r>
                <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rPr>
                <a:t>，将字符串分割成集合，取集合间交集与并集大小比值来计算相似度，从而节省存储与开发成本并提升计算速度。</a:t>
              </a:r>
            </a:p>
          </p:txBody>
        </p:sp>
        <p:sp>
          <p:nvSpPr>
            <p:cNvPr id="102" name="矩形 101">
              <a:extLst>
                <a:ext uri="{FF2B5EF4-FFF2-40B4-BE49-F238E27FC236}">
                  <a16:creationId xmlns:a16="http://schemas.microsoft.com/office/drawing/2014/main" id="{646837E2-64C2-BFA2-C42E-21CEB5889255}"/>
                </a:ext>
              </a:extLst>
            </p:cNvPr>
            <p:cNvSpPr/>
            <p:nvPr/>
          </p:nvSpPr>
          <p:spPr>
            <a:xfrm>
              <a:off x="4871767" y="1243535"/>
              <a:ext cx="2022221" cy="333986"/>
            </a:xfrm>
            <a:prstGeom prst="rect">
              <a:avLst/>
            </a:prstGeom>
          </p:spPr>
          <p:txBody>
            <a:bodyPr wrap="square">
              <a:spAutoFit/>
            </a:bodyPr>
            <a:lstStyle/>
            <a:p>
              <a:pPr algn="dist">
                <a:lnSpc>
                  <a:spcPct val="150000"/>
                </a:lnSpc>
              </a:pPr>
              <a:r>
                <a:rPr lang="zh-CN" altLang="en-US" sz="1733" b="1" dirty="0">
                  <a:solidFill>
                    <a:prstClr val="black">
                      <a:lumMod val="85000"/>
                      <a:lumOff val="15000"/>
                    </a:prstClr>
                  </a:solidFill>
                  <a:latin typeface="微软雅黑" panose="020B0503020204020204" pitchFamily="34" charset="-122"/>
                  <a:ea typeface="微软雅黑" panose="020B0503020204020204" pitchFamily="34" charset="-122"/>
                </a:rPr>
                <a:t>如何实现导师推荐功能？</a:t>
              </a:r>
            </a:p>
          </p:txBody>
        </p:sp>
      </p:grpSp>
      <p:sp>
        <p:nvSpPr>
          <p:cNvPr id="106" name="减号 105">
            <a:extLst>
              <a:ext uri="{FF2B5EF4-FFF2-40B4-BE49-F238E27FC236}">
                <a16:creationId xmlns:a16="http://schemas.microsoft.com/office/drawing/2014/main" id="{9A5177C0-2AB1-311B-E48D-4326288E7687}"/>
              </a:ext>
            </a:extLst>
          </p:cNvPr>
          <p:cNvSpPr/>
          <p:nvPr/>
        </p:nvSpPr>
        <p:spPr>
          <a:xfrm rot="21300000">
            <a:off x="602762" y="3823776"/>
            <a:ext cx="5602024" cy="641516"/>
          </a:xfrm>
          <a:prstGeom prst="mathMinus">
            <a:avLst/>
          </a:prstGeom>
          <a:solidFill>
            <a:srgbClr val="6687C3"/>
          </a:solidFill>
          <a:ln>
            <a:noFill/>
          </a:ln>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p>
        </p:txBody>
      </p:sp>
      <p:pic>
        <p:nvPicPr>
          <p:cNvPr id="115" name="图片 114" descr="底图">
            <a:extLst>
              <a:ext uri="{FF2B5EF4-FFF2-40B4-BE49-F238E27FC236}">
                <a16:creationId xmlns:a16="http://schemas.microsoft.com/office/drawing/2014/main" id="{1978BB3D-7E5D-9357-8F3F-EC57396E47A6}"/>
              </a:ext>
            </a:extLst>
          </p:cNvPr>
          <p:cNvPicPr>
            <a:picLocks noChangeAspect="1"/>
          </p:cNvPicPr>
          <p:nvPr>
            <p:custDataLst>
              <p:tags r:id="rId2"/>
            </p:custDataLst>
          </p:nvPr>
        </p:nvPicPr>
        <p:blipFill>
          <a:blip r:embed="rId6"/>
          <a:srcRect t="51611" b="37473"/>
          <a:stretch>
            <a:fillRect/>
          </a:stretch>
        </p:blipFill>
        <p:spPr>
          <a:xfrm>
            <a:off x="0" y="0"/>
            <a:ext cx="12207558" cy="526415"/>
          </a:xfrm>
          <a:prstGeom prst="rect">
            <a:avLst/>
          </a:prstGeom>
        </p:spPr>
      </p:pic>
      <p:grpSp>
        <p:nvGrpSpPr>
          <p:cNvPr id="116" name="组合 115">
            <a:extLst>
              <a:ext uri="{FF2B5EF4-FFF2-40B4-BE49-F238E27FC236}">
                <a16:creationId xmlns:a16="http://schemas.microsoft.com/office/drawing/2014/main" id="{B2BD1C81-3856-7C77-D848-7E359BFCB9D3}"/>
              </a:ext>
            </a:extLst>
          </p:cNvPr>
          <p:cNvGrpSpPr/>
          <p:nvPr/>
        </p:nvGrpSpPr>
        <p:grpSpPr>
          <a:xfrm>
            <a:off x="8251622" y="-182563"/>
            <a:ext cx="3944823" cy="870585"/>
            <a:chOff x="218930" y="27621"/>
            <a:chExt cx="3944823" cy="870585"/>
          </a:xfrm>
        </p:grpSpPr>
        <p:pic>
          <p:nvPicPr>
            <p:cNvPr id="117" name="图片 116">
              <a:extLst>
                <a:ext uri="{FF2B5EF4-FFF2-40B4-BE49-F238E27FC236}">
                  <a16:creationId xmlns:a16="http://schemas.microsoft.com/office/drawing/2014/main" id="{C16E27A4-D100-50D6-F1F5-4A60930C8AD0}"/>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18" name="Picture 3">
              <a:extLst>
                <a:ext uri="{FF2B5EF4-FFF2-40B4-BE49-F238E27FC236}">
                  <a16:creationId xmlns:a16="http://schemas.microsoft.com/office/drawing/2014/main" id="{A591580B-C11E-C55C-E942-57810635366F}"/>
                </a:ext>
              </a:extLst>
            </p:cNvPr>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19" name="图片 8">
              <a:extLst>
                <a:ext uri="{FF2B5EF4-FFF2-40B4-BE49-F238E27FC236}">
                  <a16:creationId xmlns:a16="http://schemas.microsoft.com/office/drawing/2014/main" id="{40084183-4CAA-A2E5-9E21-F99E9037AC15}"/>
                </a:ext>
              </a:extLst>
            </p:cNvPr>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20" name="图片 119">
              <a:extLst>
                <a:ext uri="{FF2B5EF4-FFF2-40B4-BE49-F238E27FC236}">
                  <a16:creationId xmlns:a16="http://schemas.microsoft.com/office/drawing/2014/main" id="{E21B19FB-2D73-485D-BEEE-91C9BFFFE8DE}"/>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121" name="矩形 4">
            <a:extLst>
              <a:ext uri="{FF2B5EF4-FFF2-40B4-BE49-F238E27FC236}">
                <a16:creationId xmlns:a16="http://schemas.microsoft.com/office/drawing/2014/main" id="{ED9C6F60-9C7D-086C-2C72-F2FD41270B6D}"/>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122" name="图片 121">
            <a:extLst>
              <a:ext uri="{FF2B5EF4-FFF2-40B4-BE49-F238E27FC236}">
                <a16:creationId xmlns:a16="http://schemas.microsoft.com/office/drawing/2014/main" id="{B85DFBB3-099A-0A4F-9821-A0C7F5C0BBF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123" name="矩形 122">
            <a:extLst>
              <a:ext uri="{FF2B5EF4-FFF2-40B4-BE49-F238E27FC236}">
                <a16:creationId xmlns:a16="http://schemas.microsoft.com/office/drawing/2014/main" id="{2A4F8E7B-9B68-A657-CAA1-6ED3503CC01F}"/>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124" name="矩形 4">
            <a:extLst>
              <a:ext uri="{FF2B5EF4-FFF2-40B4-BE49-F238E27FC236}">
                <a16:creationId xmlns:a16="http://schemas.microsoft.com/office/drawing/2014/main" id="{A3097539-084E-AA6B-0E61-4E0C2DAA9D31}"/>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125" name="矩形 4">
            <a:extLst>
              <a:ext uri="{FF2B5EF4-FFF2-40B4-BE49-F238E27FC236}">
                <a16:creationId xmlns:a16="http://schemas.microsoft.com/office/drawing/2014/main" id="{4589C254-0A04-DB67-00E4-DA0E268AC0B5}"/>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126" name="矩形 4">
            <a:extLst>
              <a:ext uri="{FF2B5EF4-FFF2-40B4-BE49-F238E27FC236}">
                <a16:creationId xmlns:a16="http://schemas.microsoft.com/office/drawing/2014/main" id="{E8CCF32F-5B82-10F4-D9ED-A655E158A430}"/>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ECECDA0F-1322-FA2B-37E3-87420DDC50C4}"/>
              </a:ext>
            </a:extLst>
          </p:cNvPr>
          <p:cNvSpPr/>
          <p:nvPr/>
        </p:nvSpPr>
        <p:spPr>
          <a:xfrm flipH="1">
            <a:off x="5378542" y="526414"/>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设 计 思 路</a:t>
            </a:r>
          </a:p>
        </p:txBody>
      </p:sp>
    </p:spTree>
    <p:custDataLst>
      <p:tags r:id="rId1"/>
    </p:custDataLst>
    <p:extLst>
      <p:ext uri="{BB962C8B-B14F-4D97-AF65-F5344CB8AC3E}">
        <p14:creationId xmlns:p14="http://schemas.microsoft.com/office/powerpoint/2010/main" val="32330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700"/>
                                        <p:tgtEl>
                                          <p:spTgt spid="93"/>
                                        </p:tgtEl>
                                      </p:cBhvr>
                                    </p:animEffect>
                                    <p:anim calcmode="lin" valueType="num">
                                      <p:cBhvr>
                                        <p:cTn id="8" dur="700" fill="hold"/>
                                        <p:tgtEl>
                                          <p:spTgt spid="93"/>
                                        </p:tgtEl>
                                        <p:attrNameLst>
                                          <p:attrName>ppt_x</p:attrName>
                                        </p:attrNameLst>
                                      </p:cBhvr>
                                      <p:tavLst>
                                        <p:tav tm="0">
                                          <p:val>
                                            <p:strVal val="#ppt_x"/>
                                          </p:val>
                                        </p:tav>
                                        <p:tav tm="100000">
                                          <p:val>
                                            <p:strVal val="#ppt_x"/>
                                          </p:val>
                                        </p:tav>
                                      </p:tavLst>
                                    </p:anim>
                                    <p:anim calcmode="lin" valueType="num">
                                      <p:cBhvr>
                                        <p:cTn id="9" dur="700" fill="hold"/>
                                        <p:tgtEl>
                                          <p:spTgt spid="9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700"/>
                                        <p:tgtEl>
                                          <p:spTgt spid="96"/>
                                        </p:tgtEl>
                                      </p:cBhvr>
                                    </p:animEffect>
                                    <p:anim calcmode="lin" valueType="num">
                                      <p:cBhvr>
                                        <p:cTn id="13" dur="700" fill="hold"/>
                                        <p:tgtEl>
                                          <p:spTgt spid="96"/>
                                        </p:tgtEl>
                                        <p:attrNameLst>
                                          <p:attrName>ppt_x</p:attrName>
                                        </p:attrNameLst>
                                      </p:cBhvr>
                                      <p:tavLst>
                                        <p:tav tm="0">
                                          <p:val>
                                            <p:strVal val="#ppt_x"/>
                                          </p:val>
                                        </p:tav>
                                        <p:tav tm="100000">
                                          <p:val>
                                            <p:strVal val="#ppt_x"/>
                                          </p:val>
                                        </p:tav>
                                      </p:tavLst>
                                    </p:anim>
                                    <p:anim calcmode="lin" valueType="num">
                                      <p:cBhvr>
                                        <p:cTn id="14" dur="700" fill="hold"/>
                                        <p:tgtEl>
                                          <p:spTgt spid="96"/>
                                        </p:tgtEl>
                                        <p:attrNameLst>
                                          <p:attrName>ppt_y</p:attrName>
                                        </p:attrNameLst>
                                      </p:cBhvr>
                                      <p:tavLst>
                                        <p:tav tm="0">
                                          <p:val>
                                            <p:strVal val="#ppt_y+.1"/>
                                          </p:val>
                                        </p:tav>
                                        <p:tav tm="100000">
                                          <p:val>
                                            <p:strVal val="#ppt_y"/>
                                          </p:val>
                                        </p:tav>
                                      </p:tavLst>
                                    </p:anim>
                                  </p:childTnLst>
                                </p:cTn>
                              </p:par>
                              <p:par>
                                <p:cTn id="15" presetID="17" presetClass="entr" presetSubtype="10" fill="hold" grpId="0" nodeType="withEffect">
                                  <p:stCondLst>
                                    <p:cond delay="500"/>
                                  </p:stCondLst>
                                  <p:childTnLst>
                                    <p:set>
                                      <p:cBhvr>
                                        <p:cTn id="16" dur="1" fill="hold">
                                          <p:stCondLst>
                                            <p:cond delay="0"/>
                                          </p:stCondLst>
                                        </p:cTn>
                                        <p:tgtEl>
                                          <p:spTgt spid="91"/>
                                        </p:tgtEl>
                                        <p:attrNameLst>
                                          <p:attrName>style.visibility</p:attrName>
                                        </p:attrNameLst>
                                      </p:cBhvr>
                                      <p:to>
                                        <p:strVal val="visible"/>
                                      </p:to>
                                    </p:set>
                                    <p:anim calcmode="lin" valueType="num">
                                      <p:cBhvr>
                                        <p:cTn id="17" dur="500" fill="hold"/>
                                        <p:tgtEl>
                                          <p:spTgt spid="91"/>
                                        </p:tgtEl>
                                        <p:attrNameLst>
                                          <p:attrName>ppt_w</p:attrName>
                                        </p:attrNameLst>
                                      </p:cBhvr>
                                      <p:tavLst>
                                        <p:tav tm="0">
                                          <p:val>
                                            <p:fltVal val="0"/>
                                          </p:val>
                                        </p:tav>
                                        <p:tav tm="100000">
                                          <p:val>
                                            <p:strVal val="#ppt_w"/>
                                          </p:val>
                                        </p:tav>
                                      </p:tavLst>
                                    </p:anim>
                                    <p:anim calcmode="lin" valueType="num">
                                      <p:cBhvr>
                                        <p:cTn id="18" dur="500" fill="hold"/>
                                        <p:tgtEl>
                                          <p:spTgt spid="91"/>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500"/>
                                  </p:stCondLst>
                                  <p:childTnLst>
                                    <p:set>
                                      <p:cBhvr>
                                        <p:cTn id="20" dur="1" fill="hold">
                                          <p:stCondLst>
                                            <p:cond delay="0"/>
                                          </p:stCondLst>
                                        </p:cTn>
                                        <p:tgtEl>
                                          <p:spTgt spid="92"/>
                                        </p:tgtEl>
                                        <p:attrNameLst>
                                          <p:attrName>style.visibility</p:attrName>
                                        </p:attrNameLst>
                                      </p:cBhvr>
                                      <p:to>
                                        <p:strVal val="visible"/>
                                      </p:to>
                                    </p:set>
                                    <p:anim calcmode="lin" valueType="num">
                                      <p:cBhvr>
                                        <p:cTn id="21" dur="500" fill="hold"/>
                                        <p:tgtEl>
                                          <p:spTgt spid="92"/>
                                        </p:tgtEl>
                                        <p:attrNameLst>
                                          <p:attrName>ppt_w</p:attrName>
                                        </p:attrNameLst>
                                      </p:cBhvr>
                                      <p:tavLst>
                                        <p:tav tm="0">
                                          <p:val>
                                            <p:fltVal val="0"/>
                                          </p:val>
                                        </p:tav>
                                        <p:tav tm="100000">
                                          <p:val>
                                            <p:strVal val="#ppt_w"/>
                                          </p:val>
                                        </p:tav>
                                      </p:tavLst>
                                    </p:anim>
                                    <p:anim calcmode="lin" valueType="num">
                                      <p:cBhvr>
                                        <p:cTn id="22" dur="500" fill="hold"/>
                                        <p:tgtEl>
                                          <p:spTgt spid="92"/>
                                        </p:tgtEl>
                                        <p:attrNameLst>
                                          <p:attrName>ppt_h</p:attrName>
                                        </p:attrNameLst>
                                      </p:cBhvr>
                                      <p:tavLst>
                                        <p:tav tm="0">
                                          <p:val>
                                            <p:strVal val="#ppt_h"/>
                                          </p:val>
                                        </p:tav>
                                        <p:tav tm="100000">
                                          <p:val>
                                            <p:strVal val="#ppt_h"/>
                                          </p:val>
                                        </p:tav>
                                      </p:tavLst>
                                    </p:anim>
                                  </p:childTnLst>
                                </p:cTn>
                              </p:par>
                              <p:par>
                                <p:cTn id="23" presetID="50" presetClass="entr" presetSubtype="0" decel="100000" fill="hold" nodeType="withEffect">
                                  <p:stCondLst>
                                    <p:cond delay="900"/>
                                  </p:stCondLst>
                                  <p:childTnLst>
                                    <p:set>
                                      <p:cBhvr>
                                        <p:cTn id="24" dur="1" fill="hold">
                                          <p:stCondLst>
                                            <p:cond delay="0"/>
                                          </p:stCondLst>
                                        </p:cTn>
                                        <p:tgtEl>
                                          <p:spTgt spid="99"/>
                                        </p:tgtEl>
                                        <p:attrNameLst>
                                          <p:attrName>style.visibility</p:attrName>
                                        </p:attrNameLst>
                                      </p:cBhvr>
                                      <p:to>
                                        <p:strVal val="visible"/>
                                      </p:to>
                                    </p:set>
                                    <p:anim calcmode="lin" valueType="num">
                                      <p:cBhvr>
                                        <p:cTn id="25" dur="1000" fill="hold"/>
                                        <p:tgtEl>
                                          <p:spTgt spid="99"/>
                                        </p:tgtEl>
                                        <p:attrNameLst>
                                          <p:attrName>ppt_w</p:attrName>
                                        </p:attrNameLst>
                                      </p:cBhvr>
                                      <p:tavLst>
                                        <p:tav tm="0">
                                          <p:val>
                                            <p:strVal val="#ppt_w+.3"/>
                                          </p:val>
                                        </p:tav>
                                        <p:tav tm="100000">
                                          <p:val>
                                            <p:strVal val="#ppt_w"/>
                                          </p:val>
                                        </p:tav>
                                      </p:tavLst>
                                    </p:anim>
                                    <p:anim calcmode="lin" valueType="num">
                                      <p:cBhvr>
                                        <p:cTn id="26" dur="1000" fill="hold"/>
                                        <p:tgtEl>
                                          <p:spTgt spid="99"/>
                                        </p:tgtEl>
                                        <p:attrNameLst>
                                          <p:attrName>ppt_h</p:attrName>
                                        </p:attrNameLst>
                                      </p:cBhvr>
                                      <p:tavLst>
                                        <p:tav tm="0">
                                          <p:val>
                                            <p:strVal val="#ppt_h"/>
                                          </p:val>
                                        </p:tav>
                                        <p:tav tm="100000">
                                          <p:val>
                                            <p:strVal val="#ppt_h"/>
                                          </p:val>
                                        </p:tav>
                                      </p:tavLst>
                                    </p:anim>
                                    <p:animEffect transition="in" filter="fade">
                                      <p:cBhvr>
                                        <p:cTn id="27" dur="1000"/>
                                        <p:tgtEl>
                                          <p:spTgt spid="99"/>
                                        </p:tgtEl>
                                      </p:cBhvr>
                                    </p:animEffect>
                                  </p:childTnLst>
                                </p:cTn>
                              </p:par>
                              <p:par>
                                <p:cTn id="28" presetID="22" presetClass="entr" presetSubtype="4" fill="hold"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wipe(down)">
                                      <p:cBhvr>
                                        <p:cTn id="3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7B41A-4684-9335-58D4-A6406650DE2E}"/>
            </a:ext>
          </a:extLst>
        </p:cNvPr>
        <p:cNvGrpSpPr/>
        <p:nvPr/>
      </p:nvGrpSpPr>
      <p:grpSpPr>
        <a:xfrm>
          <a:off x="0" y="0"/>
          <a:ext cx="0" cy="0"/>
          <a:chOff x="0" y="0"/>
          <a:chExt cx="0" cy="0"/>
        </a:xfrm>
      </p:grpSpPr>
      <p:sp>
        <p:nvSpPr>
          <p:cNvPr id="3" name="箭头: V 形 2">
            <a:extLst>
              <a:ext uri="{FF2B5EF4-FFF2-40B4-BE49-F238E27FC236}">
                <a16:creationId xmlns:a16="http://schemas.microsoft.com/office/drawing/2014/main" id="{00BA3B29-4203-E8A5-DB9A-C5E7737BED59}"/>
              </a:ext>
            </a:extLst>
          </p:cNvPr>
          <p:cNvSpPr/>
          <p:nvPr/>
        </p:nvSpPr>
        <p:spPr>
          <a:xfrm>
            <a:off x="-311312" y="1288800"/>
            <a:ext cx="3159980"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  设 计 思 路</a:t>
            </a:r>
          </a:p>
        </p:txBody>
      </p:sp>
      <p:sp>
        <p:nvSpPr>
          <p:cNvPr id="13" name="箭头: V 形 12">
            <a:extLst>
              <a:ext uri="{FF2B5EF4-FFF2-40B4-BE49-F238E27FC236}">
                <a16:creationId xmlns:a16="http://schemas.microsoft.com/office/drawing/2014/main" id="{6754FC4C-EFEE-E435-EF8C-E65A156B4A93}"/>
              </a:ext>
            </a:extLst>
          </p:cNvPr>
          <p:cNvSpPr/>
          <p:nvPr/>
        </p:nvSpPr>
        <p:spPr>
          <a:xfrm>
            <a:off x="2678781" y="12888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技术方案</a:t>
            </a:r>
            <a:r>
              <a:rPr lang="en-US" altLang="zh-CN" sz="2200" b="1" dirty="0">
                <a:solidFill>
                  <a:schemeClr val="bg1"/>
                </a:solidFill>
                <a:latin typeface="微软雅黑" panose="020B0503020204020204" pitchFamily="34" charset="-122"/>
                <a:ea typeface="微软雅黑" panose="020B0503020204020204" pitchFamily="34" charset="-122"/>
              </a:rPr>
              <a:t>Q&amp;A</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91" name="任意多边形 7">
            <a:extLst>
              <a:ext uri="{FF2B5EF4-FFF2-40B4-BE49-F238E27FC236}">
                <a16:creationId xmlns:a16="http://schemas.microsoft.com/office/drawing/2014/main" id="{2B34028B-8880-7C00-4AE4-85DBFF12505C}"/>
              </a:ext>
            </a:extLst>
          </p:cNvPr>
          <p:cNvSpPr/>
          <p:nvPr/>
        </p:nvSpPr>
        <p:spPr>
          <a:xfrm>
            <a:off x="3508574" y="2125360"/>
            <a:ext cx="1890420" cy="1578252"/>
          </a:xfrm>
          <a:custGeom>
            <a:avLst/>
            <a:gdLst>
              <a:gd name="connsiteX0" fmla="*/ 0 w 1352788"/>
              <a:gd name="connsiteY0" fmla="*/ 0 h 1183689"/>
              <a:gd name="connsiteX1" fmla="*/ 1352788 w 1352788"/>
              <a:gd name="connsiteY1" fmla="*/ 0 h 1183689"/>
              <a:gd name="connsiteX2" fmla="*/ 1352788 w 1352788"/>
              <a:gd name="connsiteY2" fmla="*/ 1183689 h 1183689"/>
              <a:gd name="connsiteX3" fmla="*/ 0 w 1352788"/>
              <a:gd name="connsiteY3" fmla="*/ 1183689 h 1183689"/>
              <a:gd name="connsiteX4" fmla="*/ 0 w 1352788"/>
              <a:gd name="connsiteY4" fmla="*/ 0 h 118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788" h="1183689">
                <a:moveTo>
                  <a:pt x="0" y="0"/>
                </a:moveTo>
                <a:lnTo>
                  <a:pt x="1352788" y="0"/>
                </a:lnTo>
                <a:lnTo>
                  <a:pt x="1352788" y="1183689"/>
                </a:lnTo>
                <a:lnTo>
                  <a:pt x="0" y="118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6549" tIns="246549" rIns="246549" bIns="246549" numCol="1" spcCol="1270" anchor="ctr" anchorCtr="0">
            <a:noAutofit/>
          </a:bodyPr>
          <a:lstStyle/>
          <a:p>
            <a:pPr algn="dist">
              <a:lnSpc>
                <a:spcPct val="150000"/>
              </a:lnSpc>
            </a:pPr>
            <a:r>
              <a:rPr lang="en-US" altLang="zh-CN" sz="2133" b="1" dirty="0">
                <a:solidFill>
                  <a:prstClr val="black">
                    <a:lumMod val="85000"/>
                    <a:lumOff val="15000"/>
                  </a:prstClr>
                </a:solidFill>
                <a:latin typeface="微软雅黑" panose="020B0503020204020204" pitchFamily="34" charset="-122"/>
                <a:ea typeface="微软雅黑" panose="020B0503020204020204" pitchFamily="34" charset="-122"/>
              </a:rPr>
              <a:t>Questions</a:t>
            </a:r>
            <a:endParaRPr lang="zh-CN" altLang="en-US" sz="2133"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2" name="任意多边形 8">
            <a:extLst>
              <a:ext uri="{FF2B5EF4-FFF2-40B4-BE49-F238E27FC236}">
                <a16:creationId xmlns:a16="http://schemas.microsoft.com/office/drawing/2014/main" id="{AFB0ACD5-F5C7-E225-FCEB-517447F5AAC0}"/>
              </a:ext>
            </a:extLst>
          </p:cNvPr>
          <p:cNvSpPr/>
          <p:nvPr/>
        </p:nvSpPr>
        <p:spPr>
          <a:xfrm>
            <a:off x="1642794" y="4380007"/>
            <a:ext cx="1803717" cy="1578252"/>
          </a:xfrm>
          <a:custGeom>
            <a:avLst/>
            <a:gdLst>
              <a:gd name="connsiteX0" fmla="*/ 0 w 1352788"/>
              <a:gd name="connsiteY0" fmla="*/ 0 h 1183689"/>
              <a:gd name="connsiteX1" fmla="*/ 1352788 w 1352788"/>
              <a:gd name="connsiteY1" fmla="*/ 0 h 1183689"/>
              <a:gd name="connsiteX2" fmla="*/ 1352788 w 1352788"/>
              <a:gd name="connsiteY2" fmla="*/ 1183689 h 1183689"/>
              <a:gd name="connsiteX3" fmla="*/ 0 w 1352788"/>
              <a:gd name="connsiteY3" fmla="*/ 1183689 h 1183689"/>
              <a:gd name="connsiteX4" fmla="*/ 0 w 1352788"/>
              <a:gd name="connsiteY4" fmla="*/ 0 h 118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788" h="1183689">
                <a:moveTo>
                  <a:pt x="0" y="0"/>
                </a:moveTo>
                <a:lnTo>
                  <a:pt x="1352788" y="0"/>
                </a:lnTo>
                <a:lnTo>
                  <a:pt x="1352788" y="1183689"/>
                </a:lnTo>
                <a:lnTo>
                  <a:pt x="0" y="118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227584" rIns="227584" bIns="227584" numCol="1" spcCol="1270" anchor="ctr" anchorCtr="0">
            <a:noAutofit/>
          </a:bodyPr>
          <a:lstStyle/>
          <a:p>
            <a:pPr algn="dist">
              <a:lnSpc>
                <a:spcPct val="150000"/>
              </a:lnSpc>
            </a:pPr>
            <a:r>
              <a:rPr lang="en-US" altLang="zh-CN" sz="2133" b="1" dirty="0">
                <a:solidFill>
                  <a:prstClr val="black">
                    <a:lumMod val="85000"/>
                    <a:lumOff val="15000"/>
                  </a:prstClr>
                </a:solidFill>
                <a:latin typeface="微软雅黑" panose="020B0503020204020204" pitchFamily="34" charset="-122"/>
                <a:ea typeface="微软雅黑" panose="020B0503020204020204" pitchFamily="34" charset="-122"/>
              </a:rPr>
              <a:t>Answers</a:t>
            </a:r>
            <a:endParaRPr lang="zh-CN" altLang="en-US" sz="2133"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93" name="组合 92">
            <a:extLst>
              <a:ext uri="{FF2B5EF4-FFF2-40B4-BE49-F238E27FC236}">
                <a16:creationId xmlns:a16="http://schemas.microsoft.com/office/drawing/2014/main" id="{FE0D5DC1-F40F-E534-2BBE-3872F91423FC}"/>
              </a:ext>
            </a:extLst>
          </p:cNvPr>
          <p:cNvGrpSpPr/>
          <p:nvPr/>
        </p:nvGrpSpPr>
        <p:grpSpPr>
          <a:xfrm>
            <a:off x="1642795" y="2388402"/>
            <a:ext cx="1690985" cy="1503097"/>
            <a:chOff x="1093392" y="1282927"/>
            <a:chExt cx="1268239" cy="1127323"/>
          </a:xfrm>
          <a:solidFill>
            <a:srgbClr val="2059A8"/>
          </a:solidFill>
        </p:grpSpPr>
        <p:sp>
          <p:nvSpPr>
            <p:cNvPr id="94" name="下箭头 10">
              <a:extLst>
                <a:ext uri="{FF2B5EF4-FFF2-40B4-BE49-F238E27FC236}">
                  <a16:creationId xmlns:a16="http://schemas.microsoft.com/office/drawing/2014/main" id="{7228B062-7143-5B2B-320F-BE4FFEC2DC14}"/>
                </a:ext>
              </a:extLst>
            </p:cNvPr>
            <p:cNvSpPr/>
            <p:nvPr/>
          </p:nvSpPr>
          <p:spPr>
            <a:xfrm>
              <a:off x="1093392" y="1282927"/>
              <a:ext cx="1268239" cy="1127323"/>
            </a:xfrm>
            <a:prstGeom prst="downArrow">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5" name="Freeform 5">
              <a:extLst>
                <a:ext uri="{FF2B5EF4-FFF2-40B4-BE49-F238E27FC236}">
                  <a16:creationId xmlns:a16="http://schemas.microsoft.com/office/drawing/2014/main" id="{039D79CB-9DBC-44D6-3B3B-D2A3FD9FA6C5}"/>
                </a:ext>
              </a:extLst>
            </p:cNvPr>
            <p:cNvSpPr>
              <a:spLocks noEditPoints="1"/>
            </p:cNvSpPr>
            <p:nvPr/>
          </p:nvSpPr>
          <p:spPr bwMode="auto">
            <a:xfrm>
              <a:off x="1518231" y="1517264"/>
              <a:ext cx="479566" cy="476826"/>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121920" tIns="60960" rIns="121920" bIns="60960" numCol="1" anchor="t" anchorCtr="0" compatLnSpc="1"/>
            <a:lstStyle/>
            <a:p>
              <a:pPr defTabSz="914377"/>
              <a:endParaRPr lang="zh-CN" altLang="en-US">
                <a:solidFill>
                  <a:prstClr val="black">
                    <a:lumMod val="85000"/>
                    <a:lumOff val="15000"/>
                  </a:prstClr>
                </a:solidFill>
              </a:endParaRPr>
            </a:p>
          </p:txBody>
        </p:sp>
      </p:grpSp>
      <p:grpSp>
        <p:nvGrpSpPr>
          <p:cNvPr id="96" name="组合 95">
            <a:extLst>
              <a:ext uri="{FF2B5EF4-FFF2-40B4-BE49-F238E27FC236}">
                <a16:creationId xmlns:a16="http://schemas.microsoft.com/office/drawing/2014/main" id="{80728D51-BB06-0FB3-D0A6-2D0BA56451DD}"/>
              </a:ext>
            </a:extLst>
          </p:cNvPr>
          <p:cNvGrpSpPr/>
          <p:nvPr/>
        </p:nvGrpSpPr>
        <p:grpSpPr>
          <a:xfrm>
            <a:off x="3621307" y="4267274"/>
            <a:ext cx="1690985" cy="1503097"/>
            <a:chOff x="3038026" y="2692081"/>
            <a:chExt cx="1268239" cy="1127323"/>
          </a:xfrm>
          <a:solidFill>
            <a:srgbClr val="2059A8"/>
          </a:solidFill>
        </p:grpSpPr>
        <p:sp>
          <p:nvSpPr>
            <p:cNvPr id="97" name="上箭头 18">
              <a:extLst>
                <a:ext uri="{FF2B5EF4-FFF2-40B4-BE49-F238E27FC236}">
                  <a16:creationId xmlns:a16="http://schemas.microsoft.com/office/drawing/2014/main" id="{55F4F961-EC6A-344B-FD49-AACA8A7E8673}"/>
                </a:ext>
              </a:extLst>
            </p:cNvPr>
            <p:cNvSpPr/>
            <p:nvPr/>
          </p:nvSpPr>
          <p:spPr>
            <a:xfrm>
              <a:off x="3038026" y="2692081"/>
              <a:ext cx="1268239" cy="1127323"/>
            </a:xfrm>
            <a:prstGeom prst="upArrow">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8" name="Freeform 5">
              <a:extLst>
                <a:ext uri="{FF2B5EF4-FFF2-40B4-BE49-F238E27FC236}">
                  <a16:creationId xmlns:a16="http://schemas.microsoft.com/office/drawing/2014/main" id="{A3475B6D-3165-87FA-701E-EC5548A64D29}"/>
                </a:ext>
              </a:extLst>
            </p:cNvPr>
            <p:cNvSpPr>
              <a:spLocks noEditPoints="1"/>
            </p:cNvSpPr>
            <p:nvPr/>
          </p:nvSpPr>
          <p:spPr bwMode="auto">
            <a:xfrm>
              <a:off x="3460143" y="3101315"/>
              <a:ext cx="479566" cy="476826"/>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121920" tIns="60960" rIns="121920" bIns="60960" numCol="1" anchor="t" anchorCtr="0" compatLnSpc="1"/>
            <a:lstStyle/>
            <a:p>
              <a:pPr defTabSz="914377"/>
              <a:endParaRPr lang="zh-CN" altLang="en-US">
                <a:solidFill>
                  <a:prstClr val="black">
                    <a:lumMod val="85000"/>
                    <a:lumOff val="15000"/>
                  </a:prstClr>
                </a:solidFill>
              </a:endParaRPr>
            </a:p>
          </p:txBody>
        </p:sp>
      </p:grpSp>
      <p:grpSp>
        <p:nvGrpSpPr>
          <p:cNvPr id="99" name="组合 98">
            <a:extLst>
              <a:ext uri="{FF2B5EF4-FFF2-40B4-BE49-F238E27FC236}">
                <a16:creationId xmlns:a16="http://schemas.microsoft.com/office/drawing/2014/main" id="{45CAEC24-6556-4BFC-D1EE-DE8A1B2A0CF2}"/>
              </a:ext>
            </a:extLst>
          </p:cNvPr>
          <p:cNvGrpSpPr/>
          <p:nvPr/>
        </p:nvGrpSpPr>
        <p:grpSpPr>
          <a:xfrm>
            <a:off x="6482356" y="2491259"/>
            <a:ext cx="4681137" cy="2667211"/>
            <a:chOff x="4871769" y="1186200"/>
            <a:chExt cx="3510853" cy="1402216"/>
          </a:xfrm>
        </p:grpSpPr>
        <p:sp>
          <p:nvSpPr>
            <p:cNvPr id="104" name="矩形 103">
              <a:extLst>
                <a:ext uri="{FF2B5EF4-FFF2-40B4-BE49-F238E27FC236}">
                  <a16:creationId xmlns:a16="http://schemas.microsoft.com/office/drawing/2014/main" id="{2B357D7D-7989-91E5-E1D5-C3AE97F00B85}"/>
                </a:ext>
              </a:extLst>
            </p:cNvPr>
            <p:cNvSpPr>
              <a:spLocks noChangeArrowheads="1"/>
            </p:cNvSpPr>
            <p:nvPr/>
          </p:nvSpPr>
          <p:spPr bwMode="auto">
            <a:xfrm>
              <a:off x="4871769" y="1670574"/>
              <a:ext cx="3510853" cy="91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67" b="1" dirty="0">
                  <a:solidFill>
                    <a:prstClr val="black">
                      <a:lumMod val="85000"/>
                      <a:lumOff val="15000"/>
                    </a:prstClr>
                  </a:solidFill>
                  <a:latin typeface="微软雅黑" panose="020B0503020204020204" pitchFamily="34" charset="-122"/>
                  <a:ea typeface="微软雅黑" panose="020B0503020204020204" pitchFamily="34" charset="-122"/>
                </a:rPr>
                <a:t>解决方案：采用 </a:t>
              </a:r>
              <a:r>
                <a:rPr lang="en-US" altLang="zh-CN" sz="1467" b="1" dirty="0">
                  <a:solidFill>
                    <a:prstClr val="black">
                      <a:lumMod val="85000"/>
                      <a:lumOff val="15000"/>
                    </a:prstClr>
                  </a:solidFill>
                  <a:latin typeface="微软雅黑" panose="020B0503020204020204" pitchFamily="34" charset="-122"/>
                  <a:ea typeface="微软雅黑" panose="020B0503020204020204" pitchFamily="34" charset="-122"/>
                </a:rPr>
                <a:t>Redis </a:t>
              </a:r>
              <a:r>
                <a:rPr lang="zh-CN" altLang="en-US" sz="1467" b="1" dirty="0">
                  <a:solidFill>
                    <a:prstClr val="black">
                      <a:lumMod val="85000"/>
                      <a:lumOff val="15000"/>
                    </a:prstClr>
                  </a:solidFill>
                  <a:latin typeface="微软雅黑" panose="020B0503020204020204" pitchFamily="34" charset="-122"/>
                  <a:ea typeface="微软雅黑" panose="020B0503020204020204" pitchFamily="34" charset="-122"/>
                </a:rPr>
                <a:t>缓存</a:t>
              </a:r>
              <a:r>
                <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rPr>
                <a:t>来存储计算出的推荐排名，避免每次请求都进行数据库查询和计算。系统不支持用户随时修改基础信息，仅当新导师注册或导师完成双选时删除缓存，以保持缓存与数据库一致，确保推荐功能响应速度快且准确。</a:t>
              </a:r>
            </a:p>
          </p:txBody>
        </p:sp>
        <p:sp>
          <p:nvSpPr>
            <p:cNvPr id="102" name="矩形 101">
              <a:extLst>
                <a:ext uri="{FF2B5EF4-FFF2-40B4-BE49-F238E27FC236}">
                  <a16:creationId xmlns:a16="http://schemas.microsoft.com/office/drawing/2014/main" id="{818515DD-27FB-A96F-668D-0F753BADE0B9}"/>
                </a:ext>
              </a:extLst>
            </p:cNvPr>
            <p:cNvSpPr/>
            <p:nvPr/>
          </p:nvSpPr>
          <p:spPr>
            <a:xfrm>
              <a:off x="4871769" y="1186200"/>
              <a:ext cx="3418261" cy="444426"/>
            </a:xfrm>
            <a:prstGeom prst="rect">
              <a:avLst/>
            </a:prstGeom>
          </p:spPr>
          <p:txBody>
            <a:bodyPr wrap="square">
              <a:spAutoFit/>
            </a:bodyPr>
            <a:lstStyle/>
            <a:p>
              <a:pPr algn="just">
                <a:lnSpc>
                  <a:spcPct val="150000"/>
                </a:lnSpc>
              </a:pPr>
              <a:r>
                <a:rPr lang="zh-CN" altLang="en-US" sz="1733" b="1" dirty="0">
                  <a:solidFill>
                    <a:prstClr val="black">
                      <a:lumMod val="85000"/>
                      <a:lumOff val="15000"/>
                    </a:prstClr>
                  </a:solidFill>
                  <a:latin typeface="微软雅黑" panose="020B0503020204020204" pitchFamily="34" charset="-122"/>
                  <a:ea typeface="微软雅黑" panose="020B0503020204020204" pitchFamily="34" charset="-122"/>
                </a:rPr>
                <a:t>导师推荐涉及的计算量较大，如何提高查询响应速度？</a:t>
              </a:r>
            </a:p>
          </p:txBody>
        </p:sp>
      </p:grpSp>
      <p:sp>
        <p:nvSpPr>
          <p:cNvPr id="106" name="减号 105">
            <a:extLst>
              <a:ext uri="{FF2B5EF4-FFF2-40B4-BE49-F238E27FC236}">
                <a16:creationId xmlns:a16="http://schemas.microsoft.com/office/drawing/2014/main" id="{F396851F-3B25-CCC6-2834-CCE856B8A50A}"/>
              </a:ext>
            </a:extLst>
          </p:cNvPr>
          <p:cNvSpPr/>
          <p:nvPr/>
        </p:nvSpPr>
        <p:spPr>
          <a:xfrm rot="21300000">
            <a:off x="602762" y="3823776"/>
            <a:ext cx="5602024" cy="641516"/>
          </a:xfrm>
          <a:prstGeom prst="mathMinus">
            <a:avLst/>
          </a:prstGeom>
          <a:solidFill>
            <a:srgbClr val="6687C3"/>
          </a:solidFill>
          <a:ln>
            <a:noFill/>
          </a:ln>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p>
        </p:txBody>
      </p:sp>
      <p:pic>
        <p:nvPicPr>
          <p:cNvPr id="20" name="图片 19" descr="底图">
            <a:extLst>
              <a:ext uri="{FF2B5EF4-FFF2-40B4-BE49-F238E27FC236}">
                <a16:creationId xmlns:a16="http://schemas.microsoft.com/office/drawing/2014/main" id="{393AD8AC-FA77-D5F3-074F-FE3C1EDC2BAA}"/>
              </a:ext>
            </a:extLst>
          </p:cNvPr>
          <p:cNvPicPr>
            <a:picLocks noChangeAspect="1"/>
          </p:cNvPicPr>
          <p:nvPr>
            <p:custDataLst>
              <p:tags r:id="rId2"/>
            </p:custDataLst>
          </p:nvPr>
        </p:nvPicPr>
        <p:blipFill>
          <a:blip r:embed="rId6"/>
          <a:srcRect t="51611" b="37473"/>
          <a:stretch>
            <a:fillRect/>
          </a:stretch>
        </p:blipFill>
        <p:spPr>
          <a:xfrm>
            <a:off x="0" y="0"/>
            <a:ext cx="12207558" cy="526415"/>
          </a:xfrm>
          <a:prstGeom prst="rect">
            <a:avLst/>
          </a:prstGeom>
        </p:spPr>
      </p:pic>
      <p:grpSp>
        <p:nvGrpSpPr>
          <p:cNvPr id="21" name="组合 20">
            <a:extLst>
              <a:ext uri="{FF2B5EF4-FFF2-40B4-BE49-F238E27FC236}">
                <a16:creationId xmlns:a16="http://schemas.microsoft.com/office/drawing/2014/main" id="{AB6E35FE-AB2D-2F6B-2641-AD8FB9359484}"/>
              </a:ext>
            </a:extLst>
          </p:cNvPr>
          <p:cNvGrpSpPr/>
          <p:nvPr/>
        </p:nvGrpSpPr>
        <p:grpSpPr>
          <a:xfrm>
            <a:off x="8251622" y="-182563"/>
            <a:ext cx="3944823" cy="870585"/>
            <a:chOff x="218930" y="27621"/>
            <a:chExt cx="3944823" cy="870585"/>
          </a:xfrm>
        </p:grpSpPr>
        <p:pic>
          <p:nvPicPr>
            <p:cNvPr id="22" name="图片 21">
              <a:extLst>
                <a:ext uri="{FF2B5EF4-FFF2-40B4-BE49-F238E27FC236}">
                  <a16:creationId xmlns:a16="http://schemas.microsoft.com/office/drawing/2014/main" id="{A0C2BDEE-1241-CDB3-4CEF-D8E100D41884}"/>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23" name="Picture 3">
              <a:extLst>
                <a:ext uri="{FF2B5EF4-FFF2-40B4-BE49-F238E27FC236}">
                  <a16:creationId xmlns:a16="http://schemas.microsoft.com/office/drawing/2014/main" id="{0CD29E79-F3ED-BAEB-22EC-1C8BE389A6D0}"/>
                </a:ext>
              </a:extLst>
            </p:cNvPr>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24" name="图片 8">
              <a:extLst>
                <a:ext uri="{FF2B5EF4-FFF2-40B4-BE49-F238E27FC236}">
                  <a16:creationId xmlns:a16="http://schemas.microsoft.com/office/drawing/2014/main" id="{80D64E40-0824-A54E-7CE0-859493A4A4CD}"/>
                </a:ext>
              </a:extLst>
            </p:cNvPr>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25" name="图片 24">
              <a:extLst>
                <a:ext uri="{FF2B5EF4-FFF2-40B4-BE49-F238E27FC236}">
                  <a16:creationId xmlns:a16="http://schemas.microsoft.com/office/drawing/2014/main" id="{65BC42BC-B226-4D27-ABD9-852BDEE17E8D}"/>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6" name="矩形 4">
            <a:extLst>
              <a:ext uri="{FF2B5EF4-FFF2-40B4-BE49-F238E27FC236}">
                <a16:creationId xmlns:a16="http://schemas.microsoft.com/office/drawing/2014/main" id="{EFC7D335-EBD8-E0B4-49A3-3FAB4771E19B}"/>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7A3C2276-6635-B83D-72EA-7BAF6C0B373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8" name="矩形 27">
            <a:extLst>
              <a:ext uri="{FF2B5EF4-FFF2-40B4-BE49-F238E27FC236}">
                <a16:creationId xmlns:a16="http://schemas.microsoft.com/office/drawing/2014/main" id="{A3C24D1D-5D14-A22E-9E1A-BA5296933652}"/>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9" name="矩形 4">
            <a:extLst>
              <a:ext uri="{FF2B5EF4-FFF2-40B4-BE49-F238E27FC236}">
                <a16:creationId xmlns:a16="http://schemas.microsoft.com/office/drawing/2014/main" id="{1BD0EE8A-A7D4-B31C-087E-074485E0EAA0}"/>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30" name="矩形 4">
            <a:extLst>
              <a:ext uri="{FF2B5EF4-FFF2-40B4-BE49-F238E27FC236}">
                <a16:creationId xmlns:a16="http://schemas.microsoft.com/office/drawing/2014/main" id="{B8C9DF42-78B1-77D2-D4DF-9311721FE891}"/>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31" name="矩形 4">
            <a:extLst>
              <a:ext uri="{FF2B5EF4-FFF2-40B4-BE49-F238E27FC236}">
                <a16:creationId xmlns:a16="http://schemas.microsoft.com/office/drawing/2014/main" id="{89FD74B8-C225-D8EE-E9A6-CD599315D63A}"/>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9BB28A75-2695-B2CD-D2E9-BA01DB8C510C}"/>
              </a:ext>
            </a:extLst>
          </p:cNvPr>
          <p:cNvSpPr/>
          <p:nvPr/>
        </p:nvSpPr>
        <p:spPr>
          <a:xfrm flipH="1">
            <a:off x="5378542" y="526414"/>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设 计 思 路</a:t>
            </a:r>
          </a:p>
        </p:txBody>
      </p:sp>
    </p:spTree>
    <p:custDataLst>
      <p:tags r:id="rId1"/>
    </p:custDataLst>
    <p:extLst>
      <p:ext uri="{BB962C8B-B14F-4D97-AF65-F5344CB8AC3E}">
        <p14:creationId xmlns:p14="http://schemas.microsoft.com/office/powerpoint/2010/main" val="84879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400"/>
                                  </p:stCondLst>
                                  <p:childTnLst>
                                    <p:set>
                                      <p:cBhvr>
                                        <p:cTn id="6" dur="1" fill="hold">
                                          <p:stCondLst>
                                            <p:cond delay="0"/>
                                          </p:stCondLst>
                                        </p:cTn>
                                        <p:tgtEl>
                                          <p:spTgt spid="99"/>
                                        </p:tgtEl>
                                        <p:attrNameLst>
                                          <p:attrName>style.visibility</p:attrName>
                                        </p:attrNameLst>
                                      </p:cBhvr>
                                      <p:to>
                                        <p:strVal val="visible"/>
                                      </p:to>
                                    </p:set>
                                    <p:anim calcmode="lin" valueType="num">
                                      <p:cBhvr>
                                        <p:cTn id="7" dur="1000" fill="hold"/>
                                        <p:tgtEl>
                                          <p:spTgt spid="99"/>
                                        </p:tgtEl>
                                        <p:attrNameLst>
                                          <p:attrName>ppt_w</p:attrName>
                                        </p:attrNameLst>
                                      </p:cBhvr>
                                      <p:tavLst>
                                        <p:tav tm="0">
                                          <p:val>
                                            <p:strVal val="#ppt_w+.3"/>
                                          </p:val>
                                        </p:tav>
                                        <p:tav tm="100000">
                                          <p:val>
                                            <p:strVal val="#ppt_w"/>
                                          </p:val>
                                        </p:tav>
                                      </p:tavLst>
                                    </p:anim>
                                    <p:anim calcmode="lin" valueType="num">
                                      <p:cBhvr>
                                        <p:cTn id="8" dur="1000" fill="hold"/>
                                        <p:tgtEl>
                                          <p:spTgt spid="99"/>
                                        </p:tgtEl>
                                        <p:attrNameLst>
                                          <p:attrName>ppt_h</p:attrName>
                                        </p:attrNameLst>
                                      </p:cBhvr>
                                      <p:tavLst>
                                        <p:tav tm="0">
                                          <p:val>
                                            <p:strVal val="#ppt_h"/>
                                          </p:val>
                                        </p:tav>
                                        <p:tav tm="100000">
                                          <p:val>
                                            <p:strVal val="#ppt_h"/>
                                          </p:val>
                                        </p:tav>
                                      </p:tavLst>
                                    </p:anim>
                                    <p:animEffect transition="in" filter="fade">
                                      <p:cBhvr>
                                        <p:cTn id="9" dur="1000"/>
                                        <p:tgtEl>
                                          <p:spTgt spid="99"/>
                                        </p:tgtEl>
                                      </p:cBhvr>
                                    </p:animEffect>
                                  </p:childTnLst>
                                </p:cTn>
                              </p:par>
                              <p:par>
                                <p:cTn id="10" presetID="22" presetClass="entr" presetSubtype="4"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down)">
                                      <p:cBhvr>
                                        <p:cTn id="1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43F5-474F-5C18-C81F-CD19A561D66E}"/>
            </a:ext>
          </a:extLst>
        </p:cNvPr>
        <p:cNvGrpSpPr/>
        <p:nvPr/>
      </p:nvGrpSpPr>
      <p:grpSpPr>
        <a:xfrm>
          <a:off x="0" y="0"/>
          <a:ext cx="0" cy="0"/>
          <a:chOff x="0" y="0"/>
          <a:chExt cx="0" cy="0"/>
        </a:xfrm>
      </p:grpSpPr>
      <p:sp>
        <p:nvSpPr>
          <p:cNvPr id="3" name="箭头: V 形 2">
            <a:extLst>
              <a:ext uri="{FF2B5EF4-FFF2-40B4-BE49-F238E27FC236}">
                <a16:creationId xmlns:a16="http://schemas.microsoft.com/office/drawing/2014/main" id="{21316DEE-8F37-3AF3-CA09-B916B682A731}"/>
              </a:ext>
            </a:extLst>
          </p:cNvPr>
          <p:cNvSpPr/>
          <p:nvPr/>
        </p:nvSpPr>
        <p:spPr>
          <a:xfrm>
            <a:off x="-311312" y="1288800"/>
            <a:ext cx="3159980"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  设 计 思 路</a:t>
            </a:r>
          </a:p>
        </p:txBody>
      </p:sp>
      <p:sp>
        <p:nvSpPr>
          <p:cNvPr id="13" name="箭头: V 形 12">
            <a:extLst>
              <a:ext uri="{FF2B5EF4-FFF2-40B4-BE49-F238E27FC236}">
                <a16:creationId xmlns:a16="http://schemas.microsoft.com/office/drawing/2014/main" id="{FABEBC26-365A-E7F1-1D8B-0DD0BAC2F72D}"/>
              </a:ext>
            </a:extLst>
          </p:cNvPr>
          <p:cNvSpPr/>
          <p:nvPr/>
        </p:nvSpPr>
        <p:spPr>
          <a:xfrm>
            <a:off x="2678781" y="12888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技术方案</a:t>
            </a:r>
            <a:r>
              <a:rPr lang="en-US" altLang="zh-CN" sz="2200" b="1" dirty="0">
                <a:solidFill>
                  <a:schemeClr val="bg1"/>
                </a:solidFill>
                <a:latin typeface="微软雅黑" panose="020B0503020204020204" pitchFamily="34" charset="-122"/>
                <a:ea typeface="微软雅黑" panose="020B0503020204020204" pitchFamily="34" charset="-122"/>
              </a:rPr>
              <a:t>Q&amp;A</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91" name="任意多边形 7">
            <a:extLst>
              <a:ext uri="{FF2B5EF4-FFF2-40B4-BE49-F238E27FC236}">
                <a16:creationId xmlns:a16="http://schemas.microsoft.com/office/drawing/2014/main" id="{2E21A1C2-93E8-4D24-9991-FDE38062701E}"/>
              </a:ext>
            </a:extLst>
          </p:cNvPr>
          <p:cNvSpPr/>
          <p:nvPr/>
        </p:nvSpPr>
        <p:spPr>
          <a:xfrm>
            <a:off x="3508574" y="2125360"/>
            <a:ext cx="1890420" cy="1578252"/>
          </a:xfrm>
          <a:custGeom>
            <a:avLst/>
            <a:gdLst>
              <a:gd name="connsiteX0" fmla="*/ 0 w 1352788"/>
              <a:gd name="connsiteY0" fmla="*/ 0 h 1183689"/>
              <a:gd name="connsiteX1" fmla="*/ 1352788 w 1352788"/>
              <a:gd name="connsiteY1" fmla="*/ 0 h 1183689"/>
              <a:gd name="connsiteX2" fmla="*/ 1352788 w 1352788"/>
              <a:gd name="connsiteY2" fmla="*/ 1183689 h 1183689"/>
              <a:gd name="connsiteX3" fmla="*/ 0 w 1352788"/>
              <a:gd name="connsiteY3" fmla="*/ 1183689 h 1183689"/>
              <a:gd name="connsiteX4" fmla="*/ 0 w 1352788"/>
              <a:gd name="connsiteY4" fmla="*/ 0 h 118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788" h="1183689">
                <a:moveTo>
                  <a:pt x="0" y="0"/>
                </a:moveTo>
                <a:lnTo>
                  <a:pt x="1352788" y="0"/>
                </a:lnTo>
                <a:lnTo>
                  <a:pt x="1352788" y="1183689"/>
                </a:lnTo>
                <a:lnTo>
                  <a:pt x="0" y="118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6549" tIns="246549" rIns="246549" bIns="246549" numCol="1" spcCol="1270" anchor="ctr" anchorCtr="0">
            <a:noAutofit/>
          </a:bodyPr>
          <a:lstStyle/>
          <a:p>
            <a:pPr algn="dist">
              <a:lnSpc>
                <a:spcPct val="150000"/>
              </a:lnSpc>
            </a:pPr>
            <a:r>
              <a:rPr lang="en-US" altLang="zh-CN" sz="2133" b="1" dirty="0">
                <a:solidFill>
                  <a:prstClr val="black">
                    <a:lumMod val="85000"/>
                    <a:lumOff val="15000"/>
                  </a:prstClr>
                </a:solidFill>
                <a:latin typeface="微软雅黑" panose="020B0503020204020204" pitchFamily="34" charset="-122"/>
                <a:ea typeface="微软雅黑" panose="020B0503020204020204" pitchFamily="34" charset="-122"/>
              </a:rPr>
              <a:t>Questions</a:t>
            </a:r>
            <a:endParaRPr lang="zh-CN" altLang="en-US" sz="2133"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2" name="任意多边形 8">
            <a:extLst>
              <a:ext uri="{FF2B5EF4-FFF2-40B4-BE49-F238E27FC236}">
                <a16:creationId xmlns:a16="http://schemas.microsoft.com/office/drawing/2014/main" id="{80406C28-F7CD-59C1-4A48-09477705A865}"/>
              </a:ext>
            </a:extLst>
          </p:cNvPr>
          <p:cNvSpPr/>
          <p:nvPr/>
        </p:nvSpPr>
        <p:spPr>
          <a:xfrm>
            <a:off x="1642794" y="4380007"/>
            <a:ext cx="1803717" cy="1578252"/>
          </a:xfrm>
          <a:custGeom>
            <a:avLst/>
            <a:gdLst>
              <a:gd name="connsiteX0" fmla="*/ 0 w 1352788"/>
              <a:gd name="connsiteY0" fmla="*/ 0 h 1183689"/>
              <a:gd name="connsiteX1" fmla="*/ 1352788 w 1352788"/>
              <a:gd name="connsiteY1" fmla="*/ 0 h 1183689"/>
              <a:gd name="connsiteX2" fmla="*/ 1352788 w 1352788"/>
              <a:gd name="connsiteY2" fmla="*/ 1183689 h 1183689"/>
              <a:gd name="connsiteX3" fmla="*/ 0 w 1352788"/>
              <a:gd name="connsiteY3" fmla="*/ 1183689 h 1183689"/>
              <a:gd name="connsiteX4" fmla="*/ 0 w 1352788"/>
              <a:gd name="connsiteY4" fmla="*/ 0 h 118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788" h="1183689">
                <a:moveTo>
                  <a:pt x="0" y="0"/>
                </a:moveTo>
                <a:lnTo>
                  <a:pt x="1352788" y="0"/>
                </a:lnTo>
                <a:lnTo>
                  <a:pt x="1352788" y="1183689"/>
                </a:lnTo>
                <a:lnTo>
                  <a:pt x="0" y="118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227584" rIns="227584" bIns="227584" numCol="1" spcCol="1270" anchor="ctr" anchorCtr="0">
            <a:noAutofit/>
          </a:bodyPr>
          <a:lstStyle/>
          <a:p>
            <a:pPr algn="dist">
              <a:lnSpc>
                <a:spcPct val="150000"/>
              </a:lnSpc>
            </a:pPr>
            <a:r>
              <a:rPr lang="en-US" altLang="zh-CN" sz="2133" b="1" dirty="0">
                <a:solidFill>
                  <a:prstClr val="black">
                    <a:lumMod val="85000"/>
                    <a:lumOff val="15000"/>
                  </a:prstClr>
                </a:solidFill>
                <a:latin typeface="微软雅黑" panose="020B0503020204020204" pitchFamily="34" charset="-122"/>
                <a:ea typeface="微软雅黑" panose="020B0503020204020204" pitchFamily="34" charset="-122"/>
              </a:rPr>
              <a:t>Answers</a:t>
            </a:r>
            <a:endParaRPr lang="zh-CN" altLang="en-US" sz="2133"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93" name="组合 92">
            <a:extLst>
              <a:ext uri="{FF2B5EF4-FFF2-40B4-BE49-F238E27FC236}">
                <a16:creationId xmlns:a16="http://schemas.microsoft.com/office/drawing/2014/main" id="{D7A2314B-44FF-D448-4DB6-8B36AA1F33F1}"/>
              </a:ext>
            </a:extLst>
          </p:cNvPr>
          <p:cNvGrpSpPr/>
          <p:nvPr/>
        </p:nvGrpSpPr>
        <p:grpSpPr>
          <a:xfrm>
            <a:off x="1642795" y="2388402"/>
            <a:ext cx="1690985" cy="1503097"/>
            <a:chOff x="1093392" y="1282927"/>
            <a:chExt cx="1268239" cy="1127323"/>
          </a:xfrm>
          <a:solidFill>
            <a:srgbClr val="2059A8"/>
          </a:solidFill>
        </p:grpSpPr>
        <p:sp>
          <p:nvSpPr>
            <p:cNvPr id="94" name="下箭头 10">
              <a:extLst>
                <a:ext uri="{FF2B5EF4-FFF2-40B4-BE49-F238E27FC236}">
                  <a16:creationId xmlns:a16="http://schemas.microsoft.com/office/drawing/2014/main" id="{BA005B10-399C-0AFD-9C0E-BA7897285FF0}"/>
                </a:ext>
              </a:extLst>
            </p:cNvPr>
            <p:cNvSpPr/>
            <p:nvPr/>
          </p:nvSpPr>
          <p:spPr>
            <a:xfrm>
              <a:off x="1093392" y="1282927"/>
              <a:ext cx="1268239" cy="1127323"/>
            </a:xfrm>
            <a:prstGeom prst="downArrow">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5" name="Freeform 5">
              <a:extLst>
                <a:ext uri="{FF2B5EF4-FFF2-40B4-BE49-F238E27FC236}">
                  <a16:creationId xmlns:a16="http://schemas.microsoft.com/office/drawing/2014/main" id="{C98A003D-1696-484B-B850-4632631D3E96}"/>
                </a:ext>
              </a:extLst>
            </p:cNvPr>
            <p:cNvSpPr>
              <a:spLocks noEditPoints="1"/>
            </p:cNvSpPr>
            <p:nvPr/>
          </p:nvSpPr>
          <p:spPr bwMode="auto">
            <a:xfrm>
              <a:off x="1518231" y="1517264"/>
              <a:ext cx="479566" cy="476826"/>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121920" tIns="60960" rIns="121920" bIns="60960" numCol="1" anchor="t" anchorCtr="0" compatLnSpc="1"/>
            <a:lstStyle/>
            <a:p>
              <a:pPr defTabSz="914377"/>
              <a:endParaRPr lang="zh-CN" altLang="en-US">
                <a:solidFill>
                  <a:prstClr val="black">
                    <a:lumMod val="85000"/>
                    <a:lumOff val="15000"/>
                  </a:prstClr>
                </a:solidFill>
              </a:endParaRPr>
            </a:p>
          </p:txBody>
        </p:sp>
      </p:grpSp>
      <p:grpSp>
        <p:nvGrpSpPr>
          <p:cNvPr id="96" name="组合 95">
            <a:extLst>
              <a:ext uri="{FF2B5EF4-FFF2-40B4-BE49-F238E27FC236}">
                <a16:creationId xmlns:a16="http://schemas.microsoft.com/office/drawing/2014/main" id="{7C8FECBE-2BE0-A7E9-7E3F-4DE186B5FF7A}"/>
              </a:ext>
            </a:extLst>
          </p:cNvPr>
          <p:cNvGrpSpPr/>
          <p:nvPr/>
        </p:nvGrpSpPr>
        <p:grpSpPr>
          <a:xfrm>
            <a:off x="3621307" y="4267274"/>
            <a:ext cx="1690985" cy="1503097"/>
            <a:chOff x="3038026" y="2692081"/>
            <a:chExt cx="1268239" cy="1127323"/>
          </a:xfrm>
          <a:solidFill>
            <a:srgbClr val="2059A8"/>
          </a:solidFill>
        </p:grpSpPr>
        <p:sp>
          <p:nvSpPr>
            <p:cNvPr id="97" name="上箭头 18">
              <a:extLst>
                <a:ext uri="{FF2B5EF4-FFF2-40B4-BE49-F238E27FC236}">
                  <a16:creationId xmlns:a16="http://schemas.microsoft.com/office/drawing/2014/main" id="{9BC7A5A7-B64D-BF10-45E6-BC8467361DF5}"/>
                </a:ext>
              </a:extLst>
            </p:cNvPr>
            <p:cNvSpPr/>
            <p:nvPr/>
          </p:nvSpPr>
          <p:spPr>
            <a:xfrm>
              <a:off x="3038026" y="2692081"/>
              <a:ext cx="1268239" cy="1127323"/>
            </a:xfrm>
            <a:prstGeom prst="upArrow">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8" name="Freeform 5">
              <a:extLst>
                <a:ext uri="{FF2B5EF4-FFF2-40B4-BE49-F238E27FC236}">
                  <a16:creationId xmlns:a16="http://schemas.microsoft.com/office/drawing/2014/main" id="{8B7C5C60-8920-F630-F2FB-11025C774CF1}"/>
                </a:ext>
              </a:extLst>
            </p:cNvPr>
            <p:cNvSpPr>
              <a:spLocks noEditPoints="1"/>
            </p:cNvSpPr>
            <p:nvPr/>
          </p:nvSpPr>
          <p:spPr bwMode="auto">
            <a:xfrm>
              <a:off x="3460143" y="3101315"/>
              <a:ext cx="479566" cy="476826"/>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121920" tIns="60960" rIns="121920" bIns="60960" numCol="1" anchor="t" anchorCtr="0" compatLnSpc="1"/>
            <a:lstStyle/>
            <a:p>
              <a:pPr defTabSz="914377"/>
              <a:endParaRPr lang="zh-CN" altLang="en-US">
                <a:solidFill>
                  <a:prstClr val="black">
                    <a:lumMod val="85000"/>
                    <a:lumOff val="15000"/>
                  </a:prstClr>
                </a:solidFill>
              </a:endParaRPr>
            </a:p>
          </p:txBody>
        </p:sp>
      </p:grpSp>
      <p:grpSp>
        <p:nvGrpSpPr>
          <p:cNvPr id="99" name="组合 98">
            <a:extLst>
              <a:ext uri="{FF2B5EF4-FFF2-40B4-BE49-F238E27FC236}">
                <a16:creationId xmlns:a16="http://schemas.microsoft.com/office/drawing/2014/main" id="{0AC32BD7-D4C5-4C0F-E667-73EF939A5CFC}"/>
              </a:ext>
            </a:extLst>
          </p:cNvPr>
          <p:cNvGrpSpPr/>
          <p:nvPr/>
        </p:nvGrpSpPr>
        <p:grpSpPr>
          <a:xfrm>
            <a:off x="6482356" y="2491259"/>
            <a:ext cx="4681137" cy="1989846"/>
            <a:chOff x="4871769" y="1186200"/>
            <a:chExt cx="3510853" cy="1046109"/>
          </a:xfrm>
        </p:grpSpPr>
        <p:sp>
          <p:nvSpPr>
            <p:cNvPr id="104" name="矩形 103">
              <a:extLst>
                <a:ext uri="{FF2B5EF4-FFF2-40B4-BE49-F238E27FC236}">
                  <a16:creationId xmlns:a16="http://schemas.microsoft.com/office/drawing/2014/main" id="{06CB485B-A6EA-12B0-FCF2-52CF433FDC87}"/>
                </a:ext>
              </a:extLst>
            </p:cNvPr>
            <p:cNvSpPr>
              <a:spLocks noChangeArrowheads="1"/>
            </p:cNvSpPr>
            <p:nvPr/>
          </p:nvSpPr>
          <p:spPr bwMode="auto">
            <a:xfrm>
              <a:off x="4871769" y="1670574"/>
              <a:ext cx="3510853" cy="56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67" b="1" dirty="0">
                  <a:solidFill>
                    <a:prstClr val="black">
                      <a:lumMod val="85000"/>
                      <a:lumOff val="15000"/>
                    </a:prstClr>
                  </a:solidFill>
                  <a:latin typeface="微软雅黑" panose="020B0503020204020204" pitchFamily="34" charset="-122"/>
                  <a:ea typeface="微软雅黑" panose="020B0503020204020204" pitchFamily="34" charset="-122"/>
                </a:rPr>
                <a:t>处理方式：</a:t>
              </a:r>
              <a:r>
                <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rPr>
                <a:t>每日凌晨触发 </a:t>
              </a:r>
              <a:r>
                <a:rPr lang="en-US" altLang="zh-CN" sz="1467" b="1" dirty="0">
                  <a:solidFill>
                    <a:prstClr val="black">
                      <a:lumMod val="85000"/>
                      <a:lumOff val="15000"/>
                    </a:prstClr>
                  </a:solidFill>
                  <a:latin typeface="微软雅黑" panose="020B0503020204020204" pitchFamily="34" charset="-122"/>
                  <a:ea typeface="微软雅黑" panose="020B0503020204020204" pitchFamily="34" charset="-122"/>
                </a:rPr>
                <a:t>Spring Task </a:t>
              </a:r>
              <a:r>
                <a:rPr lang="zh-CN" altLang="en-US" sz="1467" b="1" dirty="0">
                  <a:solidFill>
                    <a:prstClr val="black">
                      <a:lumMod val="85000"/>
                      <a:lumOff val="15000"/>
                    </a:prstClr>
                  </a:solidFill>
                  <a:latin typeface="微软雅黑" panose="020B0503020204020204" pitchFamily="34" charset="-122"/>
                  <a:ea typeface="微软雅黑" panose="020B0503020204020204" pitchFamily="34" charset="-122"/>
                </a:rPr>
                <a:t>定时任务</a:t>
              </a:r>
              <a:r>
                <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rPr>
                <a:t>，若检测到活动已结束，将清除所有无效选择记录（包括被拒绝和导师未回应的请求），避免无效记录堆积。</a:t>
              </a:r>
            </a:p>
          </p:txBody>
        </p:sp>
        <p:sp>
          <p:nvSpPr>
            <p:cNvPr id="102" name="矩形 101">
              <a:extLst>
                <a:ext uri="{FF2B5EF4-FFF2-40B4-BE49-F238E27FC236}">
                  <a16:creationId xmlns:a16="http://schemas.microsoft.com/office/drawing/2014/main" id="{ED975F66-67C4-3A5D-4BA4-ED76AF6DCF16}"/>
                </a:ext>
              </a:extLst>
            </p:cNvPr>
            <p:cNvSpPr/>
            <p:nvPr/>
          </p:nvSpPr>
          <p:spPr>
            <a:xfrm>
              <a:off x="4871769" y="1186200"/>
              <a:ext cx="3418261" cy="444426"/>
            </a:xfrm>
            <a:prstGeom prst="rect">
              <a:avLst/>
            </a:prstGeom>
          </p:spPr>
          <p:txBody>
            <a:bodyPr wrap="square">
              <a:spAutoFit/>
            </a:bodyPr>
            <a:lstStyle/>
            <a:p>
              <a:pPr algn="just">
                <a:lnSpc>
                  <a:spcPct val="150000"/>
                </a:lnSpc>
              </a:pPr>
              <a:r>
                <a:rPr lang="zh-CN" altLang="en-US" sz="1733" b="1" dirty="0">
                  <a:solidFill>
                    <a:prstClr val="black">
                      <a:lumMod val="85000"/>
                      <a:lumOff val="15000"/>
                    </a:prstClr>
                  </a:solidFill>
                  <a:latin typeface="微软雅黑" panose="020B0503020204020204" pitchFamily="34" charset="-122"/>
                  <a:ea typeface="微软雅黑" panose="020B0503020204020204" pitchFamily="34" charset="-122"/>
                </a:rPr>
                <a:t>如何防止上次双选活动的选择记录遗留到下次活动？</a:t>
              </a:r>
            </a:p>
          </p:txBody>
        </p:sp>
      </p:grpSp>
      <p:sp>
        <p:nvSpPr>
          <p:cNvPr id="106" name="减号 105">
            <a:extLst>
              <a:ext uri="{FF2B5EF4-FFF2-40B4-BE49-F238E27FC236}">
                <a16:creationId xmlns:a16="http://schemas.microsoft.com/office/drawing/2014/main" id="{839131CA-AF62-92B8-9199-7EC36C741981}"/>
              </a:ext>
            </a:extLst>
          </p:cNvPr>
          <p:cNvSpPr/>
          <p:nvPr/>
        </p:nvSpPr>
        <p:spPr>
          <a:xfrm rot="21300000">
            <a:off x="602762" y="3823776"/>
            <a:ext cx="5602024" cy="641516"/>
          </a:xfrm>
          <a:prstGeom prst="mathMinus">
            <a:avLst/>
          </a:prstGeom>
          <a:solidFill>
            <a:srgbClr val="6687C3"/>
          </a:solidFill>
          <a:ln>
            <a:noFill/>
          </a:ln>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p>
        </p:txBody>
      </p:sp>
      <p:pic>
        <p:nvPicPr>
          <p:cNvPr id="14" name="图片 13" descr="底图">
            <a:extLst>
              <a:ext uri="{FF2B5EF4-FFF2-40B4-BE49-F238E27FC236}">
                <a16:creationId xmlns:a16="http://schemas.microsoft.com/office/drawing/2014/main" id="{D09484CD-BC0C-78CE-E279-68E2ABECD404}"/>
              </a:ext>
            </a:extLst>
          </p:cNvPr>
          <p:cNvPicPr>
            <a:picLocks noChangeAspect="1"/>
          </p:cNvPicPr>
          <p:nvPr>
            <p:custDataLst>
              <p:tags r:id="rId2"/>
            </p:custDataLst>
          </p:nvPr>
        </p:nvPicPr>
        <p:blipFill>
          <a:blip r:embed="rId6"/>
          <a:srcRect t="51611" b="37473"/>
          <a:stretch>
            <a:fillRect/>
          </a:stretch>
        </p:blipFill>
        <p:spPr>
          <a:xfrm>
            <a:off x="0" y="0"/>
            <a:ext cx="12207558" cy="526415"/>
          </a:xfrm>
          <a:prstGeom prst="rect">
            <a:avLst/>
          </a:prstGeom>
        </p:spPr>
      </p:pic>
      <p:grpSp>
        <p:nvGrpSpPr>
          <p:cNvPr id="15" name="组合 14">
            <a:extLst>
              <a:ext uri="{FF2B5EF4-FFF2-40B4-BE49-F238E27FC236}">
                <a16:creationId xmlns:a16="http://schemas.microsoft.com/office/drawing/2014/main" id="{8B598F7D-3BF2-8CA5-B1D8-1C191068A391}"/>
              </a:ext>
            </a:extLst>
          </p:cNvPr>
          <p:cNvGrpSpPr/>
          <p:nvPr/>
        </p:nvGrpSpPr>
        <p:grpSpPr>
          <a:xfrm>
            <a:off x="8251622" y="-182563"/>
            <a:ext cx="3944823" cy="870585"/>
            <a:chOff x="218930" y="27621"/>
            <a:chExt cx="3944823" cy="870585"/>
          </a:xfrm>
        </p:grpSpPr>
        <p:pic>
          <p:nvPicPr>
            <p:cNvPr id="16" name="图片 15">
              <a:extLst>
                <a:ext uri="{FF2B5EF4-FFF2-40B4-BE49-F238E27FC236}">
                  <a16:creationId xmlns:a16="http://schemas.microsoft.com/office/drawing/2014/main" id="{64F25EBB-6D07-78CD-9AB7-9D2613D97EE9}"/>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7" name="Picture 3">
              <a:extLst>
                <a:ext uri="{FF2B5EF4-FFF2-40B4-BE49-F238E27FC236}">
                  <a16:creationId xmlns:a16="http://schemas.microsoft.com/office/drawing/2014/main" id="{5F95D6D6-D6A4-A753-917C-9403F7DBD966}"/>
                </a:ext>
              </a:extLst>
            </p:cNvPr>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8" name="图片 8">
              <a:extLst>
                <a:ext uri="{FF2B5EF4-FFF2-40B4-BE49-F238E27FC236}">
                  <a16:creationId xmlns:a16="http://schemas.microsoft.com/office/drawing/2014/main" id="{C3308003-66DB-87B2-9881-B6078747BE1D}"/>
                </a:ext>
              </a:extLst>
            </p:cNvPr>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9" name="图片 18">
              <a:extLst>
                <a:ext uri="{FF2B5EF4-FFF2-40B4-BE49-F238E27FC236}">
                  <a16:creationId xmlns:a16="http://schemas.microsoft.com/office/drawing/2014/main" id="{98BAD7AD-6DC6-3EB1-BD69-B5FB07E5ECE0}"/>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0" name="矩形 4">
            <a:extLst>
              <a:ext uri="{FF2B5EF4-FFF2-40B4-BE49-F238E27FC236}">
                <a16:creationId xmlns:a16="http://schemas.microsoft.com/office/drawing/2014/main" id="{32AFACBD-A993-E901-CC68-376E4C960D95}"/>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D8BFEF13-116A-259D-6958-D5424A49EE7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2" name="矩形 21">
            <a:extLst>
              <a:ext uri="{FF2B5EF4-FFF2-40B4-BE49-F238E27FC236}">
                <a16:creationId xmlns:a16="http://schemas.microsoft.com/office/drawing/2014/main" id="{624D55C4-67CF-E2E2-5086-0CA00CDF48AF}"/>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3" name="矩形 4">
            <a:extLst>
              <a:ext uri="{FF2B5EF4-FFF2-40B4-BE49-F238E27FC236}">
                <a16:creationId xmlns:a16="http://schemas.microsoft.com/office/drawing/2014/main" id="{9C583B42-1638-3384-95EC-28ABEF3A5A1A}"/>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24" name="矩形 4">
            <a:extLst>
              <a:ext uri="{FF2B5EF4-FFF2-40B4-BE49-F238E27FC236}">
                <a16:creationId xmlns:a16="http://schemas.microsoft.com/office/drawing/2014/main" id="{7D07E5B2-72E1-BDBA-A76E-2B51EE1DF76B}"/>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25" name="矩形 4">
            <a:extLst>
              <a:ext uri="{FF2B5EF4-FFF2-40B4-BE49-F238E27FC236}">
                <a16:creationId xmlns:a16="http://schemas.microsoft.com/office/drawing/2014/main" id="{CC69EAF2-886F-16CB-8CF0-9E7F200B8B77}"/>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34AB49A0-CA9D-03D8-8637-67AE8577D990}"/>
              </a:ext>
            </a:extLst>
          </p:cNvPr>
          <p:cNvSpPr/>
          <p:nvPr/>
        </p:nvSpPr>
        <p:spPr>
          <a:xfrm flipH="1">
            <a:off x="5378542" y="526414"/>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设 计 思 路</a:t>
            </a:r>
          </a:p>
        </p:txBody>
      </p:sp>
    </p:spTree>
    <p:custDataLst>
      <p:tags r:id="rId1"/>
    </p:custDataLst>
    <p:extLst>
      <p:ext uri="{BB962C8B-B14F-4D97-AF65-F5344CB8AC3E}">
        <p14:creationId xmlns:p14="http://schemas.microsoft.com/office/powerpoint/2010/main" val="114779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400"/>
                                  </p:stCondLst>
                                  <p:childTnLst>
                                    <p:set>
                                      <p:cBhvr>
                                        <p:cTn id="6" dur="1" fill="hold">
                                          <p:stCondLst>
                                            <p:cond delay="0"/>
                                          </p:stCondLst>
                                        </p:cTn>
                                        <p:tgtEl>
                                          <p:spTgt spid="99"/>
                                        </p:tgtEl>
                                        <p:attrNameLst>
                                          <p:attrName>style.visibility</p:attrName>
                                        </p:attrNameLst>
                                      </p:cBhvr>
                                      <p:to>
                                        <p:strVal val="visible"/>
                                      </p:to>
                                    </p:set>
                                    <p:anim calcmode="lin" valueType="num">
                                      <p:cBhvr>
                                        <p:cTn id="7" dur="1000" fill="hold"/>
                                        <p:tgtEl>
                                          <p:spTgt spid="99"/>
                                        </p:tgtEl>
                                        <p:attrNameLst>
                                          <p:attrName>ppt_w</p:attrName>
                                        </p:attrNameLst>
                                      </p:cBhvr>
                                      <p:tavLst>
                                        <p:tav tm="0">
                                          <p:val>
                                            <p:strVal val="#ppt_w+.3"/>
                                          </p:val>
                                        </p:tav>
                                        <p:tav tm="100000">
                                          <p:val>
                                            <p:strVal val="#ppt_w"/>
                                          </p:val>
                                        </p:tav>
                                      </p:tavLst>
                                    </p:anim>
                                    <p:anim calcmode="lin" valueType="num">
                                      <p:cBhvr>
                                        <p:cTn id="8" dur="1000" fill="hold"/>
                                        <p:tgtEl>
                                          <p:spTgt spid="99"/>
                                        </p:tgtEl>
                                        <p:attrNameLst>
                                          <p:attrName>ppt_h</p:attrName>
                                        </p:attrNameLst>
                                      </p:cBhvr>
                                      <p:tavLst>
                                        <p:tav tm="0">
                                          <p:val>
                                            <p:strVal val="#ppt_h"/>
                                          </p:val>
                                        </p:tav>
                                        <p:tav tm="100000">
                                          <p:val>
                                            <p:strVal val="#ppt_h"/>
                                          </p:val>
                                        </p:tav>
                                      </p:tavLst>
                                    </p:anim>
                                    <p:animEffect transition="in" filter="fade">
                                      <p:cBhvr>
                                        <p:cTn id="9" dur="1000"/>
                                        <p:tgtEl>
                                          <p:spTgt spid="99"/>
                                        </p:tgtEl>
                                      </p:cBhvr>
                                    </p:animEffect>
                                  </p:childTnLst>
                                </p:cTn>
                              </p:par>
                              <p:par>
                                <p:cTn id="10" presetID="22" presetClass="entr" presetSubtype="4"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down)">
                                      <p:cBhvr>
                                        <p:cTn id="1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CE402-FC8D-BAFF-B73D-4065C8D64B7B}"/>
            </a:ext>
          </a:extLst>
        </p:cNvPr>
        <p:cNvGrpSpPr/>
        <p:nvPr/>
      </p:nvGrpSpPr>
      <p:grpSpPr>
        <a:xfrm>
          <a:off x="0" y="0"/>
          <a:ext cx="0" cy="0"/>
          <a:chOff x="0" y="0"/>
          <a:chExt cx="0" cy="0"/>
        </a:xfrm>
      </p:grpSpPr>
      <p:sp>
        <p:nvSpPr>
          <p:cNvPr id="3" name="箭头: V 形 2">
            <a:extLst>
              <a:ext uri="{FF2B5EF4-FFF2-40B4-BE49-F238E27FC236}">
                <a16:creationId xmlns:a16="http://schemas.microsoft.com/office/drawing/2014/main" id="{EE55BCCF-07E1-3772-60E1-A9DE11ED8622}"/>
              </a:ext>
            </a:extLst>
          </p:cNvPr>
          <p:cNvSpPr/>
          <p:nvPr/>
        </p:nvSpPr>
        <p:spPr>
          <a:xfrm>
            <a:off x="-311312" y="1288800"/>
            <a:ext cx="3159980"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  设 计 思 路</a:t>
            </a:r>
          </a:p>
        </p:txBody>
      </p:sp>
      <p:sp>
        <p:nvSpPr>
          <p:cNvPr id="13" name="箭头: V 形 12">
            <a:extLst>
              <a:ext uri="{FF2B5EF4-FFF2-40B4-BE49-F238E27FC236}">
                <a16:creationId xmlns:a16="http://schemas.microsoft.com/office/drawing/2014/main" id="{4D53D814-0B03-911A-7D96-3EDB72F2F519}"/>
              </a:ext>
            </a:extLst>
          </p:cNvPr>
          <p:cNvSpPr/>
          <p:nvPr/>
        </p:nvSpPr>
        <p:spPr>
          <a:xfrm>
            <a:off x="2678781" y="12888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技术方案</a:t>
            </a:r>
            <a:r>
              <a:rPr lang="en-US" altLang="zh-CN" sz="2200" b="1" dirty="0">
                <a:solidFill>
                  <a:schemeClr val="bg1"/>
                </a:solidFill>
                <a:latin typeface="微软雅黑" panose="020B0503020204020204" pitchFamily="34" charset="-122"/>
                <a:ea typeface="微软雅黑" panose="020B0503020204020204" pitchFamily="34" charset="-122"/>
              </a:rPr>
              <a:t>Q&amp;A</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91" name="任意多边形 7">
            <a:extLst>
              <a:ext uri="{FF2B5EF4-FFF2-40B4-BE49-F238E27FC236}">
                <a16:creationId xmlns:a16="http://schemas.microsoft.com/office/drawing/2014/main" id="{6DD679F5-C4EB-E98E-C21C-935A33E315C8}"/>
              </a:ext>
            </a:extLst>
          </p:cNvPr>
          <p:cNvSpPr/>
          <p:nvPr/>
        </p:nvSpPr>
        <p:spPr>
          <a:xfrm>
            <a:off x="3508574" y="2125360"/>
            <a:ext cx="1890420" cy="1578252"/>
          </a:xfrm>
          <a:custGeom>
            <a:avLst/>
            <a:gdLst>
              <a:gd name="connsiteX0" fmla="*/ 0 w 1352788"/>
              <a:gd name="connsiteY0" fmla="*/ 0 h 1183689"/>
              <a:gd name="connsiteX1" fmla="*/ 1352788 w 1352788"/>
              <a:gd name="connsiteY1" fmla="*/ 0 h 1183689"/>
              <a:gd name="connsiteX2" fmla="*/ 1352788 w 1352788"/>
              <a:gd name="connsiteY2" fmla="*/ 1183689 h 1183689"/>
              <a:gd name="connsiteX3" fmla="*/ 0 w 1352788"/>
              <a:gd name="connsiteY3" fmla="*/ 1183689 h 1183689"/>
              <a:gd name="connsiteX4" fmla="*/ 0 w 1352788"/>
              <a:gd name="connsiteY4" fmla="*/ 0 h 118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788" h="1183689">
                <a:moveTo>
                  <a:pt x="0" y="0"/>
                </a:moveTo>
                <a:lnTo>
                  <a:pt x="1352788" y="0"/>
                </a:lnTo>
                <a:lnTo>
                  <a:pt x="1352788" y="1183689"/>
                </a:lnTo>
                <a:lnTo>
                  <a:pt x="0" y="118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6549" tIns="246549" rIns="246549" bIns="246549" numCol="1" spcCol="1270" anchor="ctr" anchorCtr="0">
            <a:noAutofit/>
          </a:bodyPr>
          <a:lstStyle/>
          <a:p>
            <a:pPr algn="dist">
              <a:lnSpc>
                <a:spcPct val="150000"/>
              </a:lnSpc>
            </a:pPr>
            <a:r>
              <a:rPr lang="en-US" altLang="zh-CN" sz="2133" b="1" dirty="0">
                <a:solidFill>
                  <a:prstClr val="black">
                    <a:lumMod val="85000"/>
                    <a:lumOff val="15000"/>
                  </a:prstClr>
                </a:solidFill>
                <a:latin typeface="微软雅黑" panose="020B0503020204020204" pitchFamily="34" charset="-122"/>
                <a:ea typeface="微软雅黑" panose="020B0503020204020204" pitchFamily="34" charset="-122"/>
              </a:rPr>
              <a:t>Questions</a:t>
            </a:r>
            <a:endParaRPr lang="zh-CN" altLang="en-US" sz="2133"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2" name="任意多边形 8">
            <a:extLst>
              <a:ext uri="{FF2B5EF4-FFF2-40B4-BE49-F238E27FC236}">
                <a16:creationId xmlns:a16="http://schemas.microsoft.com/office/drawing/2014/main" id="{E3D364A8-EBE1-6A4C-2A78-210FBF6F396D}"/>
              </a:ext>
            </a:extLst>
          </p:cNvPr>
          <p:cNvSpPr/>
          <p:nvPr/>
        </p:nvSpPr>
        <p:spPr>
          <a:xfrm>
            <a:off x="1642794" y="4380007"/>
            <a:ext cx="1803717" cy="1578252"/>
          </a:xfrm>
          <a:custGeom>
            <a:avLst/>
            <a:gdLst>
              <a:gd name="connsiteX0" fmla="*/ 0 w 1352788"/>
              <a:gd name="connsiteY0" fmla="*/ 0 h 1183689"/>
              <a:gd name="connsiteX1" fmla="*/ 1352788 w 1352788"/>
              <a:gd name="connsiteY1" fmla="*/ 0 h 1183689"/>
              <a:gd name="connsiteX2" fmla="*/ 1352788 w 1352788"/>
              <a:gd name="connsiteY2" fmla="*/ 1183689 h 1183689"/>
              <a:gd name="connsiteX3" fmla="*/ 0 w 1352788"/>
              <a:gd name="connsiteY3" fmla="*/ 1183689 h 1183689"/>
              <a:gd name="connsiteX4" fmla="*/ 0 w 1352788"/>
              <a:gd name="connsiteY4" fmla="*/ 0 h 118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788" h="1183689">
                <a:moveTo>
                  <a:pt x="0" y="0"/>
                </a:moveTo>
                <a:lnTo>
                  <a:pt x="1352788" y="0"/>
                </a:lnTo>
                <a:lnTo>
                  <a:pt x="1352788" y="1183689"/>
                </a:lnTo>
                <a:lnTo>
                  <a:pt x="0" y="118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227584" rIns="227584" bIns="227584" numCol="1" spcCol="1270" anchor="ctr" anchorCtr="0">
            <a:noAutofit/>
          </a:bodyPr>
          <a:lstStyle/>
          <a:p>
            <a:pPr algn="dist">
              <a:lnSpc>
                <a:spcPct val="150000"/>
              </a:lnSpc>
            </a:pPr>
            <a:r>
              <a:rPr lang="en-US" altLang="zh-CN" sz="2133" b="1" dirty="0">
                <a:solidFill>
                  <a:prstClr val="black">
                    <a:lumMod val="85000"/>
                    <a:lumOff val="15000"/>
                  </a:prstClr>
                </a:solidFill>
                <a:latin typeface="微软雅黑" panose="020B0503020204020204" pitchFamily="34" charset="-122"/>
                <a:ea typeface="微软雅黑" panose="020B0503020204020204" pitchFamily="34" charset="-122"/>
              </a:rPr>
              <a:t>Answers</a:t>
            </a:r>
            <a:endParaRPr lang="zh-CN" altLang="en-US" sz="2133"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93" name="组合 92">
            <a:extLst>
              <a:ext uri="{FF2B5EF4-FFF2-40B4-BE49-F238E27FC236}">
                <a16:creationId xmlns:a16="http://schemas.microsoft.com/office/drawing/2014/main" id="{F42BB132-FCD0-06FE-3E97-8DDCD46F8C32}"/>
              </a:ext>
            </a:extLst>
          </p:cNvPr>
          <p:cNvGrpSpPr/>
          <p:nvPr/>
        </p:nvGrpSpPr>
        <p:grpSpPr>
          <a:xfrm>
            <a:off x="1642795" y="2388402"/>
            <a:ext cx="1690985" cy="1503097"/>
            <a:chOff x="1093392" y="1282927"/>
            <a:chExt cx="1268239" cy="1127323"/>
          </a:xfrm>
          <a:solidFill>
            <a:srgbClr val="2059A8"/>
          </a:solidFill>
        </p:grpSpPr>
        <p:sp>
          <p:nvSpPr>
            <p:cNvPr id="94" name="下箭头 10">
              <a:extLst>
                <a:ext uri="{FF2B5EF4-FFF2-40B4-BE49-F238E27FC236}">
                  <a16:creationId xmlns:a16="http://schemas.microsoft.com/office/drawing/2014/main" id="{740D74D2-B9EC-8686-9D31-6EA0809BD0EE}"/>
                </a:ext>
              </a:extLst>
            </p:cNvPr>
            <p:cNvSpPr/>
            <p:nvPr/>
          </p:nvSpPr>
          <p:spPr>
            <a:xfrm>
              <a:off x="1093392" y="1282927"/>
              <a:ext cx="1268239" cy="1127323"/>
            </a:xfrm>
            <a:prstGeom prst="downArrow">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5" name="Freeform 5">
              <a:extLst>
                <a:ext uri="{FF2B5EF4-FFF2-40B4-BE49-F238E27FC236}">
                  <a16:creationId xmlns:a16="http://schemas.microsoft.com/office/drawing/2014/main" id="{4A2554EF-BB3D-532D-57D3-B5F62E4A8174}"/>
                </a:ext>
              </a:extLst>
            </p:cNvPr>
            <p:cNvSpPr>
              <a:spLocks noEditPoints="1"/>
            </p:cNvSpPr>
            <p:nvPr/>
          </p:nvSpPr>
          <p:spPr bwMode="auto">
            <a:xfrm>
              <a:off x="1518231" y="1517264"/>
              <a:ext cx="479566" cy="476826"/>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121920" tIns="60960" rIns="121920" bIns="60960" numCol="1" anchor="t" anchorCtr="0" compatLnSpc="1"/>
            <a:lstStyle/>
            <a:p>
              <a:pPr defTabSz="914377"/>
              <a:endParaRPr lang="zh-CN" altLang="en-US">
                <a:solidFill>
                  <a:prstClr val="black">
                    <a:lumMod val="85000"/>
                    <a:lumOff val="15000"/>
                  </a:prstClr>
                </a:solidFill>
              </a:endParaRPr>
            </a:p>
          </p:txBody>
        </p:sp>
      </p:grpSp>
      <p:grpSp>
        <p:nvGrpSpPr>
          <p:cNvPr id="96" name="组合 95">
            <a:extLst>
              <a:ext uri="{FF2B5EF4-FFF2-40B4-BE49-F238E27FC236}">
                <a16:creationId xmlns:a16="http://schemas.microsoft.com/office/drawing/2014/main" id="{4A98670C-D8DD-CE7D-1A71-9A3291068FAA}"/>
              </a:ext>
            </a:extLst>
          </p:cNvPr>
          <p:cNvGrpSpPr/>
          <p:nvPr/>
        </p:nvGrpSpPr>
        <p:grpSpPr>
          <a:xfrm>
            <a:off x="3621307" y="4267274"/>
            <a:ext cx="1690985" cy="1503097"/>
            <a:chOff x="3038026" y="2692081"/>
            <a:chExt cx="1268239" cy="1127323"/>
          </a:xfrm>
          <a:solidFill>
            <a:srgbClr val="2059A8"/>
          </a:solidFill>
        </p:grpSpPr>
        <p:sp>
          <p:nvSpPr>
            <p:cNvPr id="97" name="上箭头 18">
              <a:extLst>
                <a:ext uri="{FF2B5EF4-FFF2-40B4-BE49-F238E27FC236}">
                  <a16:creationId xmlns:a16="http://schemas.microsoft.com/office/drawing/2014/main" id="{C6E76E19-542F-7CB2-DFEA-A45923CEDA4D}"/>
                </a:ext>
              </a:extLst>
            </p:cNvPr>
            <p:cNvSpPr/>
            <p:nvPr/>
          </p:nvSpPr>
          <p:spPr>
            <a:xfrm>
              <a:off x="3038026" y="2692081"/>
              <a:ext cx="1268239" cy="1127323"/>
            </a:xfrm>
            <a:prstGeom prst="upArrow">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8" name="Freeform 5">
              <a:extLst>
                <a:ext uri="{FF2B5EF4-FFF2-40B4-BE49-F238E27FC236}">
                  <a16:creationId xmlns:a16="http://schemas.microsoft.com/office/drawing/2014/main" id="{264B43C9-B26D-FDD9-CAAD-01D124448AA2}"/>
                </a:ext>
              </a:extLst>
            </p:cNvPr>
            <p:cNvSpPr>
              <a:spLocks noEditPoints="1"/>
            </p:cNvSpPr>
            <p:nvPr/>
          </p:nvSpPr>
          <p:spPr bwMode="auto">
            <a:xfrm>
              <a:off x="3460143" y="3101315"/>
              <a:ext cx="479566" cy="476826"/>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121920" tIns="60960" rIns="121920" bIns="60960" numCol="1" anchor="t" anchorCtr="0" compatLnSpc="1"/>
            <a:lstStyle/>
            <a:p>
              <a:pPr defTabSz="914377"/>
              <a:endParaRPr lang="zh-CN" altLang="en-US">
                <a:solidFill>
                  <a:prstClr val="black">
                    <a:lumMod val="85000"/>
                    <a:lumOff val="15000"/>
                  </a:prstClr>
                </a:solidFill>
              </a:endParaRPr>
            </a:p>
          </p:txBody>
        </p:sp>
      </p:grpSp>
      <p:grpSp>
        <p:nvGrpSpPr>
          <p:cNvPr id="99" name="组合 98">
            <a:extLst>
              <a:ext uri="{FF2B5EF4-FFF2-40B4-BE49-F238E27FC236}">
                <a16:creationId xmlns:a16="http://schemas.microsoft.com/office/drawing/2014/main" id="{C60A87A3-82BF-443E-80F5-82ED8DB52D59}"/>
              </a:ext>
            </a:extLst>
          </p:cNvPr>
          <p:cNvGrpSpPr/>
          <p:nvPr/>
        </p:nvGrpSpPr>
        <p:grpSpPr>
          <a:xfrm>
            <a:off x="6482353" y="2491259"/>
            <a:ext cx="4681137" cy="1651938"/>
            <a:chOff x="4871767" y="1186200"/>
            <a:chExt cx="3510853" cy="868463"/>
          </a:xfrm>
        </p:grpSpPr>
        <p:sp>
          <p:nvSpPr>
            <p:cNvPr id="104" name="矩形 103">
              <a:extLst>
                <a:ext uri="{FF2B5EF4-FFF2-40B4-BE49-F238E27FC236}">
                  <a16:creationId xmlns:a16="http://schemas.microsoft.com/office/drawing/2014/main" id="{B69C443B-1CC0-BAA6-B8A1-DCFA641AC56B}"/>
                </a:ext>
              </a:extLst>
            </p:cNvPr>
            <p:cNvSpPr>
              <a:spLocks noChangeArrowheads="1"/>
            </p:cNvSpPr>
            <p:nvPr/>
          </p:nvSpPr>
          <p:spPr bwMode="auto">
            <a:xfrm>
              <a:off x="4871767" y="1492928"/>
              <a:ext cx="3510853" cy="56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67" b="1" dirty="0">
                  <a:solidFill>
                    <a:prstClr val="black">
                      <a:lumMod val="85000"/>
                      <a:lumOff val="15000"/>
                    </a:prstClr>
                  </a:solidFill>
                  <a:latin typeface="微软雅黑" panose="020B0503020204020204" pitchFamily="34" charset="-122"/>
                  <a:ea typeface="微软雅黑" panose="020B0503020204020204" pitchFamily="34" charset="-122"/>
                </a:rPr>
                <a:t>消息模式：</a:t>
              </a:r>
              <a:r>
                <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rPr>
                <a:t>不支持实时聊天。学生和导师只能在系统中发送留言至对方留言箱，每条留言内容字数限制为</a:t>
              </a:r>
              <a:r>
                <a:rPr lang="en-US" altLang="zh-CN" sz="1467" dirty="0">
                  <a:solidFill>
                    <a:prstClr val="black">
                      <a:lumMod val="85000"/>
                      <a:lumOff val="15000"/>
                    </a:prstClr>
                  </a:solidFill>
                  <a:latin typeface="微软雅黑" panose="020B0503020204020204" pitchFamily="34" charset="-122"/>
                  <a:ea typeface="微软雅黑" panose="020B0503020204020204" pitchFamily="34" charset="-122"/>
                </a:rPr>
                <a:t>100</a:t>
              </a:r>
              <a:r>
                <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rPr>
                <a:t>字以内，旨在简化沟通流程而不过度干扰彼此。</a:t>
              </a:r>
            </a:p>
          </p:txBody>
        </p:sp>
        <p:sp>
          <p:nvSpPr>
            <p:cNvPr id="102" name="矩形 101">
              <a:extLst>
                <a:ext uri="{FF2B5EF4-FFF2-40B4-BE49-F238E27FC236}">
                  <a16:creationId xmlns:a16="http://schemas.microsoft.com/office/drawing/2014/main" id="{0A6022C3-C2B8-D3C1-6F18-9E328AC7657D}"/>
                </a:ext>
              </a:extLst>
            </p:cNvPr>
            <p:cNvSpPr/>
            <p:nvPr/>
          </p:nvSpPr>
          <p:spPr>
            <a:xfrm>
              <a:off x="4871769" y="1186200"/>
              <a:ext cx="3418261" cy="234113"/>
            </a:xfrm>
            <a:prstGeom prst="rect">
              <a:avLst/>
            </a:prstGeom>
          </p:spPr>
          <p:txBody>
            <a:bodyPr wrap="square">
              <a:spAutoFit/>
            </a:bodyPr>
            <a:lstStyle/>
            <a:p>
              <a:pPr algn="just">
                <a:lnSpc>
                  <a:spcPct val="150000"/>
                </a:lnSpc>
              </a:pPr>
              <a:r>
                <a:rPr lang="zh-CN" altLang="en-US" sz="1733" b="1" dirty="0">
                  <a:solidFill>
                    <a:prstClr val="black">
                      <a:lumMod val="85000"/>
                      <a:lumOff val="15000"/>
                    </a:prstClr>
                  </a:solidFill>
                  <a:latin typeface="微软雅黑" panose="020B0503020204020204" pitchFamily="34" charset="-122"/>
                  <a:ea typeface="微软雅黑" panose="020B0503020204020204" pitchFamily="34" charset="-122"/>
                </a:rPr>
                <a:t>导师与学生是否可以实时聊天？</a:t>
              </a:r>
            </a:p>
          </p:txBody>
        </p:sp>
      </p:grpSp>
      <p:sp>
        <p:nvSpPr>
          <p:cNvPr id="106" name="减号 105">
            <a:extLst>
              <a:ext uri="{FF2B5EF4-FFF2-40B4-BE49-F238E27FC236}">
                <a16:creationId xmlns:a16="http://schemas.microsoft.com/office/drawing/2014/main" id="{CDE2AA34-DEFD-5EAA-43C9-222612BF2C5C}"/>
              </a:ext>
            </a:extLst>
          </p:cNvPr>
          <p:cNvSpPr/>
          <p:nvPr/>
        </p:nvSpPr>
        <p:spPr>
          <a:xfrm rot="21300000">
            <a:off x="602762" y="3823776"/>
            <a:ext cx="5602024" cy="641516"/>
          </a:xfrm>
          <a:prstGeom prst="mathMinus">
            <a:avLst/>
          </a:prstGeom>
          <a:solidFill>
            <a:srgbClr val="6687C3"/>
          </a:solidFill>
          <a:ln>
            <a:noFill/>
          </a:ln>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p>
        </p:txBody>
      </p:sp>
      <p:pic>
        <p:nvPicPr>
          <p:cNvPr id="14" name="图片 13" descr="底图">
            <a:extLst>
              <a:ext uri="{FF2B5EF4-FFF2-40B4-BE49-F238E27FC236}">
                <a16:creationId xmlns:a16="http://schemas.microsoft.com/office/drawing/2014/main" id="{9781365B-2134-6E4A-8A37-49DED689E488}"/>
              </a:ext>
            </a:extLst>
          </p:cNvPr>
          <p:cNvPicPr>
            <a:picLocks noChangeAspect="1"/>
          </p:cNvPicPr>
          <p:nvPr>
            <p:custDataLst>
              <p:tags r:id="rId2"/>
            </p:custDataLst>
          </p:nvPr>
        </p:nvPicPr>
        <p:blipFill>
          <a:blip r:embed="rId6"/>
          <a:srcRect t="51611" b="37473"/>
          <a:stretch>
            <a:fillRect/>
          </a:stretch>
        </p:blipFill>
        <p:spPr>
          <a:xfrm>
            <a:off x="0" y="0"/>
            <a:ext cx="12207558" cy="526415"/>
          </a:xfrm>
          <a:prstGeom prst="rect">
            <a:avLst/>
          </a:prstGeom>
        </p:spPr>
      </p:pic>
      <p:grpSp>
        <p:nvGrpSpPr>
          <p:cNvPr id="15" name="组合 14">
            <a:extLst>
              <a:ext uri="{FF2B5EF4-FFF2-40B4-BE49-F238E27FC236}">
                <a16:creationId xmlns:a16="http://schemas.microsoft.com/office/drawing/2014/main" id="{61C2787D-E9B2-E36A-66E3-58E7E3E517A3}"/>
              </a:ext>
            </a:extLst>
          </p:cNvPr>
          <p:cNvGrpSpPr/>
          <p:nvPr/>
        </p:nvGrpSpPr>
        <p:grpSpPr>
          <a:xfrm>
            <a:off x="8251622" y="-182563"/>
            <a:ext cx="3944823" cy="870585"/>
            <a:chOff x="218930" y="27621"/>
            <a:chExt cx="3944823" cy="870585"/>
          </a:xfrm>
        </p:grpSpPr>
        <p:pic>
          <p:nvPicPr>
            <p:cNvPr id="16" name="图片 15">
              <a:extLst>
                <a:ext uri="{FF2B5EF4-FFF2-40B4-BE49-F238E27FC236}">
                  <a16:creationId xmlns:a16="http://schemas.microsoft.com/office/drawing/2014/main" id="{627D5F8C-0F9F-9F61-023E-AB4A78820FD1}"/>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7" name="Picture 3">
              <a:extLst>
                <a:ext uri="{FF2B5EF4-FFF2-40B4-BE49-F238E27FC236}">
                  <a16:creationId xmlns:a16="http://schemas.microsoft.com/office/drawing/2014/main" id="{171EC4B9-D4AC-B9F8-B1E0-2DC98C251B02}"/>
                </a:ext>
              </a:extLst>
            </p:cNvPr>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8" name="图片 8">
              <a:extLst>
                <a:ext uri="{FF2B5EF4-FFF2-40B4-BE49-F238E27FC236}">
                  <a16:creationId xmlns:a16="http://schemas.microsoft.com/office/drawing/2014/main" id="{A175D44C-9649-89A3-7F41-DDF60CD4D92E}"/>
                </a:ext>
              </a:extLst>
            </p:cNvPr>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9" name="图片 18">
              <a:extLst>
                <a:ext uri="{FF2B5EF4-FFF2-40B4-BE49-F238E27FC236}">
                  <a16:creationId xmlns:a16="http://schemas.microsoft.com/office/drawing/2014/main" id="{FE1317CA-66CF-7159-BC52-4469372629CF}"/>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0" name="矩形 4">
            <a:extLst>
              <a:ext uri="{FF2B5EF4-FFF2-40B4-BE49-F238E27FC236}">
                <a16:creationId xmlns:a16="http://schemas.microsoft.com/office/drawing/2014/main" id="{92200B4C-D567-EEF5-5C21-D1E49224B028}"/>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D6D9FE8E-C888-DDAD-91E4-8ED82AB085A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2" name="矩形 21">
            <a:extLst>
              <a:ext uri="{FF2B5EF4-FFF2-40B4-BE49-F238E27FC236}">
                <a16:creationId xmlns:a16="http://schemas.microsoft.com/office/drawing/2014/main" id="{9AEDBFC1-672D-0A8D-0A24-488A98FE3D5F}"/>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3" name="矩形 4">
            <a:extLst>
              <a:ext uri="{FF2B5EF4-FFF2-40B4-BE49-F238E27FC236}">
                <a16:creationId xmlns:a16="http://schemas.microsoft.com/office/drawing/2014/main" id="{84B56BEC-2E9C-3F4F-1A17-E5D3908F02D8}"/>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24" name="矩形 4">
            <a:extLst>
              <a:ext uri="{FF2B5EF4-FFF2-40B4-BE49-F238E27FC236}">
                <a16:creationId xmlns:a16="http://schemas.microsoft.com/office/drawing/2014/main" id="{9F16275F-6658-64F3-E404-EA5BC557A38D}"/>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25" name="矩形 4">
            <a:extLst>
              <a:ext uri="{FF2B5EF4-FFF2-40B4-BE49-F238E27FC236}">
                <a16:creationId xmlns:a16="http://schemas.microsoft.com/office/drawing/2014/main" id="{4C3B7446-7E0E-0834-C383-679C508C7890}"/>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6F31FD5D-C69E-5299-4B3C-75F0FC0F3BFD}"/>
              </a:ext>
            </a:extLst>
          </p:cNvPr>
          <p:cNvSpPr/>
          <p:nvPr/>
        </p:nvSpPr>
        <p:spPr>
          <a:xfrm flipH="1">
            <a:off x="5378542" y="526414"/>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设 计 思 路</a:t>
            </a:r>
          </a:p>
        </p:txBody>
      </p:sp>
    </p:spTree>
    <p:custDataLst>
      <p:tags r:id="rId1"/>
    </p:custDataLst>
    <p:extLst>
      <p:ext uri="{BB962C8B-B14F-4D97-AF65-F5344CB8AC3E}">
        <p14:creationId xmlns:p14="http://schemas.microsoft.com/office/powerpoint/2010/main" val="422237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400"/>
                                  </p:stCondLst>
                                  <p:childTnLst>
                                    <p:set>
                                      <p:cBhvr>
                                        <p:cTn id="6" dur="1" fill="hold">
                                          <p:stCondLst>
                                            <p:cond delay="0"/>
                                          </p:stCondLst>
                                        </p:cTn>
                                        <p:tgtEl>
                                          <p:spTgt spid="99"/>
                                        </p:tgtEl>
                                        <p:attrNameLst>
                                          <p:attrName>style.visibility</p:attrName>
                                        </p:attrNameLst>
                                      </p:cBhvr>
                                      <p:to>
                                        <p:strVal val="visible"/>
                                      </p:to>
                                    </p:set>
                                    <p:anim calcmode="lin" valueType="num">
                                      <p:cBhvr>
                                        <p:cTn id="7" dur="1000" fill="hold"/>
                                        <p:tgtEl>
                                          <p:spTgt spid="99"/>
                                        </p:tgtEl>
                                        <p:attrNameLst>
                                          <p:attrName>ppt_w</p:attrName>
                                        </p:attrNameLst>
                                      </p:cBhvr>
                                      <p:tavLst>
                                        <p:tav tm="0">
                                          <p:val>
                                            <p:strVal val="#ppt_w+.3"/>
                                          </p:val>
                                        </p:tav>
                                        <p:tav tm="100000">
                                          <p:val>
                                            <p:strVal val="#ppt_w"/>
                                          </p:val>
                                        </p:tav>
                                      </p:tavLst>
                                    </p:anim>
                                    <p:anim calcmode="lin" valueType="num">
                                      <p:cBhvr>
                                        <p:cTn id="8" dur="1000" fill="hold"/>
                                        <p:tgtEl>
                                          <p:spTgt spid="99"/>
                                        </p:tgtEl>
                                        <p:attrNameLst>
                                          <p:attrName>ppt_h</p:attrName>
                                        </p:attrNameLst>
                                      </p:cBhvr>
                                      <p:tavLst>
                                        <p:tav tm="0">
                                          <p:val>
                                            <p:strVal val="#ppt_h"/>
                                          </p:val>
                                        </p:tav>
                                        <p:tav tm="100000">
                                          <p:val>
                                            <p:strVal val="#ppt_h"/>
                                          </p:val>
                                        </p:tav>
                                      </p:tavLst>
                                    </p:anim>
                                    <p:animEffect transition="in" filter="fade">
                                      <p:cBhvr>
                                        <p:cTn id="9" dur="1000"/>
                                        <p:tgtEl>
                                          <p:spTgt spid="99"/>
                                        </p:tgtEl>
                                      </p:cBhvr>
                                    </p:animEffect>
                                  </p:childTnLst>
                                </p:cTn>
                              </p:par>
                              <p:par>
                                <p:cTn id="10" presetID="22" presetClass="entr" presetSubtype="4"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down)">
                                      <p:cBhvr>
                                        <p:cTn id="1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4B5F6-57DA-CBB2-5DA9-E128BBDE032F}"/>
            </a:ext>
          </a:extLst>
        </p:cNvPr>
        <p:cNvGrpSpPr/>
        <p:nvPr/>
      </p:nvGrpSpPr>
      <p:grpSpPr>
        <a:xfrm>
          <a:off x="0" y="0"/>
          <a:ext cx="0" cy="0"/>
          <a:chOff x="0" y="0"/>
          <a:chExt cx="0" cy="0"/>
        </a:xfrm>
      </p:grpSpPr>
      <p:sp>
        <p:nvSpPr>
          <p:cNvPr id="3" name="箭头: V 形 2">
            <a:extLst>
              <a:ext uri="{FF2B5EF4-FFF2-40B4-BE49-F238E27FC236}">
                <a16:creationId xmlns:a16="http://schemas.microsoft.com/office/drawing/2014/main" id="{B0966A8F-D71E-8E20-15CC-CF75A1193DE2}"/>
              </a:ext>
            </a:extLst>
          </p:cNvPr>
          <p:cNvSpPr/>
          <p:nvPr/>
        </p:nvSpPr>
        <p:spPr>
          <a:xfrm>
            <a:off x="-311312" y="1288800"/>
            <a:ext cx="3159980"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  设 计 思 路</a:t>
            </a:r>
          </a:p>
        </p:txBody>
      </p:sp>
      <p:sp>
        <p:nvSpPr>
          <p:cNvPr id="13" name="箭头: V 形 12">
            <a:extLst>
              <a:ext uri="{FF2B5EF4-FFF2-40B4-BE49-F238E27FC236}">
                <a16:creationId xmlns:a16="http://schemas.microsoft.com/office/drawing/2014/main" id="{BB150BCC-1942-D8A2-2DC8-FB4A506CFFD5}"/>
              </a:ext>
            </a:extLst>
          </p:cNvPr>
          <p:cNvSpPr/>
          <p:nvPr/>
        </p:nvSpPr>
        <p:spPr>
          <a:xfrm>
            <a:off x="2678781" y="12888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bg1"/>
                </a:solidFill>
                <a:latin typeface="微软雅黑" panose="020B0503020204020204" pitchFamily="34" charset="-122"/>
                <a:ea typeface="微软雅黑" panose="020B0503020204020204" pitchFamily="34" charset="-122"/>
              </a:rPr>
              <a:t>技术方案</a:t>
            </a:r>
            <a:r>
              <a:rPr lang="en-US" altLang="zh-CN" sz="2200" b="1" dirty="0">
                <a:solidFill>
                  <a:schemeClr val="bg1"/>
                </a:solidFill>
                <a:latin typeface="微软雅黑" panose="020B0503020204020204" pitchFamily="34" charset="-122"/>
                <a:ea typeface="微软雅黑" panose="020B0503020204020204" pitchFamily="34" charset="-122"/>
              </a:rPr>
              <a:t>Q&amp;A</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91" name="任意多边形 7">
            <a:extLst>
              <a:ext uri="{FF2B5EF4-FFF2-40B4-BE49-F238E27FC236}">
                <a16:creationId xmlns:a16="http://schemas.microsoft.com/office/drawing/2014/main" id="{93B701D4-40C8-FA7C-ECC7-3A4D4A40D198}"/>
              </a:ext>
            </a:extLst>
          </p:cNvPr>
          <p:cNvSpPr/>
          <p:nvPr/>
        </p:nvSpPr>
        <p:spPr>
          <a:xfrm>
            <a:off x="3508574" y="2125360"/>
            <a:ext cx="1890420" cy="1578252"/>
          </a:xfrm>
          <a:custGeom>
            <a:avLst/>
            <a:gdLst>
              <a:gd name="connsiteX0" fmla="*/ 0 w 1352788"/>
              <a:gd name="connsiteY0" fmla="*/ 0 h 1183689"/>
              <a:gd name="connsiteX1" fmla="*/ 1352788 w 1352788"/>
              <a:gd name="connsiteY1" fmla="*/ 0 h 1183689"/>
              <a:gd name="connsiteX2" fmla="*/ 1352788 w 1352788"/>
              <a:gd name="connsiteY2" fmla="*/ 1183689 h 1183689"/>
              <a:gd name="connsiteX3" fmla="*/ 0 w 1352788"/>
              <a:gd name="connsiteY3" fmla="*/ 1183689 h 1183689"/>
              <a:gd name="connsiteX4" fmla="*/ 0 w 1352788"/>
              <a:gd name="connsiteY4" fmla="*/ 0 h 118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788" h="1183689">
                <a:moveTo>
                  <a:pt x="0" y="0"/>
                </a:moveTo>
                <a:lnTo>
                  <a:pt x="1352788" y="0"/>
                </a:lnTo>
                <a:lnTo>
                  <a:pt x="1352788" y="1183689"/>
                </a:lnTo>
                <a:lnTo>
                  <a:pt x="0" y="118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6549" tIns="246549" rIns="246549" bIns="246549" numCol="1" spcCol="1270" anchor="ctr" anchorCtr="0">
            <a:noAutofit/>
          </a:bodyPr>
          <a:lstStyle/>
          <a:p>
            <a:pPr algn="dist">
              <a:lnSpc>
                <a:spcPct val="150000"/>
              </a:lnSpc>
            </a:pPr>
            <a:r>
              <a:rPr lang="en-US" altLang="zh-CN" sz="2133" b="1" dirty="0">
                <a:solidFill>
                  <a:prstClr val="black">
                    <a:lumMod val="85000"/>
                    <a:lumOff val="15000"/>
                  </a:prstClr>
                </a:solidFill>
                <a:latin typeface="微软雅黑" panose="020B0503020204020204" pitchFamily="34" charset="-122"/>
                <a:ea typeface="微软雅黑" panose="020B0503020204020204" pitchFamily="34" charset="-122"/>
              </a:rPr>
              <a:t>Questions</a:t>
            </a:r>
            <a:endParaRPr lang="zh-CN" altLang="en-US" sz="2133"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2" name="任意多边形 8">
            <a:extLst>
              <a:ext uri="{FF2B5EF4-FFF2-40B4-BE49-F238E27FC236}">
                <a16:creationId xmlns:a16="http://schemas.microsoft.com/office/drawing/2014/main" id="{541EEDC9-1D04-512D-9A7F-2149F17B741E}"/>
              </a:ext>
            </a:extLst>
          </p:cNvPr>
          <p:cNvSpPr/>
          <p:nvPr/>
        </p:nvSpPr>
        <p:spPr>
          <a:xfrm>
            <a:off x="1642794" y="4380007"/>
            <a:ext cx="1803717" cy="1578252"/>
          </a:xfrm>
          <a:custGeom>
            <a:avLst/>
            <a:gdLst>
              <a:gd name="connsiteX0" fmla="*/ 0 w 1352788"/>
              <a:gd name="connsiteY0" fmla="*/ 0 h 1183689"/>
              <a:gd name="connsiteX1" fmla="*/ 1352788 w 1352788"/>
              <a:gd name="connsiteY1" fmla="*/ 0 h 1183689"/>
              <a:gd name="connsiteX2" fmla="*/ 1352788 w 1352788"/>
              <a:gd name="connsiteY2" fmla="*/ 1183689 h 1183689"/>
              <a:gd name="connsiteX3" fmla="*/ 0 w 1352788"/>
              <a:gd name="connsiteY3" fmla="*/ 1183689 h 1183689"/>
              <a:gd name="connsiteX4" fmla="*/ 0 w 1352788"/>
              <a:gd name="connsiteY4" fmla="*/ 0 h 118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788" h="1183689">
                <a:moveTo>
                  <a:pt x="0" y="0"/>
                </a:moveTo>
                <a:lnTo>
                  <a:pt x="1352788" y="0"/>
                </a:lnTo>
                <a:lnTo>
                  <a:pt x="1352788" y="1183689"/>
                </a:lnTo>
                <a:lnTo>
                  <a:pt x="0" y="118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7584" tIns="227584" rIns="227584" bIns="227584" numCol="1" spcCol="1270" anchor="ctr" anchorCtr="0">
            <a:noAutofit/>
          </a:bodyPr>
          <a:lstStyle/>
          <a:p>
            <a:pPr algn="dist">
              <a:lnSpc>
                <a:spcPct val="150000"/>
              </a:lnSpc>
            </a:pPr>
            <a:r>
              <a:rPr lang="en-US" altLang="zh-CN" sz="2133" b="1" dirty="0">
                <a:solidFill>
                  <a:prstClr val="black">
                    <a:lumMod val="85000"/>
                    <a:lumOff val="15000"/>
                  </a:prstClr>
                </a:solidFill>
                <a:latin typeface="微软雅黑" panose="020B0503020204020204" pitchFamily="34" charset="-122"/>
                <a:ea typeface="微软雅黑" panose="020B0503020204020204" pitchFamily="34" charset="-122"/>
              </a:rPr>
              <a:t>Answers</a:t>
            </a:r>
            <a:endParaRPr lang="zh-CN" altLang="en-US" sz="2133"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93" name="组合 92">
            <a:extLst>
              <a:ext uri="{FF2B5EF4-FFF2-40B4-BE49-F238E27FC236}">
                <a16:creationId xmlns:a16="http://schemas.microsoft.com/office/drawing/2014/main" id="{9476DD71-0FD5-8DBA-3EE0-F85209DF8ECF}"/>
              </a:ext>
            </a:extLst>
          </p:cNvPr>
          <p:cNvGrpSpPr/>
          <p:nvPr/>
        </p:nvGrpSpPr>
        <p:grpSpPr>
          <a:xfrm>
            <a:off x="1642795" y="2388402"/>
            <a:ext cx="1690985" cy="1503097"/>
            <a:chOff x="1093392" y="1282927"/>
            <a:chExt cx="1268239" cy="1127323"/>
          </a:xfrm>
          <a:solidFill>
            <a:srgbClr val="2059A8"/>
          </a:solidFill>
        </p:grpSpPr>
        <p:sp>
          <p:nvSpPr>
            <p:cNvPr id="94" name="下箭头 10">
              <a:extLst>
                <a:ext uri="{FF2B5EF4-FFF2-40B4-BE49-F238E27FC236}">
                  <a16:creationId xmlns:a16="http://schemas.microsoft.com/office/drawing/2014/main" id="{978C211E-8717-1421-F5F4-E183FCB3FD3B}"/>
                </a:ext>
              </a:extLst>
            </p:cNvPr>
            <p:cNvSpPr/>
            <p:nvPr/>
          </p:nvSpPr>
          <p:spPr>
            <a:xfrm>
              <a:off x="1093392" y="1282927"/>
              <a:ext cx="1268239" cy="1127323"/>
            </a:xfrm>
            <a:prstGeom prst="downArrow">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5" name="Freeform 5">
              <a:extLst>
                <a:ext uri="{FF2B5EF4-FFF2-40B4-BE49-F238E27FC236}">
                  <a16:creationId xmlns:a16="http://schemas.microsoft.com/office/drawing/2014/main" id="{53563363-524D-6C7F-5D23-716A8BD2197D}"/>
                </a:ext>
              </a:extLst>
            </p:cNvPr>
            <p:cNvSpPr>
              <a:spLocks noEditPoints="1"/>
            </p:cNvSpPr>
            <p:nvPr/>
          </p:nvSpPr>
          <p:spPr bwMode="auto">
            <a:xfrm>
              <a:off x="1518231" y="1517264"/>
              <a:ext cx="479566" cy="476826"/>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121920" tIns="60960" rIns="121920" bIns="60960" numCol="1" anchor="t" anchorCtr="0" compatLnSpc="1"/>
            <a:lstStyle/>
            <a:p>
              <a:pPr defTabSz="914377"/>
              <a:endParaRPr lang="zh-CN" altLang="en-US">
                <a:solidFill>
                  <a:prstClr val="black">
                    <a:lumMod val="85000"/>
                    <a:lumOff val="15000"/>
                  </a:prstClr>
                </a:solidFill>
              </a:endParaRPr>
            </a:p>
          </p:txBody>
        </p:sp>
      </p:grpSp>
      <p:grpSp>
        <p:nvGrpSpPr>
          <p:cNvPr id="96" name="组合 95">
            <a:extLst>
              <a:ext uri="{FF2B5EF4-FFF2-40B4-BE49-F238E27FC236}">
                <a16:creationId xmlns:a16="http://schemas.microsoft.com/office/drawing/2014/main" id="{CFCEF5CF-7706-A698-6CD4-2C6FE44CB8F1}"/>
              </a:ext>
            </a:extLst>
          </p:cNvPr>
          <p:cNvGrpSpPr/>
          <p:nvPr/>
        </p:nvGrpSpPr>
        <p:grpSpPr>
          <a:xfrm>
            <a:off x="3621307" y="4267274"/>
            <a:ext cx="1690985" cy="1503097"/>
            <a:chOff x="3038026" y="2692081"/>
            <a:chExt cx="1268239" cy="1127323"/>
          </a:xfrm>
          <a:solidFill>
            <a:srgbClr val="2059A8"/>
          </a:solidFill>
        </p:grpSpPr>
        <p:sp>
          <p:nvSpPr>
            <p:cNvPr id="97" name="上箭头 18">
              <a:extLst>
                <a:ext uri="{FF2B5EF4-FFF2-40B4-BE49-F238E27FC236}">
                  <a16:creationId xmlns:a16="http://schemas.microsoft.com/office/drawing/2014/main" id="{2E582FE2-ADA5-9581-2E0D-C2501B4CF25E}"/>
                </a:ext>
              </a:extLst>
            </p:cNvPr>
            <p:cNvSpPr/>
            <p:nvPr/>
          </p:nvSpPr>
          <p:spPr>
            <a:xfrm>
              <a:off x="3038026" y="2692081"/>
              <a:ext cx="1268239" cy="1127323"/>
            </a:xfrm>
            <a:prstGeom prst="upArrow">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8" name="Freeform 5">
              <a:extLst>
                <a:ext uri="{FF2B5EF4-FFF2-40B4-BE49-F238E27FC236}">
                  <a16:creationId xmlns:a16="http://schemas.microsoft.com/office/drawing/2014/main" id="{7EA95E75-3B57-3AFA-D8A0-6AE9F1F3F25C}"/>
                </a:ext>
              </a:extLst>
            </p:cNvPr>
            <p:cNvSpPr>
              <a:spLocks noEditPoints="1"/>
            </p:cNvSpPr>
            <p:nvPr/>
          </p:nvSpPr>
          <p:spPr bwMode="auto">
            <a:xfrm>
              <a:off x="3460143" y="3101315"/>
              <a:ext cx="479566" cy="476826"/>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121920" tIns="60960" rIns="121920" bIns="60960" numCol="1" anchor="t" anchorCtr="0" compatLnSpc="1"/>
            <a:lstStyle/>
            <a:p>
              <a:pPr defTabSz="914377"/>
              <a:endParaRPr lang="zh-CN" altLang="en-US">
                <a:solidFill>
                  <a:prstClr val="black">
                    <a:lumMod val="85000"/>
                    <a:lumOff val="15000"/>
                  </a:prstClr>
                </a:solidFill>
              </a:endParaRPr>
            </a:p>
          </p:txBody>
        </p:sp>
      </p:grpSp>
      <p:grpSp>
        <p:nvGrpSpPr>
          <p:cNvPr id="99" name="组合 98">
            <a:extLst>
              <a:ext uri="{FF2B5EF4-FFF2-40B4-BE49-F238E27FC236}">
                <a16:creationId xmlns:a16="http://schemas.microsoft.com/office/drawing/2014/main" id="{395B46E8-CA85-C6D0-C732-85B38C9045E9}"/>
              </a:ext>
            </a:extLst>
          </p:cNvPr>
          <p:cNvGrpSpPr/>
          <p:nvPr/>
        </p:nvGrpSpPr>
        <p:grpSpPr>
          <a:xfrm>
            <a:off x="6403181" y="2266554"/>
            <a:ext cx="4681137" cy="3344575"/>
            <a:chOff x="4871769" y="1186200"/>
            <a:chExt cx="3510853" cy="1758322"/>
          </a:xfrm>
        </p:grpSpPr>
        <p:sp>
          <p:nvSpPr>
            <p:cNvPr id="104" name="矩形 103">
              <a:extLst>
                <a:ext uri="{FF2B5EF4-FFF2-40B4-BE49-F238E27FC236}">
                  <a16:creationId xmlns:a16="http://schemas.microsoft.com/office/drawing/2014/main" id="{50055D00-1294-A38A-FAA7-C3AEEEC0BFDE}"/>
                </a:ext>
              </a:extLst>
            </p:cNvPr>
            <p:cNvSpPr>
              <a:spLocks noChangeArrowheads="1"/>
            </p:cNvSpPr>
            <p:nvPr/>
          </p:nvSpPr>
          <p:spPr bwMode="auto">
            <a:xfrm>
              <a:off x="4871769" y="1670574"/>
              <a:ext cx="3510853" cy="127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67" b="1" dirty="0">
                  <a:solidFill>
                    <a:prstClr val="black">
                      <a:lumMod val="85000"/>
                      <a:lumOff val="15000"/>
                    </a:prstClr>
                  </a:solidFill>
                  <a:latin typeface="微软雅黑" panose="020B0503020204020204" pitchFamily="34" charset="-122"/>
                  <a:ea typeface="微软雅黑" panose="020B0503020204020204" pitchFamily="34" charset="-122"/>
                </a:rPr>
                <a:t>原因：</a:t>
              </a:r>
              <a:r>
                <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rPr>
                <a:t>双选活动期间若频繁修改学生或导师的基本信息，将影响推荐排名与选择流程。例如，导师随意减少名额将导致选该导师的学生受到影响。</a:t>
              </a:r>
              <a:endParaRPr lang="en-US" altLang="zh-CN" sz="1467"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a:lnSpc>
                  <a:spcPct val="150000"/>
                </a:lnSpc>
              </a:pPr>
              <a:r>
                <a:rPr lang="zh-CN" altLang="en-US" sz="1467" b="1" dirty="0">
                  <a:solidFill>
                    <a:prstClr val="black">
                      <a:lumMod val="85000"/>
                      <a:lumOff val="15000"/>
                    </a:prstClr>
                  </a:solidFill>
                  <a:latin typeface="微软雅黑" panose="020B0503020204020204" pitchFamily="34" charset="-122"/>
                  <a:ea typeface="微软雅黑" panose="020B0503020204020204" pitchFamily="34" charset="-122"/>
                </a:rPr>
                <a:t>解决方案：</a:t>
              </a:r>
              <a:r>
                <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rPr>
                <a:t>每年第一天，系统触发 </a:t>
              </a:r>
              <a:r>
                <a:rPr lang="en-US" altLang="zh-CN" sz="1467" b="1" dirty="0">
                  <a:solidFill>
                    <a:prstClr val="black">
                      <a:lumMod val="85000"/>
                      <a:lumOff val="15000"/>
                    </a:prstClr>
                  </a:solidFill>
                  <a:latin typeface="微软雅黑" panose="020B0503020204020204" pitchFamily="34" charset="-122"/>
                  <a:ea typeface="微软雅黑" panose="020B0503020204020204" pitchFamily="34" charset="-122"/>
                </a:rPr>
                <a:t>Spring Task </a:t>
              </a:r>
              <a:r>
                <a:rPr lang="zh-CN" altLang="en-US" sz="1467" b="1" dirty="0">
                  <a:solidFill>
                    <a:prstClr val="black">
                      <a:lumMod val="85000"/>
                      <a:lumOff val="15000"/>
                    </a:prstClr>
                  </a:solidFill>
                  <a:latin typeface="微软雅黑" panose="020B0503020204020204" pitchFamily="34" charset="-122"/>
                  <a:ea typeface="微软雅黑" panose="020B0503020204020204" pitchFamily="34" charset="-122"/>
                </a:rPr>
                <a:t>定时任务</a:t>
              </a:r>
              <a:r>
                <a:rPr lang="zh-CN" altLang="en-US" sz="1467" dirty="0">
                  <a:solidFill>
                    <a:prstClr val="black">
                      <a:lumMod val="85000"/>
                      <a:lumOff val="15000"/>
                    </a:prstClr>
                  </a:solidFill>
                  <a:latin typeface="微软雅黑" panose="020B0503020204020204" pitchFamily="34" charset="-122"/>
                  <a:ea typeface="微软雅黑" panose="020B0503020204020204" pitchFamily="34" charset="-122"/>
                </a:rPr>
                <a:t>，清除所有用户信息，确保上年度用户和双选数据不会遗留到新年度。导师和学生在新年度可以重新注册编辑个人信息，确保双选数据的新鲜性和准确性。</a:t>
              </a:r>
            </a:p>
          </p:txBody>
        </p:sp>
        <p:sp>
          <p:nvSpPr>
            <p:cNvPr id="102" name="矩形 101">
              <a:extLst>
                <a:ext uri="{FF2B5EF4-FFF2-40B4-BE49-F238E27FC236}">
                  <a16:creationId xmlns:a16="http://schemas.microsoft.com/office/drawing/2014/main" id="{4B720AC2-2882-33A5-AA41-E8BA71419FE7}"/>
                </a:ext>
              </a:extLst>
            </p:cNvPr>
            <p:cNvSpPr/>
            <p:nvPr/>
          </p:nvSpPr>
          <p:spPr>
            <a:xfrm>
              <a:off x="4871769" y="1186200"/>
              <a:ext cx="3418261" cy="444426"/>
            </a:xfrm>
            <a:prstGeom prst="rect">
              <a:avLst/>
            </a:prstGeom>
          </p:spPr>
          <p:txBody>
            <a:bodyPr wrap="square">
              <a:spAutoFit/>
            </a:bodyPr>
            <a:lstStyle/>
            <a:p>
              <a:pPr algn="just">
                <a:lnSpc>
                  <a:spcPct val="150000"/>
                </a:lnSpc>
              </a:pPr>
              <a:r>
                <a:rPr lang="zh-CN" altLang="en-US" sz="1733" b="1" dirty="0">
                  <a:solidFill>
                    <a:prstClr val="black">
                      <a:lumMod val="85000"/>
                      <a:lumOff val="15000"/>
                    </a:prstClr>
                  </a:solidFill>
                  <a:latin typeface="微软雅黑" panose="020B0503020204020204" pitchFamily="34" charset="-122"/>
                  <a:ea typeface="微软雅黑" panose="020B0503020204020204" pitchFamily="34" charset="-122"/>
                </a:rPr>
                <a:t>为什么系统不支持用户修改个人信息？该如何解决这个问题？</a:t>
              </a:r>
            </a:p>
          </p:txBody>
        </p:sp>
      </p:grpSp>
      <p:sp>
        <p:nvSpPr>
          <p:cNvPr id="106" name="减号 105">
            <a:extLst>
              <a:ext uri="{FF2B5EF4-FFF2-40B4-BE49-F238E27FC236}">
                <a16:creationId xmlns:a16="http://schemas.microsoft.com/office/drawing/2014/main" id="{E15DD2DB-7EA5-B286-C21C-56569469773D}"/>
              </a:ext>
            </a:extLst>
          </p:cNvPr>
          <p:cNvSpPr/>
          <p:nvPr/>
        </p:nvSpPr>
        <p:spPr>
          <a:xfrm rot="21300000">
            <a:off x="602762" y="3823776"/>
            <a:ext cx="5602024" cy="641516"/>
          </a:xfrm>
          <a:prstGeom prst="mathMinus">
            <a:avLst/>
          </a:prstGeom>
          <a:solidFill>
            <a:srgbClr val="6687C3"/>
          </a:solidFill>
          <a:ln>
            <a:noFill/>
          </a:ln>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zh-CN" altLang="en-US"/>
          </a:p>
        </p:txBody>
      </p:sp>
      <p:pic>
        <p:nvPicPr>
          <p:cNvPr id="14" name="图片 13" descr="底图">
            <a:extLst>
              <a:ext uri="{FF2B5EF4-FFF2-40B4-BE49-F238E27FC236}">
                <a16:creationId xmlns:a16="http://schemas.microsoft.com/office/drawing/2014/main" id="{2FD84E77-9585-556E-CA75-4BB9A87290C4}"/>
              </a:ext>
            </a:extLst>
          </p:cNvPr>
          <p:cNvPicPr>
            <a:picLocks noChangeAspect="1"/>
          </p:cNvPicPr>
          <p:nvPr>
            <p:custDataLst>
              <p:tags r:id="rId2"/>
            </p:custDataLst>
          </p:nvPr>
        </p:nvPicPr>
        <p:blipFill>
          <a:blip r:embed="rId6"/>
          <a:srcRect t="51611" b="37473"/>
          <a:stretch>
            <a:fillRect/>
          </a:stretch>
        </p:blipFill>
        <p:spPr>
          <a:xfrm>
            <a:off x="0" y="0"/>
            <a:ext cx="12207558" cy="526415"/>
          </a:xfrm>
          <a:prstGeom prst="rect">
            <a:avLst/>
          </a:prstGeom>
        </p:spPr>
      </p:pic>
      <p:grpSp>
        <p:nvGrpSpPr>
          <p:cNvPr id="15" name="组合 14">
            <a:extLst>
              <a:ext uri="{FF2B5EF4-FFF2-40B4-BE49-F238E27FC236}">
                <a16:creationId xmlns:a16="http://schemas.microsoft.com/office/drawing/2014/main" id="{636A8F27-42AA-22E4-4ED7-7DD2728F508E}"/>
              </a:ext>
            </a:extLst>
          </p:cNvPr>
          <p:cNvGrpSpPr/>
          <p:nvPr/>
        </p:nvGrpSpPr>
        <p:grpSpPr>
          <a:xfrm>
            <a:off x="8251622" y="-182563"/>
            <a:ext cx="3944823" cy="870585"/>
            <a:chOff x="218930" y="27621"/>
            <a:chExt cx="3944823" cy="870585"/>
          </a:xfrm>
        </p:grpSpPr>
        <p:pic>
          <p:nvPicPr>
            <p:cNvPr id="16" name="图片 15">
              <a:extLst>
                <a:ext uri="{FF2B5EF4-FFF2-40B4-BE49-F238E27FC236}">
                  <a16:creationId xmlns:a16="http://schemas.microsoft.com/office/drawing/2014/main" id="{1B9BF0F4-0CD4-1D66-B12B-80A74A57E2BD}"/>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7" name="Picture 3">
              <a:extLst>
                <a:ext uri="{FF2B5EF4-FFF2-40B4-BE49-F238E27FC236}">
                  <a16:creationId xmlns:a16="http://schemas.microsoft.com/office/drawing/2014/main" id="{C4A08EA6-7956-D1E1-8D5C-DE62C549672D}"/>
                </a:ext>
              </a:extLst>
            </p:cNvPr>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8" name="图片 8">
              <a:extLst>
                <a:ext uri="{FF2B5EF4-FFF2-40B4-BE49-F238E27FC236}">
                  <a16:creationId xmlns:a16="http://schemas.microsoft.com/office/drawing/2014/main" id="{2CFB2C44-C627-B2FF-6BA0-A5FD77F9ECCD}"/>
                </a:ext>
              </a:extLst>
            </p:cNvPr>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9" name="图片 18">
              <a:extLst>
                <a:ext uri="{FF2B5EF4-FFF2-40B4-BE49-F238E27FC236}">
                  <a16:creationId xmlns:a16="http://schemas.microsoft.com/office/drawing/2014/main" id="{DE788F4F-72AF-F0FF-FF99-9DB117F358C5}"/>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0" name="矩形 4">
            <a:extLst>
              <a:ext uri="{FF2B5EF4-FFF2-40B4-BE49-F238E27FC236}">
                <a16:creationId xmlns:a16="http://schemas.microsoft.com/office/drawing/2014/main" id="{8D0237AD-2FB6-F9F3-2D4B-2B6695712BBB}"/>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800F9A05-4A0C-DDEE-F5F7-8D0DEC28EE3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2" name="矩形 21">
            <a:extLst>
              <a:ext uri="{FF2B5EF4-FFF2-40B4-BE49-F238E27FC236}">
                <a16:creationId xmlns:a16="http://schemas.microsoft.com/office/drawing/2014/main" id="{0FBD6271-96E0-0C86-5472-D8C3379C7849}"/>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3" name="矩形 4">
            <a:extLst>
              <a:ext uri="{FF2B5EF4-FFF2-40B4-BE49-F238E27FC236}">
                <a16:creationId xmlns:a16="http://schemas.microsoft.com/office/drawing/2014/main" id="{A51CA319-126A-EEA3-9479-B67D97EC3B3A}"/>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24" name="矩形 4">
            <a:extLst>
              <a:ext uri="{FF2B5EF4-FFF2-40B4-BE49-F238E27FC236}">
                <a16:creationId xmlns:a16="http://schemas.microsoft.com/office/drawing/2014/main" id="{5BBEDAE4-CB68-6961-03CE-3D64B171258E}"/>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25" name="矩形 4">
            <a:extLst>
              <a:ext uri="{FF2B5EF4-FFF2-40B4-BE49-F238E27FC236}">
                <a16:creationId xmlns:a16="http://schemas.microsoft.com/office/drawing/2014/main" id="{C3CBD4A4-41CD-A64C-BA8D-25245151E702}"/>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9268FD9D-1DC1-7FE2-7676-544F17DF8EEC}"/>
              </a:ext>
            </a:extLst>
          </p:cNvPr>
          <p:cNvSpPr/>
          <p:nvPr/>
        </p:nvSpPr>
        <p:spPr>
          <a:xfrm flipH="1">
            <a:off x="5378542" y="526414"/>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设 计 思 路</a:t>
            </a:r>
          </a:p>
        </p:txBody>
      </p:sp>
    </p:spTree>
    <p:custDataLst>
      <p:tags r:id="rId1"/>
    </p:custDataLst>
    <p:extLst>
      <p:ext uri="{BB962C8B-B14F-4D97-AF65-F5344CB8AC3E}">
        <p14:creationId xmlns:p14="http://schemas.microsoft.com/office/powerpoint/2010/main" val="115870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400"/>
                                  </p:stCondLst>
                                  <p:childTnLst>
                                    <p:set>
                                      <p:cBhvr>
                                        <p:cTn id="6" dur="1" fill="hold">
                                          <p:stCondLst>
                                            <p:cond delay="0"/>
                                          </p:stCondLst>
                                        </p:cTn>
                                        <p:tgtEl>
                                          <p:spTgt spid="99"/>
                                        </p:tgtEl>
                                        <p:attrNameLst>
                                          <p:attrName>style.visibility</p:attrName>
                                        </p:attrNameLst>
                                      </p:cBhvr>
                                      <p:to>
                                        <p:strVal val="visible"/>
                                      </p:to>
                                    </p:set>
                                    <p:anim calcmode="lin" valueType="num">
                                      <p:cBhvr>
                                        <p:cTn id="7" dur="1000" fill="hold"/>
                                        <p:tgtEl>
                                          <p:spTgt spid="99"/>
                                        </p:tgtEl>
                                        <p:attrNameLst>
                                          <p:attrName>ppt_w</p:attrName>
                                        </p:attrNameLst>
                                      </p:cBhvr>
                                      <p:tavLst>
                                        <p:tav tm="0">
                                          <p:val>
                                            <p:strVal val="#ppt_w+.3"/>
                                          </p:val>
                                        </p:tav>
                                        <p:tav tm="100000">
                                          <p:val>
                                            <p:strVal val="#ppt_w"/>
                                          </p:val>
                                        </p:tav>
                                      </p:tavLst>
                                    </p:anim>
                                    <p:anim calcmode="lin" valueType="num">
                                      <p:cBhvr>
                                        <p:cTn id="8" dur="1000" fill="hold"/>
                                        <p:tgtEl>
                                          <p:spTgt spid="99"/>
                                        </p:tgtEl>
                                        <p:attrNameLst>
                                          <p:attrName>ppt_h</p:attrName>
                                        </p:attrNameLst>
                                      </p:cBhvr>
                                      <p:tavLst>
                                        <p:tav tm="0">
                                          <p:val>
                                            <p:strVal val="#ppt_h"/>
                                          </p:val>
                                        </p:tav>
                                        <p:tav tm="100000">
                                          <p:val>
                                            <p:strVal val="#ppt_h"/>
                                          </p:val>
                                        </p:tav>
                                      </p:tavLst>
                                    </p:anim>
                                    <p:animEffect transition="in" filter="fade">
                                      <p:cBhvr>
                                        <p:cTn id="9" dur="1000"/>
                                        <p:tgtEl>
                                          <p:spTgt spid="99"/>
                                        </p:tgtEl>
                                      </p:cBhvr>
                                    </p:animEffect>
                                  </p:childTnLst>
                                </p:cTn>
                              </p:par>
                              <p:par>
                                <p:cTn id="10" presetID="22" presetClass="entr" presetSubtype="4"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down)">
                                      <p:cBhvr>
                                        <p:cTn id="1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图片">
            <a:extLst>
              <a:ext uri="{FF2B5EF4-FFF2-40B4-BE49-F238E27FC236}">
                <a16:creationId xmlns:a16="http://schemas.microsoft.com/office/drawing/2014/main" id="{41184354-0AC7-555F-252A-593C49D6C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 y="-149229"/>
            <a:ext cx="12500992" cy="38830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AutoShape 3">
            <a:extLst>
              <a:ext uri="{FF2B5EF4-FFF2-40B4-BE49-F238E27FC236}">
                <a16:creationId xmlns:a16="http://schemas.microsoft.com/office/drawing/2014/main" id="{DAC2F50A-59A4-F145-16D1-EAD66140D5B3}"/>
              </a:ext>
            </a:extLst>
          </p:cNvPr>
          <p:cNvSpPr/>
          <p:nvPr/>
        </p:nvSpPr>
        <p:spPr>
          <a:xfrm>
            <a:off x="-3763" y="-18558"/>
            <a:ext cx="12192000" cy="3752088"/>
          </a:xfrm>
          <a:prstGeom prst="rect">
            <a:avLst/>
          </a:prstGeom>
          <a:gradFill flip="none" rotWithShape="1">
            <a:gsLst>
              <a:gs pos="0">
                <a:schemeClr val="accent5">
                  <a:lumMod val="40000"/>
                  <a:lumOff val="60000"/>
                  <a:shade val="30000"/>
                  <a:satMod val="115000"/>
                  <a:alpha val="27000"/>
                </a:schemeClr>
              </a:gs>
              <a:gs pos="100000">
                <a:schemeClr val="accent5">
                  <a:lumMod val="40000"/>
                  <a:lumOff val="60000"/>
                  <a:shade val="67500"/>
                  <a:satMod val="115000"/>
                  <a:alpha val="46000"/>
                </a:schemeClr>
              </a:gs>
              <a:gs pos="100000">
                <a:schemeClr val="accent5">
                  <a:lumMod val="40000"/>
                  <a:lumOff val="60000"/>
                  <a:shade val="100000"/>
                  <a:satMod val="115000"/>
                </a:schemeClr>
              </a:gs>
            </a:gsLst>
            <a:lin ang="5400000" scaled="1"/>
            <a:tileRect/>
          </a:gradFill>
          <a:ln/>
        </p:spPr>
        <p:txBody>
          <a:bodyPr/>
          <a:lstStyle/>
          <a:p>
            <a:endParaRPr lang="zh-CN" altLang="en-US" dirty="0"/>
          </a:p>
        </p:txBody>
      </p:sp>
      <p:grpSp>
        <p:nvGrpSpPr>
          <p:cNvPr id="4" name="Group 4"/>
          <p:cNvGrpSpPr/>
          <p:nvPr/>
        </p:nvGrpSpPr>
        <p:grpSpPr>
          <a:xfrm>
            <a:off x="5321332" y="3044190"/>
            <a:ext cx="1549432" cy="1378934"/>
            <a:chOff x="5321332" y="3044190"/>
            <a:chExt cx="1549432" cy="1378934"/>
          </a:xfrm>
        </p:grpSpPr>
        <p:sp>
          <p:nvSpPr>
            <p:cNvPr id="5" name="Freeform 5"/>
            <p:cNvSpPr/>
            <p:nvPr/>
          </p:nvSpPr>
          <p:spPr>
            <a:xfrm>
              <a:off x="5321332" y="3044190"/>
              <a:ext cx="1549432" cy="1378934"/>
            </a:xfrm>
            <a:custGeom>
              <a:avLst/>
              <a:gdLst/>
              <a:ahLst/>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FFFF">
                <a:alpha val="100000"/>
              </a:srgbClr>
            </a:solidFill>
            <a:ln/>
            <a:effectLst>
              <a:outerShdw blurRad="63500">
                <a:srgbClr val="000000">
                  <a:alpha val="40000"/>
                </a:srgbClr>
              </a:outerShdw>
            </a:effectLst>
          </p:spPr>
        </p:sp>
        <p:sp>
          <p:nvSpPr>
            <p:cNvPr id="6" name="Freeform 6"/>
            <p:cNvSpPr/>
            <p:nvPr/>
          </p:nvSpPr>
          <p:spPr>
            <a:xfrm>
              <a:off x="5424774" y="3136297"/>
              <a:ext cx="1342454" cy="1194721"/>
            </a:xfrm>
            <a:custGeom>
              <a:avLst/>
              <a:gdLst/>
              <a:ahLst/>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2E75B3"/>
            </a:solidFill>
            <a:ln/>
          </p:spPr>
          <p:txBody>
            <a:bodyPr/>
            <a:lstStyle/>
            <a:p>
              <a:endParaRPr lang="zh-CN" altLang="en-US" dirty="0"/>
            </a:p>
          </p:txBody>
        </p:sp>
      </p:grpSp>
      <p:sp>
        <p:nvSpPr>
          <p:cNvPr id="7" name="TextBox 7"/>
          <p:cNvSpPr txBox="1"/>
          <p:nvPr/>
        </p:nvSpPr>
        <p:spPr>
          <a:xfrm>
            <a:off x="5891701" y="3454195"/>
            <a:ext cx="401072" cy="646331"/>
          </a:xfrm>
          <a:prstGeom prst="rect">
            <a:avLst/>
          </a:prstGeom>
          <a:noFill/>
          <a:ln/>
        </p:spPr>
        <p:txBody>
          <a:bodyPr vert="horz" wrap="square" lIns="91440" tIns="45720" rIns="91440" bIns="45720" rtlCol="0" anchor="t" anchorCtr="0">
            <a:normAutofit/>
          </a:bodyPr>
          <a:lstStyle/>
          <a:p>
            <a:pPr algn="ctr">
              <a:lnSpc>
                <a:spcPct val="80000"/>
              </a:lnSpc>
            </a:pPr>
            <a:r>
              <a:rPr lang="en-US" sz="4000" dirty="0">
                <a:solidFill>
                  <a:schemeClr val="lt1">
                    <a:alpha val="100000"/>
                  </a:schemeClr>
                </a:solidFill>
                <a:latin typeface="华文楷体"/>
                <a:ea typeface="华文楷体"/>
                <a:cs typeface="华文楷体"/>
              </a:rPr>
              <a:t>4</a:t>
            </a:r>
          </a:p>
        </p:txBody>
      </p:sp>
      <p:sp>
        <p:nvSpPr>
          <p:cNvPr id="8" name="TextBox 8"/>
          <p:cNvSpPr txBox="1"/>
          <p:nvPr/>
        </p:nvSpPr>
        <p:spPr>
          <a:xfrm>
            <a:off x="1383324" y="4697510"/>
            <a:ext cx="9425352" cy="1015663"/>
          </a:xfrm>
          <a:prstGeom prst="rect">
            <a:avLst/>
          </a:prstGeom>
          <a:noFill/>
          <a:ln/>
        </p:spPr>
        <p:txBody>
          <a:bodyPr vert="horz" wrap="square" lIns="91440" tIns="45720" rIns="91440" bIns="45720" rtlCol="0" anchor="t" anchorCtr="0">
            <a:normAutofit/>
          </a:bodyPr>
          <a:lstStyle/>
          <a:p>
            <a:pPr algn="ctr">
              <a:lnSpc>
                <a:spcPct val="80000"/>
              </a:lnSpc>
            </a:pPr>
            <a:r>
              <a:rPr lang="zh-CN" altLang="en-US" sz="6000" b="1" dirty="0">
                <a:solidFill>
                  <a:srgbClr val="2E75B3"/>
                </a:solidFill>
                <a:latin typeface="华文新魏"/>
                <a:ea typeface="华文新魏"/>
                <a:cs typeface="华文新魏"/>
              </a:rPr>
              <a:t>完成情况</a:t>
            </a:r>
            <a:endParaRPr lang="en-US" sz="6000" b="1" dirty="0">
              <a:solidFill>
                <a:srgbClr val="2E75B3"/>
              </a:solidFill>
              <a:latin typeface="华文新魏"/>
              <a:ea typeface="华文新魏"/>
              <a:cs typeface="华文新魏"/>
            </a:endParaRPr>
          </a:p>
        </p:txBody>
      </p:sp>
      <p:grpSp>
        <p:nvGrpSpPr>
          <p:cNvPr id="9" name="组合 8">
            <a:extLst>
              <a:ext uri="{FF2B5EF4-FFF2-40B4-BE49-F238E27FC236}">
                <a16:creationId xmlns:a16="http://schemas.microsoft.com/office/drawing/2014/main" id="{668CD939-48D2-6102-85DE-83DFDFE39BB8}"/>
              </a:ext>
            </a:extLst>
          </p:cNvPr>
          <p:cNvGrpSpPr/>
          <p:nvPr/>
        </p:nvGrpSpPr>
        <p:grpSpPr>
          <a:xfrm>
            <a:off x="8251622" y="-182563"/>
            <a:ext cx="3944823" cy="870585"/>
            <a:chOff x="218930" y="27621"/>
            <a:chExt cx="3944823" cy="870585"/>
          </a:xfrm>
        </p:grpSpPr>
        <p:pic>
          <p:nvPicPr>
            <p:cNvPr id="10" name="图片 9">
              <a:extLst>
                <a:ext uri="{FF2B5EF4-FFF2-40B4-BE49-F238E27FC236}">
                  <a16:creationId xmlns:a16="http://schemas.microsoft.com/office/drawing/2014/main" id="{9EA07DD6-7E74-BB42-320B-C6805B5097BA}"/>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a:extLst>
                <a:ext uri="{FF2B5EF4-FFF2-40B4-BE49-F238E27FC236}">
                  <a16:creationId xmlns:a16="http://schemas.microsoft.com/office/drawing/2014/main" id="{2674566E-BEB2-ECBE-E88F-3BE5F8697B12}"/>
                </a:ext>
              </a:extLst>
            </p:cNvPr>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13" name="图片 8">
              <a:extLst>
                <a:ext uri="{FF2B5EF4-FFF2-40B4-BE49-F238E27FC236}">
                  <a16:creationId xmlns:a16="http://schemas.microsoft.com/office/drawing/2014/main" id="{DBA64DB1-F9AB-59C0-40E6-95E10EFB1DE3}"/>
                </a:ext>
              </a:extLst>
            </p:cNvPr>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a:extLst>
                <a:ext uri="{FF2B5EF4-FFF2-40B4-BE49-F238E27FC236}">
                  <a16:creationId xmlns:a16="http://schemas.microsoft.com/office/drawing/2014/main" id="{2A5D29A3-B5B6-6EA3-979B-FD4F1B977861}"/>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extLst>
      <p:ext uri="{BB962C8B-B14F-4D97-AF65-F5344CB8AC3E}">
        <p14:creationId xmlns:p14="http://schemas.microsoft.com/office/powerpoint/2010/main" val="123765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图书馆云影（摄影：王秋锦）">
            <a:extLst>
              <a:ext uri="{FF2B5EF4-FFF2-40B4-BE49-F238E27FC236}">
                <a16:creationId xmlns:a16="http://schemas.microsoft.com/office/drawing/2014/main" id="{374928D3-4DB3-CD64-7502-6B8F933F84B8}"/>
              </a:ext>
            </a:extLst>
          </p:cNvPr>
          <p:cNvPicPr>
            <a:picLocks noChangeAspect="1"/>
          </p:cNvPicPr>
          <p:nvPr/>
        </p:nvPicPr>
        <p:blipFill>
          <a:blip r:embed="rId6">
            <a:alphaModFix amt="37000"/>
          </a:blip>
          <a:srcRect r="24832" b="25688"/>
          <a:stretch>
            <a:fillRect/>
          </a:stretch>
        </p:blipFill>
        <p:spPr>
          <a:xfrm>
            <a:off x="1215072" y="-10724"/>
            <a:ext cx="10964545" cy="6855460"/>
          </a:xfrm>
          <a:prstGeom prst="rect">
            <a:avLst/>
          </a:prstGeom>
        </p:spPr>
      </p:pic>
      <p:sp>
        <p:nvSpPr>
          <p:cNvPr id="39" name="矩形 38">
            <a:extLst>
              <a:ext uri="{FF2B5EF4-FFF2-40B4-BE49-F238E27FC236}">
                <a16:creationId xmlns:a16="http://schemas.microsoft.com/office/drawing/2014/main" id="{6E20FA16-BD5F-39D5-4C65-6509AF26D596}"/>
              </a:ext>
            </a:extLst>
          </p:cNvPr>
          <p:cNvSpPr/>
          <p:nvPr/>
        </p:nvSpPr>
        <p:spPr>
          <a:xfrm>
            <a:off x="-15558" y="-22225"/>
            <a:ext cx="12223115" cy="6880225"/>
          </a:xfrm>
          <a:prstGeom prst="rect">
            <a:avLst/>
          </a:prstGeom>
          <a:gradFill flip="none" rotWithShape="1">
            <a:gsLst>
              <a:gs pos="0">
                <a:schemeClr val="accent1">
                  <a:lumMod val="5000"/>
                  <a:lumOff val="95000"/>
                </a:schemeClr>
              </a:gs>
              <a:gs pos="58000">
                <a:srgbClr val="79B7F8">
                  <a:alpha val="39000"/>
                </a:srgb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0" name="矩形 42">
            <a:extLst>
              <a:ext uri="{FF2B5EF4-FFF2-40B4-BE49-F238E27FC236}">
                <a16:creationId xmlns:a16="http://schemas.microsoft.com/office/drawing/2014/main" id="{867AC55D-684A-DD37-75F3-66E0F2CC51C1}"/>
              </a:ext>
            </a:extLst>
          </p:cNvPr>
          <p:cNvSpPr/>
          <p:nvPr/>
        </p:nvSpPr>
        <p:spPr>
          <a:xfrm>
            <a:off x="-70168" y="-10724"/>
            <a:ext cx="5126355" cy="6467475"/>
          </a:xfrm>
          <a:custGeom>
            <a:avLst/>
            <a:gdLst/>
            <a:ahLst/>
            <a:cxnLst/>
            <a:rect l="l" t="t" r="r" b="b"/>
            <a:pathLst>
              <a:path w="2443221" h="4630591">
                <a:moveTo>
                  <a:pt x="0" y="0"/>
                </a:moveTo>
                <a:lnTo>
                  <a:pt x="2443221" y="0"/>
                </a:lnTo>
                <a:lnTo>
                  <a:pt x="0" y="463059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1" name="TextBox 29">
            <a:extLst>
              <a:ext uri="{FF2B5EF4-FFF2-40B4-BE49-F238E27FC236}">
                <a16:creationId xmlns:a16="http://schemas.microsoft.com/office/drawing/2014/main" id="{44B3C4C0-3B42-472A-C10B-5DB64937EFC2}"/>
              </a:ext>
            </a:extLst>
          </p:cNvPr>
          <p:cNvSpPr txBox="1"/>
          <p:nvPr/>
        </p:nvSpPr>
        <p:spPr>
          <a:xfrm>
            <a:off x="323302" y="1489405"/>
            <a:ext cx="2745863" cy="653169"/>
          </a:xfrm>
          <a:prstGeom prst="rect">
            <a:avLst/>
          </a:prstGeom>
          <a:noFill/>
        </p:spPr>
        <p:txBody>
          <a:bodyPr wrap="square" lIns="143935" tIns="71966" rIns="143935" bIns="71966"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300" b="1" i="0" u="none" strike="noStrike" kern="1200" cap="none" spc="-192" normalizeH="0" baseline="0" noProof="0" dirty="0">
                <a:ln>
                  <a:noFill/>
                </a:ln>
                <a:solidFill>
                  <a:srgbClr val="9FC3E3"/>
                </a:solidFill>
                <a:effectLst/>
                <a:uLnTx/>
                <a:uFillTx/>
                <a:latin typeface="微软雅黑" panose="020B0503020204020204" charset="-122"/>
                <a:ea typeface="微软雅黑" panose="020B0503020204020204" charset="-122"/>
                <a:cs typeface="+mn-cs"/>
              </a:rPr>
              <a:t>CONTENTS</a:t>
            </a:r>
            <a:endParaRPr kumimoji="0" lang="zh-CN" altLang="en-US" sz="3300" b="1" i="0" u="none" strike="noStrike" kern="1200" cap="none" spc="-192" normalizeH="0" baseline="0" noProof="0" dirty="0">
              <a:ln>
                <a:noFill/>
              </a:ln>
              <a:solidFill>
                <a:srgbClr val="9FC3E3"/>
              </a:solidFill>
              <a:effectLst/>
              <a:uLnTx/>
              <a:uFillTx/>
              <a:latin typeface="微软雅黑" panose="020B0503020204020204" charset="-122"/>
              <a:ea typeface="微软雅黑" panose="020B0503020204020204" charset="-122"/>
              <a:cs typeface="+mn-cs"/>
            </a:endParaRPr>
          </a:p>
        </p:txBody>
      </p:sp>
      <p:sp>
        <p:nvSpPr>
          <p:cNvPr id="42" name="矩形 42">
            <a:extLst>
              <a:ext uri="{FF2B5EF4-FFF2-40B4-BE49-F238E27FC236}">
                <a16:creationId xmlns:a16="http://schemas.microsoft.com/office/drawing/2014/main" id="{509775B5-5F58-15AD-DE14-F343DDA00B07}"/>
              </a:ext>
            </a:extLst>
          </p:cNvPr>
          <p:cNvSpPr/>
          <p:nvPr/>
        </p:nvSpPr>
        <p:spPr>
          <a:xfrm flipV="1">
            <a:off x="-70168" y="4374586"/>
            <a:ext cx="5645785" cy="2473960"/>
          </a:xfrm>
          <a:custGeom>
            <a:avLst/>
            <a:gdLst/>
            <a:ahLst/>
            <a:cxnLst/>
            <a:rect l="l" t="t" r="r" b="b"/>
            <a:pathLst>
              <a:path w="2443221" h="4630591">
                <a:moveTo>
                  <a:pt x="0" y="0"/>
                </a:moveTo>
                <a:lnTo>
                  <a:pt x="2443221" y="0"/>
                </a:lnTo>
                <a:lnTo>
                  <a:pt x="0" y="463059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TextBox 5">
            <a:extLst>
              <a:ext uri="{FF2B5EF4-FFF2-40B4-BE49-F238E27FC236}">
                <a16:creationId xmlns:a16="http://schemas.microsoft.com/office/drawing/2014/main" id="{B140561B-AFE2-DDAD-2B4B-62856F8C1E96}"/>
              </a:ext>
            </a:extLst>
          </p:cNvPr>
          <p:cNvSpPr>
            <a:spLocks noChangeArrowheads="1"/>
          </p:cNvSpPr>
          <p:nvPr/>
        </p:nvSpPr>
        <p:spPr bwMode="auto">
          <a:xfrm>
            <a:off x="323337" y="2621962"/>
            <a:ext cx="155764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2E75B3"/>
                </a:solidFill>
                <a:effectLst/>
                <a:uLnTx/>
                <a:uFillTx/>
                <a:latin typeface="迷你简小标宋" panose="03000509000000000000" pitchFamily="65" charset="-122"/>
                <a:ea typeface="迷你简小标宋" panose="03000509000000000000" pitchFamily="65" charset="-122"/>
                <a:cs typeface="+mn-cs"/>
                <a:sym typeface="Bebas Neue" pitchFamily="2" charset="0"/>
              </a:rPr>
              <a:t>目录</a:t>
            </a:r>
            <a:endParaRPr kumimoji="0" lang="en-US" sz="4400" b="0" i="0" u="none" strike="noStrike" kern="1200" cap="none" spc="0" normalizeH="0" baseline="0" noProof="0" dirty="0">
              <a:ln>
                <a:noFill/>
              </a:ln>
              <a:solidFill>
                <a:srgbClr val="2E75B3"/>
              </a:solidFill>
              <a:effectLst/>
              <a:uLnTx/>
              <a:uFillTx/>
              <a:latin typeface="迷你简小标宋" panose="03000509000000000000" pitchFamily="65" charset="-122"/>
              <a:ea typeface="迷你简小标宋" panose="03000509000000000000" pitchFamily="65" charset="-122"/>
              <a:cs typeface="+mn-cs"/>
              <a:sym typeface="Bebas Neue" pitchFamily="2" charset="0"/>
            </a:endParaRPr>
          </a:p>
        </p:txBody>
      </p:sp>
      <p:grpSp>
        <p:nvGrpSpPr>
          <p:cNvPr id="44" name="组合 43">
            <a:extLst>
              <a:ext uri="{FF2B5EF4-FFF2-40B4-BE49-F238E27FC236}">
                <a16:creationId xmlns:a16="http://schemas.microsoft.com/office/drawing/2014/main" id="{60DF2710-0D02-58D9-2C06-36366B0D29A2}"/>
              </a:ext>
            </a:extLst>
          </p:cNvPr>
          <p:cNvGrpSpPr/>
          <p:nvPr/>
        </p:nvGrpSpPr>
        <p:grpSpPr>
          <a:xfrm>
            <a:off x="5629592" y="1562592"/>
            <a:ext cx="3513455" cy="720090"/>
            <a:chOff x="8976" y="1937"/>
            <a:chExt cx="5533" cy="1134"/>
          </a:xfrm>
        </p:grpSpPr>
        <p:sp>
          <p:nvSpPr>
            <p:cNvPr id="45" name="流程图: 离页连接符 44">
              <a:extLst>
                <a:ext uri="{FF2B5EF4-FFF2-40B4-BE49-F238E27FC236}">
                  <a16:creationId xmlns:a16="http://schemas.microsoft.com/office/drawing/2014/main" id="{B56F28E6-EB91-D430-91A1-80E96165EF46}"/>
                </a:ext>
              </a:extLst>
            </p:cNvPr>
            <p:cNvSpPr/>
            <p:nvPr/>
          </p:nvSpPr>
          <p:spPr>
            <a:xfrm>
              <a:off x="8976" y="1937"/>
              <a:ext cx="1212" cy="1134"/>
            </a:xfrm>
            <a:prstGeom prst="flowChartOffpageConnector">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1</a:t>
              </a:r>
              <a:endParaRPr kumimoji="0" lang="zh-CN" altLang="en-US" sz="36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cxnSp>
          <p:nvCxnSpPr>
            <p:cNvPr id="46" name="直接连接符 45">
              <a:extLst>
                <a:ext uri="{FF2B5EF4-FFF2-40B4-BE49-F238E27FC236}">
                  <a16:creationId xmlns:a16="http://schemas.microsoft.com/office/drawing/2014/main" id="{A1E57F78-5C84-21D2-F150-5FB487BA5AEB}"/>
                </a:ext>
              </a:extLst>
            </p:cNvPr>
            <p:cNvCxnSpPr/>
            <p:nvPr/>
          </p:nvCxnSpPr>
          <p:spPr>
            <a:xfrm>
              <a:off x="10407" y="2851"/>
              <a:ext cx="4102" cy="0"/>
            </a:xfrm>
            <a:prstGeom prst="line">
              <a:avLst/>
            </a:prstGeom>
            <a:noFill/>
            <a:ln w="12700" cap="flat" cmpd="sng" algn="ctr">
              <a:solidFill>
                <a:schemeClr val="accent1"/>
              </a:solidFill>
              <a:prstDash val="solid"/>
              <a:miter lim="800000"/>
            </a:ln>
            <a:effectLst/>
          </p:spPr>
        </p:cxnSp>
        <p:sp>
          <p:nvSpPr>
            <p:cNvPr id="47" name="文本框 5">
              <a:extLst>
                <a:ext uri="{FF2B5EF4-FFF2-40B4-BE49-F238E27FC236}">
                  <a16:creationId xmlns:a16="http://schemas.microsoft.com/office/drawing/2014/main" id="{8B90EAFC-E43A-599E-EC41-2FA756C9F7F3}"/>
                </a:ext>
              </a:extLst>
            </p:cNvPr>
            <p:cNvSpPr txBox="1"/>
            <p:nvPr/>
          </p:nvSpPr>
          <p:spPr>
            <a:xfrm>
              <a:off x="10899" y="1972"/>
              <a:ext cx="3141" cy="8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2E75B3"/>
                  </a:solidFill>
                  <a:effectLst/>
                  <a:uLnTx/>
                  <a:uFillTx/>
                  <a:latin typeface="微软雅黑" panose="020B0503020204020204" charset="-122"/>
                  <a:ea typeface="微软雅黑" panose="020B0503020204020204" charset="-122"/>
                  <a:cs typeface="+mn-cs"/>
                </a:rPr>
                <a:t>课 题 背 景</a:t>
              </a:r>
            </a:p>
          </p:txBody>
        </p:sp>
      </p:grpSp>
      <p:grpSp>
        <p:nvGrpSpPr>
          <p:cNvPr id="48" name="组合 47">
            <a:extLst>
              <a:ext uri="{FF2B5EF4-FFF2-40B4-BE49-F238E27FC236}">
                <a16:creationId xmlns:a16="http://schemas.microsoft.com/office/drawing/2014/main" id="{DA74AC2F-9B83-6352-EDD8-9D9B24D8C30D}"/>
              </a:ext>
            </a:extLst>
          </p:cNvPr>
          <p:cNvGrpSpPr/>
          <p:nvPr/>
        </p:nvGrpSpPr>
        <p:grpSpPr>
          <a:xfrm>
            <a:off x="5629592" y="2574147"/>
            <a:ext cx="3513455" cy="732790"/>
            <a:chOff x="8976" y="3517"/>
            <a:chExt cx="5533" cy="1154"/>
          </a:xfrm>
        </p:grpSpPr>
        <p:sp>
          <p:nvSpPr>
            <p:cNvPr id="49" name="流程图: 离页连接符 48">
              <a:extLst>
                <a:ext uri="{FF2B5EF4-FFF2-40B4-BE49-F238E27FC236}">
                  <a16:creationId xmlns:a16="http://schemas.microsoft.com/office/drawing/2014/main" id="{10D9C399-A816-6986-3815-38D30B7986F5}"/>
                </a:ext>
              </a:extLst>
            </p:cNvPr>
            <p:cNvSpPr/>
            <p:nvPr/>
          </p:nvSpPr>
          <p:spPr>
            <a:xfrm>
              <a:off x="8976" y="3537"/>
              <a:ext cx="1212" cy="1134"/>
            </a:xfrm>
            <a:prstGeom prst="flowChartOffpageConnector">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2</a:t>
              </a:r>
              <a:endParaRPr kumimoji="0" lang="zh-CN" altLang="en-US" sz="36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0" name="文本框 43">
              <a:extLst>
                <a:ext uri="{FF2B5EF4-FFF2-40B4-BE49-F238E27FC236}">
                  <a16:creationId xmlns:a16="http://schemas.microsoft.com/office/drawing/2014/main" id="{3AA34BF2-8BA9-072E-B8D9-D689795F601D}"/>
                </a:ext>
              </a:extLst>
            </p:cNvPr>
            <p:cNvSpPr txBox="1"/>
            <p:nvPr/>
          </p:nvSpPr>
          <p:spPr>
            <a:xfrm>
              <a:off x="10899" y="3517"/>
              <a:ext cx="3060" cy="8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2E75B3"/>
                  </a:solidFill>
                  <a:effectLst/>
                  <a:uLnTx/>
                  <a:uFillTx/>
                  <a:latin typeface="微软雅黑" panose="020B0503020204020204" charset="-122"/>
                  <a:ea typeface="微软雅黑" panose="020B0503020204020204" charset="-122"/>
                  <a:cs typeface="+mn-cs"/>
                </a:rPr>
                <a:t>设 计 思 路</a:t>
              </a:r>
            </a:p>
          </p:txBody>
        </p:sp>
        <p:cxnSp>
          <p:nvCxnSpPr>
            <p:cNvPr id="51" name="直接连接符 50">
              <a:extLst>
                <a:ext uri="{FF2B5EF4-FFF2-40B4-BE49-F238E27FC236}">
                  <a16:creationId xmlns:a16="http://schemas.microsoft.com/office/drawing/2014/main" id="{9012C380-D309-F0F9-FA7F-44E67930F48D}"/>
                </a:ext>
              </a:extLst>
            </p:cNvPr>
            <p:cNvCxnSpPr/>
            <p:nvPr/>
          </p:nvCxnSpPr>
          <p:spPr>
            <a:xfrm>
              <a:off x="10407" y="4451"/>
              <a:ext cx="4102" cy="0"/>
            </a:xfrm>
            <a:prstGeom prst="line">
              <a:avLst/>
            </a:prstGeom>
            <a:noFill/>
            <a:ln w="12700" cap="flat" cmpd="sng" algn="ctr">
              <a:solidFill>
                <a:schemeClr val="accent1"/>
              </a:solidFill>
              <a:prstDash val="solid"/>
              <a:miter lim="800000"/>
            </a:ln>
            <a:effectLst/>
          </p:spPr>
        </p:cxnSp>
      </p:grpSp>
      <p:grpSp>
        <p:nvGrpSpPr>
          <p:cNvPr id="52" name="组合 51">
            <a:extLst>
              <a:ext uri="{FF2B5EF4-FFF2-40B4-BE49-F238E27FC236}">
                <a16:creationId xmlns:a16="http://schemas.microsoft.com/office/drawing/2014/main" id="{03D12FC5-E452-BB6B-A060-676850F7A092}"/>
              </a:ext>
            </a:extLst>
          </p:cNvPr>
          <p:cNvGrpSpPr/>
          <p:nvPr/>
        </p:nvGrpSpPr>
        <p:grpSpPr>
          <a:xfrm>
            <a:off x="5629592" y="4628372"/>
            <a:ext cx="3513455" cy="727075"/>
            <a:chOff x="8976" y="6766"/>
            <a:chExt cx="5533" cy="1145"/>
          </a:xfrm>
        </p:grpSpPr>
        <p:sp>
          <p:nvSpPr>
            <p:cNvPr id="53" name="流程图: 离页连接符 52">
              <a:extLst>
                <a:ext uri="{FF2B5EF4-FFF2-40B4-BE49-F238E27FC236}">
                  <a16:creationId xmlns:a16="http://schemas.microsoft.com/office/drawing/2014/main" id="{9360E2FD-CF23-62F0-ADA3-17FAA77B7B69}"/>
                </a:ext>
              </a:extLst>
            </p:cNvPr>
            <p:cNvSpPr/>
            <p:nvPr/>
          </p:nvSpPr>
          <p:spPr>
            <a:xfrm>
              <a:off x="8976" y="6777"/>
              <a:ext cx="1212" cy="1134"/>
            </a:xfrm>
            <a:prstGeom prst="flowChartOffpageConnector">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4</a:t>
              </a:r>
            </a:p>
          </p:txBody>
        </p:sp>
        <p:sp>
          <p:nvSpPr>
            <p:cNvPr id="54" name="文本框 46">
              <a:extLst>
                <a:ext uri="{FF2B5EF4-FFF2-40B4-BE49-F238E27FC236}">
                  <a16:creationId xmlns:a16="http://schemas.microsoft.com/office/drawing/2014/main" id="{390D7C27-3403-8B61-FEE4-CFB82A9F7CC0}"/>
                </a:ext>
              </a:extLst>
            </p:cNvPr>
            <p:cNvSpPr txBox="1"/>
            <p:nvPr/>
          </p:nvSpPr>
          <p:spPr>
            <a:xfrm>
              <a:off x="10899" y="6766"/>
              <a:ext cx="3284" cy="82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2E75B3"/>
                  </a:solidFill>
                  <a:latin typeface="微软雅黑" panose="020B0503020204020204" charset="-122"/>
                  <a:ea typeface="微软雅黑" panose="020B0503020204020204" charset="-122"/>
                </a:rPr>
                <a:t>创新与规划</a:t>
              </a:r>
              <a:endParaRPr kumimoji="0" lang="zh-CN" altLang="en-US" sz="2800" b="1" i="0" u="none" strike="noStrike" kern="1200" cap="none" spc="0" normalizeH="0" baseline="0" noProof="0" dirty="0">
                <a:ln>
                  <a:noFill/>
                </a:ln>
                <a:solidFill>
                  <a:srgbClr val="2E75B3"/>
                </a:solidFill>
                <a:effectLst/>
                <a:uLnTx/>
                <a:uFillTx/>
                <a:latin typeface="微软雅黑" panose="020B0503020204020204" charset="-122"/>
                <a:ea typeface="微软雅黑" panose="020B0503020204020204" charset="-122"/>
                <a:cs typeface="+mn-cs"/>
              </a:endParaRPr>
            </a:p>
          </p:txBody>
        </p:sp>
        <p:cxnSp>
          <p:nvCxnSpPr>
            <p:cNvPr id="55" name="直接连接符 54">
              <a:extLst>
                <a:ext uri="{FF2B5EF4-FFF2-40B4-BE49-F238E27FC236}">
                  <a16:creationId xmlns:a16="http://schemas.microsoft.com/office/drawing/2014/main" id="{A7004D35-D245-3F6C-D4FD-1F5D9D3C65D0}"/>
                </a:ext>
              </a:extLst>
            </p:cNvPr>
            <p:cNvCxnSpPr/>
            <p:nvPr/>
          </p:nvCxnSpPr>
          <p:spPr>
            <a:xfrm>
              <a:off x="10407" y="7691"/>
              <a:ext cx="4102" cy="0"/>
            </a:xfrm>
            <a:prstGeom prst="line">
              <a:avLst/>
            </a:prstGeom>
            <a:noFill/>
            <a:ln w="12700" cap="flat" cmpd="sng" algn="ctr">
              <a:solidFill>
                <a:schemeClr val="accent1"/>
              </a:solidFill>
              <a:prstDash val="solid"/>
              <a:miter lim="800000"/>
            </a:ln>
            <a:effectLst/>
          </p:spPr>
        </p:cxnSp>
      </p:grpSp>
      <p:grpSp>
        <p:nvGrpSpPr>
          <p:cNvPr id="56" name="组合 55">
            <a:extLst>
              <a:ext uri="{FF2B5EF4-FFF2-40B4-BE49-F238E27FC236}">
                <a16:creationId xmlns:a16="http://schemas.microsoft.com/office/drawing/2014/main" id="{CB4734DC-0524-E513-F055-0C951FDB6C19}"/>
              </a:ext>
            </a:extLst>
          </p:cNvPr>
          <p:cNvGrpSpPr/>
          <p:nvPr/>
        </p:nvGrpSpPr>
        <p:grpSpPr>
          <a:xfrm>
            <a:off x="5629592" y="3598402"/>
            <a:ext cx="3513455" cy="732790"/>
            <a:chOff x="8976" y="5117"/>
            <a:chExt cx="5533" cy="1154"/>
          </a:xfrm>
        </p:grpSpPr>
        <p:sp>
          <p:nvSpPr>
            <p:cNvPr id="57" name="流程图: 离页连接符 56">
              <a:extLst>
                <a:ext uri="{FF2B5EF4-FFF2-40B4-BE49-F238E27FC236}">
                  <a16:creationId xmlns:a16="http://schemas.microsoft.com/office/drawing/2014/main" id="{614F6BD6-B3C0-DF1F-866E-EA35EB693C43}"/>
                </a:ext>
              </a:extLst>
            </p:cNvPr>
            <p:cNvSpPr/>
            <p:nvPr/>
          </p:nvSpPr>
          <p:spPr>
            <a:xfrm>
              <a:off x="8976" y="5137"/>
              <a:ext cx="1212" cy="1134"/>
            </a:xfrm>
            <a:prstGeom prst="flowChartOffpageConnector">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rPr>
                <a:t>3</a:t>
              </a:r>
              <a:endParaRPr kumimoji="0" lang="zh-CN" altLang="en-US" sz="3600" b="1" i="0" u="none" strike="noStrike" kern="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58" name="文本框 44">
              <a:extLst>
                <a:ext uri="{FF2B5EF4-FFF2-40B4-BE49-F238E27FC236}">
                  <a16:creationId xmlns:a16="http://schemas.microsoft.com/office/drawing/2014/main" id="{DF72C8A1-7512-B377-CD5B-42DFA8F6C803}"/>
                </a:ext>
              </a:extLst>
            </p:cNvPr>
            <p:cNvSpPr txBox="1"/>
            <p:nvPr/>
          </p:nvSpPr>
          <p:spPr>
            <a:xfrm>
              <a:off x="10899" y="5117"/>
              <a:ext cx="3060" cy="8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srgbClr val="2E75B3"/>
                  </a:solidFill>
                  <a:latin typeface="微软雅黑" panose="020B0503020204020204" charset="-122"/>
                  <a:ea typeface="微软雅黑" panose="020B0503020204020204" charset="-122"/>
                </a:rPr>
                <a:t>完 成 情 况</a:t>
              </a:r>
              <a:endParaRPr kumimoji="0" lang="zh-CN" altLang="en-US" sz="2800" b="1" i="0" u="none" strike="noStrike" kern="1200" cap="none" spc="0" normalizeH="0" baseline="0" noProof="0" dirty="0">
                <a:ln>
                  <a:noFill/>
                </a:ln>
                <a:solidFill>
                  <a:srgbClr val="2E75B3"/>
                </a:solidFill>
                <a:effectLst/>
                <a:uLnTx/>
                <a:uFillTx/>
                <a:latin typeface="微软雅黑" panose="020B0503020204020204" charset="-122"/>
                <a:ea typeface="微软雅黑" panose="020B0503020204020204" charset="-122"/>
                <a:cs typeface="+mn-cs"/>
              </a:endParaRPr>
            </a:p>
          </p:txBody>
        </p:sp>
        <p:cxnSp>
          <p:nvCxnSpPr>
            <p:cNvPr id="59" name="直接连接符 58">
              <a:extLst>
                <a:ext uri="{FF2B5EF4-FFF2-40B4-BE49-F238E27FC236}">
                  <a16:creationId xmlns:a16="http://schemas.microsoft.com/office/drawing/2014/main" id="{3DE44670-6223-C028-F167-B2D4541B82CD}"/>
                </a:ext>
              </a:extLst>
            </p:cNvPr>
            <p:cNvCxnSpPr/>
            <p:nvPr/>
          </p:nvCxnSpPr>
          <p:spPr>
            <a:xfrm>
              <a:off x="10407" y="6091"/>
              <a:ext cx="4102" cy="0"/>
            </a:xfrm>
            <a:prstGeom prst="line">
              <a:avLst/>
            </a:prstGeom>
            <a:noFill/>
            <a:ln w="12700" cap="flat" cmpd="sng" algn="ctr">
              <a:solidFill>
                <a:schemeClr val="accent1"/>
              </a:solidFill>
              <a:prstDash val="solid"/>
              <a:miter lim="800000"/>
            </a:ln>
            <a:effectLst/>
          </p:spPr>
        </p:cxnSp>
      </p:grpSp>
      <p:pic>
        <p:nvPicPr>
          <p:cNvPr id="65" name="图片 64" descr="底图">
            <a:extLst>
              <a:ext uri="{FF2B5EF4-FFF2-40B4-BE49-F238E27FC236}">
                <a16:creationId xmlns:a16="http://schemas.microsoft.com/office/drawing/2014/main" id="{AEF2BE9C-8F24-DCB7-5925-27F0DEFFF335}"/>
              </a:ext>
            </a:extLst>
          </p:cNvPr>
          <p:cNvPicPr>
            <a:picLocks noChangeAspect="1"/>
          </p:cNvPicPr>
          <p:nvPr>
            <p:custDataLst>
              <p:tags r:id="rId2"/>
            </p:custDataLst>
          </p:nvPr>
        </p:nvPicPr>
        <p:blipFill>
          <a:blip r:embed="rId7"/>
          <a:srcRect t="51611" b="37473"/>
          <a:stretch>
            <a:fillRect/>
          </a:stretch>
        </p:blipFill>
        <p:spPr>
          <a:xfrm>
            <a:off x="0" y="0"/>
            <a:ext cx="12207558" cy="526415"/>
          </a:xfrm>
          <a:prstGeom prst="rect">
            <a:avLst/>
          </a:prstGeom>
        </p:spPr>
      </p:pic>
      <p:grpSp>
        <p:nvGrpSpPr>
          <p:cNvPr id="2" name="组合 1">
            <a:extLst>
              <a:ext uri="{FF2B5EF4-FFF2-40B4-BE49-F238E27FC236}">
                <a16:creationId xmlns:a16="http://schemas.microsoft.com/office/drawing/2014/main" id="{309C4A2A-889C-3A25-C51E-750FE22DC64A}"/>
              </a:ext>
            </a:extLst>
          </p:cNvPr>
          <p:cNvGrpSpPr/>
          <p:nvPr/>
        </p:nvGrpSpPr>
        <p:grpSpPr>
          <a:xfrm>
            <a:off x="8251622" y="-182563"/>
            <a:ext cx="3944823" cy="870585"/>
            <a:chOff x="218930" y="27621"/>
            <a:chExt cx="3944823" cy="870585"/>
          </a:xfrm>
        </p:grpSpPr>
        <p:pic>
          <p:nvPicPr>
            <p:cNvPr id="3" name="图片 2">
              <a:extLst>
                <a:ext uri="{FF2B5EF4-FFF2-40B4-BE49-F238E27FC236}">
                  <a16:creationId xmlns:a16="http://schemas.microsoft.com/office/drawing/2014/main" id="{1DE9EF73-DEE9-B8FA-A695-6E5625E6D119}"/>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4" name="Picture 3">
              <a:extLst>
                <a:ext uri="{FF2B5EF4-FFF2-40B4-BE49-F238E27FC236}">
                  <a16:creationId xmlns:a16="http://schemas.microsoft.com/office/drawing/2014/main" id="{328215FD-A932-72D3-DF44-0B946D050FA1}"/>
                </a:ext>
              </a:extLst>
            </p:cNvPr>
            <p:cNvPicPr>
              <a:picLocks noChangeAspect="1"/>
            </p:cNvPicPr>
            <p:nvPr/>
          </p:nvPicPr>
          <p:blipFill>
            <a:blip r:embed="rId10"/>
            <a:stretch>
              <a:fillRect/>
            </a:stretch>
          </p:blipFill>
          <p:spPr>
            <a:xfrm>
              <a:off x="889310" y="232410"/>
              <a:ext cx="616345" cy="461009"/>
            </a:xfrm>
            <a:prstGeom prst="rect">
              <a:avLst/>
            </a:prstGeom>
            <a:noFill/>
            <a:ln w="9525">
              <a:noFill/>
            </a:ln>
          </p:spPr>
        </p:pic>
        <p:pic>
          <p:nvPicPr>
            <p:cNvPr id="5" name="图片 8">
              <a:extLst>
                <a:ext uri="{FF2B5EF4-FFF2-40B4-BE49-F238E27FC236}">
                  <a16:creationId xmlns:a16="http://schemas.microsoft.com/office/drawing/2014/main" id="{744079E2-D2D9-4B3B-B0A0-3C0C9C70F904}"/>
                </a:ext>
              </a:extLst>
            </p:cNvPr>
            <p:cNvPicPr>
              <a:picLocks noChangeAspect="1"/>
            </p:cNvPicPr>
            <p:nvPr>
              <p:custDataLst>
                <p:tags r:id="rId3"/>
              </p:custDataLst>
            </p:nvPr>
          </p:nvPicPr>
          <p:blipFill rotWithShape="1">
            <a:blip r:embed="rId11"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6" name="图片 5">
              <a:extLst>
                <a:ext uri="{FF2B5EF4-FFF2-40B4-BE49-F238E27FC236}">
                  <a16:creationId xmlns:a16="http://schemas.microsoft.com/office/drawing/2014/main" id="{9563AC51-FC87-5598-B8DB-F0AF41A56EBA}"/>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800"/>
                                        <p:tgtEl>
                                          <p:spTgt spid="44"/>
                                        </p:tgtEl>
                                      </p:cBhvr>
                                    </p:animEffect>
                                    <p:anim calcmode="lin" valueType="num">
                                      <p:cBhvr>
                                        <p:cTn id="8" dur="800" fill="hold"/>
                                        <p:tgtEl>
                                          <p:spTgt spid="44"/>
                                        </p:tgtEl>
                                        <p:attrNameLst>
                                          <p:attrName>ppt_x</p:attrName>
                                        </p:attrNameLst>
                                      </p:cBhvr>
                                      <p:tavLst>
                                        <p:tav tm="0">
                                          <p:val>
                                            <p:strVal val="#ppt_x"/>
                                          </p:val>
                                        </p:tav>
                                        <p:tav tm="100000">
                                          <p:val>
                                            <p:strVal val="#ppt_x"/>
                                          </p:val>
                                        </p:tav>
                                      </p:tavLst>
                                    </p:anim>
                                    <p:anim calcmode="lin" valueType="num">
                                      <p:cBhvr>
                                        <p:cTn id="9" dur="8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800"/>
                                        <p:tgtEl>
                                          <p:spTgt spid="48"/>
                                        </p:tgtEl>
                                      </p:cBhvr>
                                    </p:animEffect>
                                    <p:anim calcmode="lin" valueType="num">
                                      <p:cBhvr>
                                        <p:cTn id="13" dur="800" fill="hold"/>
                                        <p:tgtEl>
                                          <p:spTgt spid="48"/>
                                        </p:tgtEl>
                                        <p:attrNameLst>
                                          <p:attrName>ppt_x</p:attrName>
                                        </p:attrNameLst>
                                      </p:cBhvr>
                                      <p:tavLst>
                                        <p:tav tm="0">
                                          <p:val>
                                            <p:strVal val="#ppt_x"/>
                                          </p:val>
                                        </p:tav>
                                        <p:tav tm="100000">
                                          <p:val>
                                            <p:strVal val="#ppt_x"/>
                                          </p:val>
                                        </p:tav>
                                      </p:tavLst>
                                    </p:anim>
                                    <p:anim calcmode="lin" valueType="num">
                                      <p:cBhvr>
                                        <p:cTn id="14" dur="800" fill="hold"/>
                                        <p:tgtEl>
                                          <p:spTgt spid="4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800"/>
                                        <p:tgtEl>
                                          <p:spTgt spid="56"/>
                                        </p:tgtEl>
                                      </p:cBhvr>
                                    </p:animEffect>
                                    <p:anim calcmode="lin" valueType="num">
                                      <p:cBhvr>
                                        <p:cTn id="18" dur="800" fill="hold"/>
                                        <p:tgtEl>
                                          <p:spTgt spid="56"/>
                                        </p:tgtEl>
                                        <p:attrNameLst>
                                          <p:attrName>ppt_x</p:attrName>
                                        </p:attrNameLst>
                                      </p:cBhvr>
                                      <p:tavLst>
                                        <p:tav tm="0">
                                          <p:val>
                                            <p:strVal val="#ppt_x"/>
                                          </p:val>
                                        </p:tav>
                                        <p:tav tm="100000">
                                          <p:val>
                                            <p:strVal val="#ppt_x"/>
                                          </p:val>
                                        </p:tav>
                                      </p:tavLst>
                                    </p:anim>
                                    <p:anim calcmode="lin" valueType="num">
                                      <p:cBhvr>
                                        <p:cTn id="19" dur="8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800"/>
                                        <p:tgtEl>
                                          <p:spTgt spid="52"/>
                                        </p:tgtEl>
                                      </p:cBhvr>
                                    </p:animEffect>
                                    <p:anim calcmode="lin" valueType="num">
                                      <p:cBhvr>
                                        <p:cTn id="23" dur="800" fill="hold"/>
                                        <p:tgtEl>
                                          <p:spTgt spid="52"/>
                                        </p:tgtEl>
                                        <p:attrNameLst>
                                          <p:attrName>ppt_x</p:attrName>
                                        </p:attrNameLst>
                                      </p:cBhvr>
                                      <p:tavLst>
                                        <p:tav tm="0">
                                          <p:val>
                                            <p:strVal val="#ppt_x"/>
                                          </p:val>
                                        </p:tav>
                                        <p:tav tm="100000">
                                          <p:val>
                                            <p:strVal val="#ppt_x"/>
                                          </p:val>
                                        </p:tav>
                                      </p:tavLst>
                                    </p:anim>
                                    <p:anim calcmode="lin" valueType="num">
                                      <p:cBhvr>
                                        <p:cTn id="24" dur="8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6691D-A913-06E6-704E-8590A4541FCD}"/>
            </a:ext>
          </a:extLst>
        </p:cNvPr>
        <p:cNvGrpSpPr/>
        <p:nvPr/>
      </p:nvGrpSpPr>
      <p:grpSpPr>
        <a:xfrm>
          <a:off x="0" y="0"/>
          <a:ext cx="0" cy="0"/>
          <a:chOff x="0" y="0"/>
          <a:chExt cx="0" cy="0"/>
        </a:xfrm>
      </p:grpSpPr>
      <p:sp>
        <p:nvSpPr>
          <p:cNvPr id="3" name="AutoShape 18">
            <a:extLst>
              <a:ext uri="{FF2B5EF4-FFF2-40B4-BE49-F238E27FC236}">
                <a16:creationId xmlns:a16="http://schemas.microsoft.com/office/drawing/2014/main" id="{AA1E3EF2-4114-905A-EBA7-57D86443D570}"/>
              </a:ext>
            </a:extLst>
          </p:cNvPr>
          <p:cNvSpPr/>
          <p:nvPr/>
        </p:nvSpPr>
        <p:spPr>
          <a:xfrm>
            <a:off x="-321380" y="1314224"/>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chemeClr val="lt1">
                    <a:alpha val="100000"/>
                  </a:schemeClr>
                </a:solidFill>
                <a:latin typeface="微软雅黑"/>
                <a:ea typeface="微软雅黑"/>
                <a:cs typeface="微软雅黑"/>
              </a:rPr>
              <a:t>完成情况概述</a:t>
            </a:r>
            <a:endParaRPr lang="en-US" sz="1100" dirty="0"/>
          </a:p>
        </p:txBody>
      </p:sp>
      <p:grpSp>
        <p:nvGrpSpPr>
          <p:cNvPr id="98" name="组合 97">
            <a:extLst>
              <a:ext uri="{FF2B5EF4-FFF2-40B4-BE49-F238E27FC236}">
                <a16:creationId xmlns:a16="http://schemas.microsoft.com/office/drawing/2014/main" id="{D61402E8-17F0-20DC-2FF9-9F05276D57D1}"/>
              </a:ext>
            </a:extLst>
          </p:cNvPr>
          <p:cNvGrpSpPr/>
          <p:nvPr/>
        </p:nvGrpSpPr>
        <p:grpSpPr>
          <a:xfrm>
            <a:off x="5107807" y="2422908"/>
            <a:ext cx="1642732" cy="742207"/>
            <a:chOff x="5107503" y="1828800"/>
            <a:chExt cx="1643240" cy="742207"/>
          </a:xfrm>
        </p:grpSpPr>
        <p:sp>
          <p:nvSpPr>
            <p:cNvPr id="99" name="Freeform 142">
              <a:extLst>
                <a:ext uri="{FF2B5EF4-FFF2-40B4-BE49-F238E27FC236}">
                  <a16:creationId xmlns:a16="http://schemas.microsoft.com/office/drawing/2014/main" id="{3864ED50-8CD9-188E-4383-B286A735734D}"/>
                </a:ext>
              </a:extLst>
            </p:cNvPr>
            <p:cNvSpPr/>
            <p:nvPr/>
          </p:nvSpPr>
          <p:spPr bwMode="auto">
            <a:xfrm>
              <a:off x="5108825" y="1828800"/>
              <a:ext cx="1641918" cy="742207"/>
            </a:xfrm>
            <a:custGeom>
              <a:avLst/>
              <a:gdLst>
                <a:gd name="T0" fmla="*/ 583 w 1166"/>
                <a:gd name="T1" fmla="*/ 0 h 527"/>
                <a:gd name="T2" fmla="*/ 1166 w 1166"/>
                <a:gd name="T3" fmla="*/ 263 h 527"/>
                <a:gd name="T4" fmla="*/ 1156 w 1166"/>
                <a:gd name="T5" fmla="*/ 306 h 527"/>
                <a:gd name="T6" fmla="*/ 1063 w 1166"/>
                <a:gd name="T7" fmla="*/ 407 h 527"/>
                <a:gd name="T8" fmla="*/ 583 w 1166"/>
                <a:gd name="T9" fmla="*/ 527 h 527"/>
                <a:gd name="T10" fmla="*/ 103 w 1166"/>
                <a:gd name="T11" fmla="*/ 407 h 527"/>
                <a:gd name="T12" fmla="*/ 10 w 1166"/>
                <a:gd name="T13" fmla="*/ 306 h 527"/>
                <a:gd name="T14" fmla="*/ 0 w 1166"/>
                <a:gd name="T15" fmla="*/ 263 h 527"/>
                <a:gd name="T16" fmla="*/ 583 w 1166"/>
                <a:gd name="T17" fmla="*/ 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6" h="527">
                  <a:moveTo>
                    <a:pt x="583" y="0"/>
                  </a:moveTo>
                  <a:cubicBezTo>
                    <a:pt x="926" y="0"/>
                    <a:pt x="1166" y="139"/>
                    <a:pt x="1166" y="263"/>
                  </a:cubicBezTo>
                  <a:cubicBezTo>
                    <a:pt x="1166" y="277"/>
                    <a:pt x="1162" y="292"/>
                    <a:pt x="1156" y="306"/>
                  </a:cubicBezTo>
                  <a:cubicBezTo>
                    <a:pt x="1141" y="341"/>
                    <a:pt x="1109" y="376"/>
                    <a:pt x="1063" y="407"/>
                  </a:cubicBezTo>
                  <a:cubicBezTo>
                    <a:pt x="962" y="475"/>
                    <a:pt x="792" y="527"/>
                    <a:pt x="583" y="527"/>
                  </a:cubicBezTo>
                  <a:cubicBezTo>
                    <a:pt x="374" y="527"/>
                    <a:pt x="204" y="475"/>
                    <a:pt x="103" y="407"/>
                  </a:cubicBezTo>
                  <a:cubicBezTo>
                    <a:pt x="56" y="376"/>
                    <a:pt x="24" y="341"/>
                    <a:pt x="10" y="306"/>
                  </a:cubicBezTo>
                  <a:cubicBezTo>
                    <a:pt x="4" y="292"/>
                    <a:pt x="0" y="277"/>
                    <a:pt x="0" y="263"/>
                  </a:cubicBezTo>
                  <a:cubicBezTo>
                    <a:pt x="0" y="139"/>
                    <a:pt x="240" y="0"/>
                    <a:pt x="583" y="0"/>
                  </a:cubicBezTo>
                  <a:close/>
                </a:path>
              </a:pathLst>
            </a:custGeom>
            <a:solidFill>
              <a:srgbClr val="2059A8">
                <a:alpha val="20000"/>
              </a:srgbClr>
            </a:solidFill>
            <a:ln w="7938" cap="flat">
              <a:noFill/>
              <a:prstDash val="solid"/>
              <a:miter lim="800000"/>
            </a:ln>
          </p:spPr>
          <p:txBody>
            <a:bodyPr vert="horz" wrap="square" lIns="121882" tIns="60941" rIns="121882" bIns="60941" numCol="1" anchor="t" anchorCtr="0" compatLnSpc="1"/>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Calibri"/>
                <a:ea typeface="宋体" panose="02010600030101010101" pitchFamily="2" charset="-122"/>
                <a:cs typeface="+mn-ea"/>
                <a:sym typeface="+mn-lt"/>
              </a:endParaRPr>
            </a:p>
          </p:txBody>
        </p:sp>
        <p:sp>
          <p:nvSpPr>
            <p:cNvPr id="100" name="Freeform 143">
              <a:extLst>
                <a:ext uri="{FF2B5EF4-FFF2-40B4-BE49-F238E27FC236}">
                  <a16:creationId xmlns:a16="http://schemas.microsoft.com/office/drawing/2014/main" id="{CF60D581-D814-C1E2-7B6F-E07C170B00D9}"/>
                </a:ext>
              </a:extLst>
            </p:cNvPr>
            <p:cNvSpPr/>
            <p:nvPr/>
          </p:nvSpPr>
          <p:spPr bwMode="auto">
            <a:xfrm>
              <a:off x="5168159" y="1885976"/>
              <a:ext cx="1523251" cy="625698"/>
            </a:xfrm>
            <a:custGeom>
              <a:avLst/>
              <a:gdLst>
                <a:gd name="T0" fmla="*/ 541 w 1082"/>
                <a:gd name="T1" fmla="*/ 444 h 444"/>
                <a:gd name="T2" fmla="*/ 84 w 1082"/>
                <a:gd name="T3" fmla="*/ 332 h 444"/>
                <a:gd name="T4" fmla="*/ 6 w 1082"/>
                <a:gd name="T5" fmla="*/ 249 h 444"/>
                <a:gd name="T6" fmla="*/ 0 w 1082"/>
                <a:gd name="T7" fmla="*/ 222 h 444"/>
                <a:gd name="T8" fmla="*/ 139 w 1082"/>
                <a:gd name="T9" fmla="*/ 81 h 444"/>
                <a:gd name="T10" fmla="*/ 541 w 1082"/>
                <a:gd name="T11" fmla="*/ 0 h 444"/>
                <a:gd name="T12" fmla="*/ 943 w 1082"/>
                <a:gd name="T13" fmla="*/ 81 h 444"/>
                <a:gd name="T14" fmla="*/ 1082 w 1082"/>
                <a:gd name="T15" fmla="*/ 222 h 444"/>
                <a:gd name="T16" fmla="*/ 1076 w 1082"/>
                <a:gd name="T17" fmla="*/ 249 h 444"/>
                <a:gd name="T18" fmla="*/ 998 w 1082"/>
                <a:gd name="T19" fmla="*/ 332 h 444"/>
                <a:gd name="T20" fmla="*/ 541 w 1082"/>
                <a:gd name="T21"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2" h="444">
                  <a:moveTo>
                    <a:pt x="541" y="444"/>
                  </a:moveTo>
                  <a:cubicBezTo>
                    <a:pt x="359" y="444"/>
                    <a:pt x="189" y="402"/>
                    <a:pt x="84" y="332"/>
                  </a:cubicBezTo>
                  <a:cubicBezTo>
                    <a:pt x="45" y="305"/>
                    <a:pt x="18" y="277"/>
                    <a:pt x="6" y="249"/>
                  </a:cubicBezTo>
                  <a:cubicBezTo>
                    <a:pt x="2" y="240"/>
                    <a:pt x="0" y="231"/>
                    <a:pt x="0" y="222"/>
                  </a:cubicBezTo>
                  <a:cubicBezTo>
                    <a:pt x="0" y="177"/>
                    <a:pt x="53" y="123"/>
                    <a:pt x="139" y="81"/>
                  </a:cubicBezTo>
                  <a:cubicBezTo>
                    <a:pt x="246" y="29"/>
                    <a:pt x="388" y="0"/>
                    <a:pt x="541" y="0"/>
                  </a:cubicBezTo>
                  <a:cubicBezTo>
                    <a:pt x="694" y="0"/>
                    <a:pt x="836" y="29"/>
                    <a:pt x="943" y="81"/>
                  </a:cubicBezTo>
                  <a:cubicBezTo>
                    <a:pt x="1029" y="123"/>
                    <a:pt x="1082" y="177"/>
                    <a:pt x="1082" y="222"/>
                  </a:cubicBezTo>
                  <a:cubicBezTo>
                    <a:pt x="1082" y="231"/>
                    <a:pt x="1080" y="240"/>
                    <a:pt x="1076" y="249"/>
                  </a:cubicBezTo>
                  <a:cubicBezTo>
                    <a:pt x="1064" y="277"/>
                    <a:pt x="1037" y="305"/>
                    <a:pt x="998" y="332"/>
                  </a:cubicBezTo>
                  <a:cubicBezTo>
                    <a:pt x="893" y="402"/>
                    <a:pt x="722" y="444"/>
                    <a:pt x="541" y="444"/>
                  </a:cubicBezTo>
                  <a:close/>
                </a:path>
              </a:pathLst>
            </a:custGeom>
            <a:solidFill>
              <a:srgbClr val="6687C3"/>
            </a:solidFill>
            <a:ln w="14288" cap="flat">
              <a:noFill/>
              <a:prstDash val="solid"/>
              <a:miter lim="800000"/>
            </a:ln>
            <a:effectLst/>
          </p:spPr>
          <p:txBody>
            <a:bodyPr vert="horz" wrap="square" lIns="121882" tIns="60941" rIns="121882" bIns="60941" numCol="1" anchor="t" anchorCtr="0" compatLnSpc="1"/>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Calibri"/>
                <a:ea typeface="宋体" panose="02010600030101010101" pitchFamily="2" charset="-122"/>
                <a:cs typeface="+mn-ea"/>
                <a:sym typeface="+mn-lt"/>
              </a:endParaRPr>
            </a:p>
          </p:txBody>
        </p:sp>
        <p:sp>
          <p:nvSpPr>
            <p:cNvPr id="101" name="文本框 100">
              <a:extLst>
                <a:ext uri="{FF2B5EF4-FFF2-40B4-BE49-F238E27FC236}">
                  <a16:creationId xmlns:a16="http://schemas.microsoft.com/office/drawing/2014/main" id="{0951904E-521F-B958-2473-4EFAFE0C5DF5}"/>
                </a:ext>
              </a:extLst>
            </p:cNvPr>
            <p:cNvSpPr txBox="1"/>
            <p:nvPr/>
          </p:nvSpPr>
          <p:spPr>
            <a:xfrm>
              <a:off x="5107503" y="1989284"/>
              <a:ext cx="1618252" cy="379463"/>
            </a:xfrm>
            <a:prstGeom prst="rect">
              <a:avLst/>
            </a:prstGeom>
            <a:noFill/>
          </p:spPr>
          <p:txBody>
            <a:bodyPr wrap="none" rtlCol="0">
              <a:spAutoFit/>
            </a:bodyPr>
            <a:lstStyle/>
            <a:p>
              <a:pPr marL="0" marR="0" lvl="0" indent="0" algn="ctr" defTabSz="1218804" eaLnBrk="1" fontAlgn="auto" latinLnBrk="0" hangingPunct="1">
                <a:lnSpc>
                  <a:spcPct val="100000"/>
                </a:lnSpc>
                <a:spcBef>
                  <a:spcPts val="0"/>
                </a:spcBef>
                <a:spcAft>
                  <a:spcPts val="0"/>
                </a:spcAft>
                <a:buClrTx/>
                <a:buSzTx/>
                <a:buFontTx/>
                <a:buNone/>
                <a:tabLst/>
                <a:defRPr/>
              </a:pPr>
              <a:r>
                <a:rPr lang="zh-CN" altLang="en-US" sz="1866" kern="0" dirty="0">
                  <a:solidFill>
                    <a:prstClr val="white"/>
                  </a:solidFill>
                  <a:latin typeface="微软雅黑" panose="020B0503020204020204" pitchFamily="34" charset="-122"/>
                  <a:ea typeface="微软雅黑" panose="020B0503020204020204" pitchFamily="34" charset="-122"/>
                </a:rPr>
                <a:t>核心功能实现</a:t>
              </a:r>
              <a:endParaRPr kumimoji="0" lang="zh-CN" altLang="en-US" sz="1866"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02" name="组合 28">
            <a:extLst>
              <a:ext uri="{FF2B5EF4-FFF2-40B4-BE49-F238E27FC236}">
                <a16:creationId xmlns:a16="http://schemas.microsoft.com/office/drawing/2014/main" id="{CC923E1C-4B76-F139-6E6B-4C3B8E7C78B1}"/>
              </a:ext>
            </a:extLst>
          </p:cNvPr>
          <p:cNvGrpSpPr/>
          <p:nvPr/>
        </p:nvGrpSpPr>
        <p:grpSpPr>
          <a:xfrm>
            <a:off x="4675120" y="3061228"/>
            <a:ext cx="2523588" cy="1020536"/>
            <a:chOff x="4667600" y="2473916"/>
            <a:chExt cx="2524367" cy="1020535"/>
          </a:xfrm>
        </p:grpSpPr>
        <p:sp>
          <p:nvSpPr>
            <p:cNvPr id="103" name="Freeform 140">
              <a:extLst>
                <a:ext uri="{FF2B5EF4-FFF2-40B4-BE49-F238E27FC236}">
                  <a16:creationId xmlns:a16="http://schemas.microsoft.com/office/drawing/2014/main" id="{8254FD4B-2C80-8FEF-F636-11A536C76EF7}"/>
                </a:ext>
              </a:extLst>
            </p:cNvPr>
            <p:cNvSpPr/>
            <p:nvPr/>
          </p:nvSpPr>
          <p:spPr bwMode="auto">
            <a:xfrm>
              <a:off x="4667600" y="2473916"/>
              <a:ext cx="2524367" cy="1020535"/>
            </a:xfrm>
            <a:custGeom>
              <a:avLst/>
              <a:gdLst>
                <a:gd name="T0" fmla="*/ 4 w 1792"/>
                <a:gd name="T1" fmla="*/ 266 h 725"/>
                <a:gd name="T2" fmla="*/ 247 w 1792"/>
                <a:gd name="T3" fmla="*/ 16 h 725"/>
                <a:gd name="T4" fmla="*/ 280 w 1792"/>
                <a:gd name="T5" fmla="*/ 0 h 725"/>
                <a:gd name="T6" fmla="*/ 412 w 1792"/>
                <a:gd name="T7" fmla="*/ 91 h 725"/>
                <a:gd name="T8" fmla="*/ 484 w 1792"/>
                <a:gd name="T9" fmla="*/ 123 h 725"/>
                <a:gd name="T10" fmla="*/ 896 w 1792"/>
                <a:gd name="T11" fmla="*/ 193 h 725"/>
                <a:gd name="T12" fmla="*/ 1308 w 1792"/>
                <a:gd name="T13" fmla="*/ 123 h 725"/>
                <a:gd name="T14" fmla="*/ 1380 w 1792"/>
                <a:gd name="T15" fmla="*/ 91 h 725"/>
                <a:gd name="T16" fmla="*/ 1512 w 1792"/>
                <a:gd name="T17" fmla="*/ 0 h 725"/>
                <a:gd name="T18" fmla="*/ 1545 w 1792"/>
                <a:gd name="T19" fmla="*/ 16 h 725"/>
                <a:gd name="T20" fmla="*/ 1788 w 1792"/>
                <a:gd name="T21" fmla="*/ 266 h 725"/>
                <a:gd name="T22" fmla="*/ 1792 w 1792"/>
                <a:gd name="T23" fmla="*/ 303 h 725"/>
                <a:gd name="T24" fmla="*/ 1768 w 1792"/>
                <a:gd name="T25" fmla="*/ 395 h 725"/>
                <a:gd name="T26" fmla="*/ 1652 w 1792"/>
                <a:gd name="T27" fmla="*/ 524 h 725"/>
                <a:gd name="T28" fmla="*/ 1545 w 1792"/>
                <a:gd name="T29" fmla="*/ 590 h 725"/>
                <a:gd name="T30" fmla="*/ 1492 w 1792"/>
                <a:gd name="T31" fmla="*/ 614 h 725"/>
                <a:gd name="T32" fmla="*/ 1492 w 1792"/>
                <a:gd name="T33" fmla="*/ 614 h 725"/>
                <a:gd name="T34" fmla="*/ 896 w 1792"/>
                <a:gd name="T35" fmla="*/ 725 h 725"/>
                <a:gd name="T36" fmla="*/ 300 w 1792"/>
                <a:gd name="T37" fmla="*/ 614 h 725"/>
                <a:gd name="T38" fmla="*/ 300 w 1792"/>
                <a:gd name="T39" fmla="*/ 614 h 725"/>
                <a:gd name="T40" fmla="*/ 247 w 1792"/>
                <a:gd name="T41" fmla="*/ 590 h 725"/>
                <a:gd name="T42" fmla="*/ 140 w 1792"/>
                <a:gd name="T43" fmla="*/ 524 h 725"/>
                <a:gd name="T44" fmla="*/ 24 w 1792"/>
                <a:gd name="T45" fmla="*/ 395 h 725"/>
                <a:gd name="T46" fmla="*/ 0 w 1792"/>
                <a:gd name="T47" fmla="*/ 303 h 725"/>
                <a:gd name="T48" fmla="*/ 4 w 1792"/>
                <a:gd name="T49" fmla="*/ 266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2" h="725">
                  <a:moveTo>
                    <a:pt x="4" y="266"/>
                  </a:moveTo>
                  <a:cubicBezTo>
                    <a:pt x="23" y="175"/>
                    <a:pt x="109" y="86"/>
                    <a:pt x="247" y="16"/>
                  </a:cubicBezTo>
                  <a:cubicBezTo>
                    <a:pt x="258" y="11"/>
                    <a:pt x="269" y="6"/>
                    <a:pt x="280" y="0"/>
                  </a:cubicBezTo>
                  <a:cubicBezTo>
                    <a:pt x="315" y="34"/>
                    <a:pt x="359" y="64"/>
                    <a:pt x="412" y="91"/>
                  </a:cubicBezTo>
                  <a:cubicBezTo>
                    <a:pt x="435" y="103"/>
                    <a:pt x="459" y="113"/>
                    <a:pt x="484" y="123"/>
                  </a:cubicBezTo>
                  <a:cubicBezTo>
                    <a:pt x="602" y="168"/>
                    <a:pt x="746" y="193"/>
                    <a:pt x="896" y="193"/>
                  </a:cubicBezTo>
                  <a:cubicBezTo>
                    <a:pt x="1046" y="193"/>
                    <a:pt x="1189" y="168"/>
                    <a:pt x="1308" y="123"/>
                  </a:cubicBezTo>
                  <a:cubicBezTo>
                    <a:pt x="1333" y="113"/>
                    <a:pt x="1357" y="103"/>
                    <a:pt x="1380" y="91"/>
                  </a:cubicBezTo>
                  <a:cubicBezTo>
                    <a:pt x="1433" y="64"/>
                    <a:pt x="1477" y="34"/>
                    <a:pt x="1512" y="0"/>
                  </a:cubicBezTo>
                  <a:cubicBezTo>
                    <a:pt x="1523" y="6"/>
                    <a:pt x="1534" y="11"/>
                    <a:pt x="1545" y="16"/>
                  </a:cubicBezTo>
                  <a:cubicBezTo>
                    <a:pt x="1683" y="86"/>
                    <a:pt x="1769" y="175"/>
                    <a:pt x="1788" y="266"/>
                  </a:cubicBezTo>
                  <a:cubicBezTo>
                    <a:pt x="1790" y="278"/>
                    <a:pt x="1792" y="290"/>
                    <a:pt x="1792" y="303"/>
                  </a:cubicBezTo>
                  <a:cubicBezTo>
                    <a:pt x="1792" y="334"/>
                    <a:pt x="1784" y="364"/>
                    <a:pt x="1768" y="395"/>
                  </a:cubicBezTo>
                  <a:cubicBezTo>
                    <a:pt x="1745" y="440"/>
                    <a:pt x="1706" y="484"/>
                    <a:pt x="1652" y="524"/>
                  </a:cubicBezTo>
                  <a:cubicBezTo>
                    <a:pt x="1621" y="547"/>
                    <a:pt x="1585" y="569"/>
                    <a:pt x="1545" y="590"/>
                  </a:cubicBezTo>
                  <a:cubicBezTo>
                    <a:pt x="1528" y="598"/>
                    <a:pt x="1511" y="606"/>
                    <a:pt x="1492" y="614"/>
                  </a:cubicBezTo>
                  <a:cubicBezTo>
                    <a:pt x="1492" y="614"/>
                    <a:pt x="1492" y="614"/>
                    <a:pt x="1492" y="614"/>
                  </a:cubicBezTo>
                  <a:cubicBezTo>
                    <a:pt x="1327" y="686"/>
                    <a:pt x="1118" y="725"/>
                    <a:pt x="896" y="725"/>
                  </a:cubicBezTo>
                  <a:cubicBezTo>
                    <a:pt x="674" y="725"/>
                    <a:pt x="465" y="686"/>
                    <a:pt x="300" y="614"/>
                  </a:cubicBezTo>
                  <a:cubicBezTo>
                    <a:pt x="300" y="614"/>
                    <a:pt x="300" y="614"/>
                    <a:pt x="300" y="614"/>
                  </a:cubicBezTo>
                  <a:cubicBezTo>
                    <a:pt x="281" y="606"/>
                    <a:pt x="264" y="598"/>
                    <a:pt x="247" y="590"/>
                  </a:cubicBezTo>
                  <a:cubicBezTo>
                    <a:pt x="207" y="569"/>
                    <a:pt x="171" y="547"/>
                    <a:pt x="140" y="524"/>
                  </a:cubicBezTo>
                  <a:cubicBezTo>
                    <a:pt x="86" y="484"/>
                    <a:pt x="46" y="440"/>
                    <a:pt x="24" y="395"/>
                  </a:cubicBezTo>
                  <a:cubicBezTo>
                    <a:pt x="8" y="364"/>
                    <a:pt x="0" y="334"/>
                    <a:pt x="0" y="303"/>
                  </a:cubicBezTo>
                  <a:cubicBezTo>
                    <a:pt x="0" y="290"/>
                    <a:pt x="2" y="278"/>
                    <a:pt x="4" y="266"/>
                  </a:cubicBezTo>
                  <a:close/>
                </a:path>
              </a:pathLst>
            </a:custGeom>
            <a:solidFill>
              <a:srgbClr val="2059A8">
                <a:alpha val="20000"/>
              </a:srgbClr>
            </a:solidFill>
            <a:ln w="7938" cap="flat">
              <a:noFill/>
              <a:prstDash val="solid"/>
              <a:miter lim="800000"/>
            </a:ln>
          </p:spPr>
          <p:txBody>
            <a:bodyPr vert="horz" wrap="square" lIns="121882" tIns="60941" rIns="121882" bIns="60941" numCol="1" anchor="t" anchorCtr="0" compatLnSpc="1"/>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Calibri"/>
                <a:ea typeface="宋体" panose="02010600030101010101" pitchFamily="2" charset="-122"/>
                <a:cs typeface="+mn-ea"/>
                <a:sym typeface="+mn-lt"/>
              </a:endParaRPr>
            </a:p>
          </p:txBody>
        </p:sp>
        <p:sp>
          <p:nvSpPr>
            <p:cNvPr id="104" name="Freeform 141">
              <a:extLst>
                <a:ext uri="{FF2B5EF4-FFF2-40B4-BE49-F238E27FC236}">
                  <a16:creationId xmlns:a16="http://schemas.microsoft.com/office/drawing/2014/main" id="{F519024D-E5AA-0E34-8D2D-DD86B5833DAE}"/>
                </a:ext>
              </a:extLst>
            </p:cNvPr>
            <p:cNvSpPr/>
            <p:nvPr/>
          </p:nvSpPr>
          <p:spPr bwMode="auto">
            <a:xfrm>
              <a:off x="4726933" y="2544038"/>
              <a:ext cx="2405701" cy="892159"/>
            </a:xfrm>
            <a:custGeom>
              <a:avLst/>
              <a:gdLst>
                <a:gd name="T0" fmla="*/ 854 w 1708"/>
                <a:gd name="T1" fmla="*/ 633 h 633"/>
                <a:gd name="T2" fmla="*/ 274 w 1708"/>
                <a:gd name="T3" fmla="*/ 526 h 633"/>
                <a:gd name="T4" fmla="*/ 269 w 1708"/>
                <a:gd name="T5" fmla="*/ 524 h 633"/>
                <a:gd name="T6" fmla="*/ 223 w 1708"/>
                <a:gd name="T7" fmla="*/ 502 h 633"/>
                <a:gd name="T8" fmla="*/ 123 w 1708"/>
                <a:gd name="T9" fmla="*/ 441 h 633"/>
                <a:gd name="T10" fmla="*/ 19 w 1708"/>
                <a:gd name="T11" fmla="*/ 326 h 633"/>
                <a:gd name="T12" fmla="*/ 0 w 1708"/>
                <a:gd name="T13" fmla="*/ 253 h 633"/>
                <a:gd name="T14" fmla="*/ 3 w 1708"/>
                <a:gd name="T15" fmla="*/ 224 h 633"/>
                <a:gd name="T16" fmla="*/ 223 w 1708"/>
                <a:gd name="T17" fmla="*/ 4 h 633"/>
                <a:gd name="T18" fmla="*/ 231 w 1708"/>
                <a:gd name="T19" fmla="*/ 0 h 633"/>
                <a:gd name="T20" fmla="*/ 351 w 1708"/>
                <a:gd name="T21" fmla="*/ 78 h 633"/>
                <a:gd name="T22" fmla="*/ 427 w 1708"/>
                <a:gd name="T23" fmla="*/ 112 h 633"/>
                <a:gd name="T24" fmla="*/ 854 w 1708"/>
                <a:gd name="T25" fmla="*/ 185 h 633"/>
                <a:gd name="T26" fmla="*/ 1281 w 1708"/>
                <a:gd name="T27" fmla="*/ 112 h 633"/>
                <a:gd name="T28" fmla="*/ 1357 w 1708"/>
                <a:gd name="T29" fmla="*/ 78 h 633"/>
                <a:gd name="T30" fmla="*/ 1477 w 1708"/>
                <a:gd name="T31" fmla="*/ 0 h 633"/>
                <a:gd name="T32" fmla="*/ 1485 w 1708"/>
                <a:gd name="T33" fmla="*/ 4 h 633"/>
                <a:gd name="T34" fmla="*/ 1705 w 1708"/>
                <a:gd name="T35" fmla="*/ 224 h 633"/>
                <a:gd name="T36" fmla="*/ 1708 w 1708"/>
                <a:gd name="T37" fmla="*/ 253 h 633"/>
                <a:gd name="T38" fmla="*/ 1689 w 1708"/>
                <a:gd name="T39" fmla="*/ 326 h 633"/>
                <a:gd name="T40" fmla="*/ 1585 w 1708"/>
                <a:gd name="T41" fmla="*/ 441 h 633"/>
                <a:gd name="T42" fmla="*/ 1484 w 1708"/>
                <a:gd name="T43" fmla="*/ 502 h 633"/>
                <a:gd name="T44" fmla="*/ 1437 w 1708"/>
                <a:gd name="T45" fmla="*/ 525 h 633"/>
                <a:gd name="T46" fmla="*/ 1434 w 1708"/>
                <a:gd name="T47" fmla="*/ 526 h 633"/>
                <a:gd name="T48" fmla="*/ 854 w 1708"/>
                <a:gd name="T49"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8" h="633">
                  <a:moveTo>
                    <a:pt x="854" y="633"/>
                  </a:moveTo>
                  <a:cubicBezTo>
                    <a:pt x="640" y="633"/>
                    <a:pt x="434" y="595"/>
                    <a:pt x="274" y="526"/>
                  </a:cubicBezTo>
                  <a:cubicBezTo>
                    <a:pt x="269" y="524"/>
                    <a:pt x="269" y="524"/>
                    <a:pt x="269" y="524"/>
                  </a:cubicBezTo>
                  <a:cubicBezTo>
                    <a:pt x="254" y="517"/>
                    <a:pt x="238" y="510"/>
                    <a:pt x="223" y="502"/>
                  </a:cubicBezTo>
                  <a:cubicBezTo>
                    <a:pt x="186" y="483"/>
                    <a:pt x="152" y="463"/>
                    <a:pt x="123" y="441"/>
                  </a:cubicBezTo>
                  <a:cubicBezTo>
                    <a:pt x="74" y="404"/>
                    <a:pt x="39" y="366"/>
                    <a:pt x="19" y="326"/>
                  </a:cubicBezTo>
                  <a:cubicBezTo>
                    <a:pt x="6" y="301"/>
                    <a:pt x="0" y="277"/>
                    <a:pt x="0" y="253"/>
                  </a:cubicBezTo>
                  <a:cubicBezTo>
                    <a:pt x="0" y="243"/>
                    <a:pt x="1" y="234"/>
                    <a:pt x="3" y="224"/>
                  </a:cubicBezTo>
                  <a:cubicBezTo>
                    <a:pt x="19" y="147"/>
                    <a:pt x="99" y="66"/>
                    <a:pt x="223" y="4"/>
                  </a:cubicBezTo>
                  <a:cubicBezTo>
                    <a:pt x="226" y="2"/>
                    <a:pt x="228" y="1"/>
                    <a:pt x="231" y="0"/>
                  </a:cubicBezTo>
                  <a:cubicBezTo>
                    <a:pt x="265" y="29"/>
                    <a:pt x="305" y="55"/>
                    <a:pt x="351" y="78"/>
                  </a:cubicBezTo>
                  <a:cubicBezTo>
                    <a:pt x="375" y="90"/>
                    <a:pt x="400" y="101"/>
                    <a:pt x="427" y="112"/>
                  </a:cubicBezTo>
                  <a:cubicBezTo>
                    <a:pt x="551" y="159"/>
                    <a:pt x="699" y="185"/>
                    <a:pt x="854" y="185"/>
                  </a:cubicBezTo>
                  <a:cubicBezTo>
                    <a:pt x="1009" y="185"/>
                    <a:pt x="1157" y="159"/>
                    <a:pt x="1281" y="112"/>
                  </a:cubicBezTo>
                  <a:cubicBezTo>
                    <a:pt x="1307" y="101"/>
                    <a:pt x="1333" y="90"/>
                    <a:pt x="1357" y="78"/>
                  </a:cubicBezTo>
                  <a:cubicBezTo>
                    <a:pt x="1403" y="55"/>
                    <a:pt x="1443" y="29"/>
                    <a:pt x="1477" y="0"/>
                  </a:cubicBezTo>
                  <a:cubicBezTo>
                    <a:pt x="1480" y="1"/>
                    <a:pt x="1482" y="2"/>
                    <a:pt x="1485" y="4"/>
                  </a:cubicBezTo>
                  <a:cubicBezTo>
                    <a:pt x="1609" y="66"/>
                    <a:pt x="1689" y="147"/>
                    <a:pt x="1705" y="224"/>
                  </a:cubicBezTo>
                  <a:cubicBezTo>
                    <a:pt x="1707" y="234"/>
                    <a:pt x="1708" y="243"/>
                    <a:pt x="1708" y="253"/>
                  </a:cubicBezTo>
                  <a:cubicBezTo>
                    <a:pt x="1708" y="277"/>
                    <a:pt x="1702" y="301"/>
                    <a:pt x="1689" y="326"/>
                  </a:cubicBezTo>
                  <a:cubicBezTo>
                    <a:pt x="1669" y="366"/>
                    <a:pt x="1634" y="404"/>
                    <a:pt x="1585" y="441"/>
                  </a:cubicBezTo>
                  <a:cubicBezTo>
                    <a:pt x="1556" y="463"/>
                    <a:pt x="1522" y="483"/>
                    <a:pt x="1484" y="502"/>
                  </a:cubicBezTo>
                  <a:cubicBezTo>
                    <a:pt x="1469" y="510"/>
                    <a:pt x="1454" y="517"/>
                    <a:pt x="1437" y="525"/>
                  </a:cubicBezTo>
                  <a:cubicBezTo>
                    <a:pt x="1434" y="526"/>
                    <a:pt x="1434" y="526"/>
                    <a:pt x="1434" y="526"/>
                  </a:cubicBezTo>
                  <a:cubicBezTo>
                    <a:pt x="1274" y="595"/>
                    <a:pt x="1068" y="633"/>
                    <a:pt x="854" y="633"/>
                  </a:cubicBezTo>
                  <a:close/>
                </a:path>
              </a:pathLst>
            </a:custGeom>
            <a:solidFill>
              <a:srgbClr val="2059A8"/>
            </a:solidFill>
            <a:ln w="14288" cap="flat">
              <a:noFill/>
              <a:prstDash val="solid"/>
              <a:miter lim="800000"/>
            </a:ln>
            <a:effectLst/>
          </p:spPr>
          <p:txBody>
            <a:bodyPr vert="horz" wrap="square" lIns="121882" tIns="60941" rIns="121882" bIns="60941" numCol="1" anchor="t" anchorCtr="0" compatLnSpc="1"/>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Calibri"/>
                <a:ea typeface="宋体" panose="02010600030101010101" pitchFamily="2" charset="-122"/>
                <a:cs typeface="+mn-ea"/>
                <a:sym typeface="+mn-lt"/>
              </a:endParaRPr>
            </a:p>
          </p:txBody>
        </p:sp>
        <p:sp>
          <p:nvSpPr>
            <p:cNvPr id="105" name="文本框 104">
              <a:extLst>
                <a:ext uri="{FF2B5EF4-FFF2-40B4-BE49-F238E27FC236}">
                  <a16:creationId xmlns:a16="http://schemas.microsoft.com/office/drawing/2014/main" id="{6078200B-63FF-1EED-755F-107DA5631F4F}"/>
                </a:ext>
              </a:extLst>
            </p:cNvPr>
            <p:cNvSpPr txBox="1"/>
            <p:nvPr/>
          </p:nvSpPr>
          <p:spPr>
            <a:xfrm>
              <a:off x="5022240" y="2949094"/>
              <a:ext cx="1857171" cy="379463"/>
            </a:xfrm>
            <a:prstGeom prst="rect">
              <a:avLst/>
            </a:prstGeom>
            <a:noFill/>
          </p:spPr>
          <p:txBody>
            <a:bodyPr wrap="none" rtlCol="0">
              <a:spAutoFit/>
            </a:bodyPr>
            <a:lstStyle/>
            <a:p>
              <a:pPr marL="0" marR="0" lvl="0" indent="0" algn="ctr" defTabSz="1218804" eaLnBrk="1" fontAlgn="auto" latinLnBrk="0" hangingPunct="1">
                <a:lnSpc>
                  <a:spcPct val="100000"/>
                </a:lnSpc>
                <a:spcBef>
                  <a:spcPts val="0"/>
                </a:spcBef>
                <a:spcAft>
                  <a:spcPts val="0"/>
                </a:spcAft>
                <a:buClrTx/>
                <a:buSzTx/>
                <a:buFontTx/>
                <a:buNone/>
                <a:tabLst/>
                <a:defRPr/>
              </a:pPr>
              <a:r>
                <a:rPr kumimoji="0" lang="zh-CN" altLang="en-US" sz="1866"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数据整合与管理</a:t>
              </a:r>
            </a:p>
          </p:txBody>
        </p:sp>
      </p:grpSp>
      <p:grpSp>
        <p:nvGrpSpPr>
          <p:cNvPr id="106" name="组合 29">
            <a:extLst>
              <a:ext uri="{FF2B5EF4-FFF2-40B4-BE49-F238E27FC236}">
                <a16:creationId xmlns:a16="http://schemas.microsoft.com/office/drawing/2014/main" id="{2B20EF43-ED37-5EAF-AE65-B5D97995E95D}"/>
              </a:ext>
            </a:extLst>
          </p:cNvPr>
          <p:cNvGrpSpPr/>
          <p:nvPr/>
        </p:nvGrpSpPr>
        <p:grpSpPr>
          <a:xfrm>
            <a:off x="4215091" y="3709903"/>
            <a:ext cx="3429492" cy="1306414"/>
            <a:chOff x="4214509" y="3115796"/>
            <a:chExt cx="3430551" cy="1306414"/>
          </a:xfrm>
        </p:grpSpPr>
        <p:sp>
          <p:nvSpPr>
            <p:cNvPr id="107" name="Freeform 138">
              <a:extLst>
                <a:ext uri="{FF2B5EF4-FFF2-40B4-BE49-F238E27FC236}">
                  <a16:creationId xmlns:a16="http://schemas.microsoft.com/office/drawing/2014/main" id="{25263E07-421B-089D-EEB8-B205E0878621}"/>
                </a:ext>
              </a:extLst>
            </p:cNvPr>
            <p:cNvSpPr/>
            <p:nvPr/>
          </p:nvSpPr>
          <p:spPr bwMode="auto">
            <a:xfrm>
              <a:off x="4214509" y="3115796"/>
              <a:ext cx="3430551" cy="1306414"/>
            </a:xfrm>
            <a:custGeom>
              <a:avLst/>
              <a:gdLst>
                <a:gd name="T0" fmla="*/ 20 w 2436"/>
                <a:gd name="T1" fmla="*/ 239 h 927"/>
                <a:gd name="T2" fmla="*/ 237 w 2436"/>
                <a:gd name="T3" fmla="*/ 0 h 927"/>
                <a:gd name="T4" fmla="*/ 320 w 2436"/>
                <a:gd name="T5" fmla="*/ 110 h 927"/>
                <a:gd name="T6" fmla="*/ 439 w 2436"/>
                <a:gd name="T7" fmla="*/ 204 h 927"/>
                <a:gd name="T8" fmla="*/ 1218 w 2436"/>
                <a:gd name="T9" fmla="*/ 393 h 927"/>
                <a:gd name="T10" fmla="*/ 1997 w 2436"/>
                <a:gd name="T11" fmla="*/ 204 h 927"/>
                <a:gd name="T12" fmla="*/ 2116 w 2436"/>
                <a:gd name="T13" fmla="*/ 110 h 927"/>
                <a:gd name="T14" fmla="*/ 2199 w 2436"/>
                <a:gd name="T15" fmla="*/ 0 h 927"/>
                <a:gd name="T16" fmla="*/ 2416 w 2436"/>
                <a:gd name="T17" fmla="*/ 239 h 927"/>
                <a:gd name="T18" fmla="*/ 2436 w 2436"/>
                <a:gd name="T19" fmla="*/ 342 h 927"/>
                <a:gd name="T20" fmla="*/ 2431 w 2436"/>
                <a:gd name="T21" fmla="*/ 392 h 927"/>
                <a:gd name="T22" fmla="*/ 2095 w 2436"/>
                <a:gd name="T23" fmla="*/ 744 h 927"/>
                <a:gd name="T24" fmla="*/ 1218 w 2436"/>
                <a:gd name="T25" fmla="*/ 927 h 927"/>
                <a:gd name="T26" fmla="*/ 341 w 2436"/>
                <a:gd name="T27" fmla="*/ 744 h 927"/>
                <a:gd name="T28" fmla="*/ 5 w 2436"/>
                <a:gd name="T29" fmla="*/ 392 h 927"/>
                <a:gd name="T30" fmla="*/ 0 w 2436"/>
                <a:gd name="T31" fmla="*/ 342 h 927"/>
                <a:gd name="T32" fmla="*/ 20 w 2436"/>
                <a:gd name="T33" fmla="*/ 239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6" h="927">
                  <a:moveTo>
                    <a:pt x="20" y="239"/>
                  </a:moveTo>
                  <a:cubicBezTo>
                    <a:pt x="53" y="153"/>
                    <a:pt x="127" y="72"/>
                    <a:pt x="237" y="0"/>
                  </a:cubicBezTo>
                  <a:cubicBezTo>
                    <a:pt x="257" y="39"/>
                    <a:pt x="285" y="76"/>
                    <a:pt x="320" y="110"/>
                  </a:cubicBezTo>
                  <a:cubicBezTo>
                    <a:pt x="354" y="144"/>
                    <a:pt x="394" y="175"/>
                    <a:pt x="439" y="204"/>
                  </a:cubicBezTo>
                  <a:cubicBezTo>
                    <a:pt x="625" y="320"/>
                    <a:pt x="903" y="393"/>
                    <a:pt x="1218" y="393"/>
                  </a:cubicBezTo>
                  <a:cubicBezTo>
                    <a:pt x="1533" y="393"/>
                    <a:pt x="1811" y="320"/>
                    <a:pt x="1997" y="204"/>
                  </a:cubicBezTo>
                  <a:cubicBezTo>
                    <a:pt x="2042" y="175"/>
                    <a:pt x="2082" y="144"/>
                    <a:pt x="2116" y="110"/>
                  </a:cubicBezTo>
                  <a:cubicBezTo>
                    <a:pt x="2151" y="76"/>
                    <a:pt x="2179" y="39"/>
                    <a:pt x="2199" y="0"/>
                  </a:cubicBezTo>
                  <a:cubicBezTo>
                    <a:pt x="2309" y="72"/>
                    <a:pt x="2383" y="153"/>
                    <a:pt x="2416" y="239"/>
                  </a:cubicBezTo>
                  <a:cubicBezTo>
                    <a:pt x="2429" y="273"/>
                    <a:pt x="2436" y="307"/>
                    <a:pt x="2436" y="342"/>
                  </a:cubicBezTo>
                  <a:cubicBezTo>
                    <a:pt x="2436" y="359"/>
                    <a:pt x="2434" y="376"/>
                    <a:pt x="2431" y="392"/>
                  </a:cubicBezTo>
                  <a:cubicBezTo>
                    <a:pt x="2407" y="522"/>
                    <a:pt x="2290" y="645"/>
                    <a:pt x="2095" y="744"/>
                  </a:cubicBezTo>
                  <a:cubicBezTo>
                    <a:pt x="1862" y="862"/>
                    <a:pt x="1550" y="927"/>
                    <a:pt x="1218" y="927"/>
                  </a:cubicBezTo>
                  <a:cubicBezTo>
                    <a:pt x="886" y="927"/>
                    <a:pt x="574" y="862"/>
                    <a:pt x="341" y="744"/>
                  </a:cubicBezTo>
                  <a:cubicBezTo>
                    <a:pt x="146" y="645"/>
                    <a:pt x="29" y="522"/>
                    <a:pt x="5" y="392"/>
                  </a:cubicBezTo>
                  <a:cubicBezTo>
                    <a:pt x="2" y="376"/>
                    <a:pt x="0" y="359"/>
                    <a:pt x="0" y="342"/>
                  </a:cubicBezTo>
                  <a:cubicBezTo>
                    <a:pt x="0" y="307"/>
                    <a:pt x="7" y="273"/>
                    <a:pt x="20" y="239"/>
                  </a:cubicBezTo>
                  <a:close/>
                </a:path>
              </a:pathLst>
            </a:custGeom>
            <a:solidFill>
              <a:srgbClr val="2059A8">
                <a:alpha val="20000"/>
              </a:srgbClr>
            </a:solidFill>
            <a:ln w="7938" cap="flat">
              <a:noFill/>
              <a:prstDash val="solid"/>
              <a:miter lim="800000"/>
            </a:ln>
          </p:spPr>
          <p:txBody>
            <a:bodyPr vert="horz" wrap="square" lIns="121882" tIns="60941" rIns="121882" bIns="60941" numCol="1" anchor="t" anchorCtr="0" compatLnSpc="1"/>
            <a:lstStyle/>
            <a:p>
              <a:pPr marL="0" marR="0" lvl="0" indent="0" algn="r" defTabSz="1218804"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Calibri"/>
                <a:ea typeface="宋体" panose="02010600030101010101" pitchFamily="2" charset="-122"/>
                <a:cs typeface="+mn-ea"/>
                <a:sym typeface="+mn-lt"/>
              </a:endParaRPr>
            </a:p>
          </p:txBody>
        </p:sp>
        <p:sp>
          <p:nvSpPr>
            <p:cNvPr id="108" name="Freeform 139">
              <a:extLst>
                <a:ext uri="{FF2B5EF4-FFF2-40B4-BE49-F238E27FC236}">
                  <a16:creationId xmlns:a16="http://schemas.microsoft.com/office/drawing/2014/main" id="{6092CDFA-2784-6287-B573-D35CDAB1A305}"/>
                </a:ext>
              </a:extLst>
            </p:cNvPr>
            <p:cNvSpPr/>
            <p:nvPr/>
          </p:nvSpPr>
          <p:spPr bwMode="auto">
            <a:xfrm>
              <a:off x="4273842" y="3201021"/>
              <a:ext cx="3312963" cy="1161856"/>
            </a:xfrm>
            <a:custGeom>
              <a:avLst/>
              <a:gdLst>
                <a:gd name="T0" fmla="*/ 1176 w 2352"/>
                <a:gd name="T1" fmla="*/ 825 h 825"/>
                <a:gd name="T2" fmla="*/ 318 w 2352"/>
                <a:gd name="T3" fmla="*/ 647 h 825"/>
                <a:gd name="T4" fmla="*/ 4 w 2352"/>
                <a:gd name="T5" fmla="*/ 324 h 825"/>
                <a:gd name="T6" fmla="*/ 0 w 2352"/>
                <a:gd name="T7" fmla="*/ 282 h 825"/>
                <a:gd name="T8" fmla="*/ 17 w 2352"/>
                <a:gd name="T9" fmla="*/ 194 h 825"/>
                <a:gd name="T10" fmla="*/ 182 w 2352"/>
                <a:gd name="T11" fmla="*/ 0 h 825"/>
                <a:gd name="T12" fmla="*/ 249 w 2352"/>
                <a:gd name="T13" fmla="*/ 80 h 825"/>
                <a:gd name="T14" fmla="*/ 375 w 2352"/>
                <a:gd name="T15" fmla="*/ 179 h 825"/>
                <a:gd name="T16" fmla="*/ 1176 w 2352"/>
                <a:gd name="T17" fmla="*/ 375 h 825"/>
                <a:gd name="T18" fmla="*/ 1977 w 2352"/>
                <a:gd name="T19" fmla="*/ 179 h 825"/>
                <a:gd name="T20" fmla="*/ 2103 w 2352"/>
                <a:gd name="T21" fmla="*/ 80 h 825"/>
                <a:gd name="T22" fmla="*/ 2170 w 2352"/>
                <a:gd name="T23" fmla="*/ 0 h 825"/>
                <a:gd name="T24" fmla="*/ 2335 w 2352"/>
                <a:gd name="T25" fmla="*/ 194 h 825"/>
                <a:gd name="T26" fmla="*/ 2352 w 2352"/>
                <a:gd name="T27" fmla="*/ 282 h 825"/>
                <a:gd name="T28" fmla="*/ 2348 w 2352"/>
                <a:gd name="T29" fmla="*/ 324 h 825"/>
                <a:gd name="T30" fmla="*/ 2034 w 2352"/>
                <a:gd name="T31" fmla="*/ 647 h 825"/>
                <a:gd name="T32" fmla="*/ 1176 w 2352"/>
                <a:gd name="T3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52" h="825">
                  <a:moveTo>
                    <a:pt x="1176" y="825"/>
                  </a:moveTo>
                  <a:cubicBezTo>
                    <a:pt x="850" y="825"/>
                    <a:pt x="545" y="762"/>
                    <a:pt x="318" y="647"/>
                  </a:cubicBezTo>
                  <a:cubicBezTo>
                    <a:pt x="137" y="555"/>
                    <a:pt x="25" y="441"/>
                    <a:pt x="4" y="324"/>
                  </a:cubicBezTo>
                  <a:cubicBezTo>
                    <a:pt x="1" y="310"/>
                    <a:pt x="0" y="296"/>
                    <a:pt x="0" y="282"/>
                  </a:cubicBezTo>
                  <a:cubicBezTo>
                    <a:pt x="0" y="253"/>
                    <a:pt x="6" y="223"/>
                    <a:pt x="17" y="194"/>
                  </a:cubicBezTo>
                  <a:cubicBezTo>
                    <a:pt x="43" y="126"/>
                    <a:pt x="100" y="60"/>
                    <a:pt x="182" y="0"/>
                  </a:cubicBezTo>
                  <a:cubicBezTo>
                    <a:pt x="201" y="28"/>
                    <a:pt x="223" y="54"/>
                    <a:pt x="249" y="80"/>
                  </a:cubicBezTo>
                  <a:cubicBezTo>
                    <a:pt x="284" y="115"/>
                    <a:pt x="327" y="148"/>
                    <a:pt x="375" y="179"/>
                  </a:cubicBezTo>
                  <a:cubicBezTo>
                    <a:pt x="573" y="303"/>
                    <a:pt x="865" y="375"/>
                    <a:pt x="1176" y="375"/>
                  </a:cubicBezTo>
                  <a:cubicBezTo>
                    <a:pt x="1487" y="375"/>
                    <a:pt x="1779" y="303"/>
                    <a:pt x="1977" y="179"/>
                  </a:cubicBezTo>
                  <a:cubicBezTo>
                    <a:pt x="2025" y="148"/>
                    <a:pt x="2068" y="115"/>
                    <a:pt x="2103" y="80"/>
                  </a:cubicBezTo>
                  <a:cubicBezTo>
                    <a:pt x="2129" y="54"/>
                    <a:pt x="2151" y="28"/>
                    <a:pt x="2170" y="0"/>
                  </a:cubicBezTo>
                  <a:cubicBezTo>
                    <a:pt x="2252" y="60"/>
                    <a:pt x="2309" y="126"/>
                    <a:pt x="2335" y="194"/>
                  </a:cubicBezTo>
                  <a:cubicBezTo>
                    <a:pt x="2346" y="223"/>
                    <a:pt x="2352" y="253"/>
                    <a:pt x="2352" y="282"/>
                  </a:cubicBezTo>
                  <a:cubicBezTo>
                    <a:pt x="2352" y="296"/>
                    <a:pt x="2351" y="310"/>
                    <a:pt x="2348" y="324"/>
                  </a:cubicBezTo>
                  <a:cubicBezTo>
                    <a:pt x="2327" y="441"/>
                    <a:pt x="2215" y="555"/>
                    <a:pt x="2034" y="647"/>
                  </a:cubicBezTo>
                  <a:cubicBezTo>
                    <a:pt x="1807" y="762"/>
                    <a:pt x="1502" y="825"/>
                    <a:pt x="1176" y="825"/>
                  </a:cubicBezTo>
                  <a:close/>
                </a:path>
              </a:pathLst>
            </a:custGeom>
            <a:solidFill>
              <a:srgbClr val="6687C3"/>
            </a:solidFill>
            <a:ln w="14288" cap="flat">
              <a:noFill/>
              <a:prstDash val="solid"/>
              <a:miter lim="800000"/>
            </a:ln>
            <a:effectLst/>
          </p:spPr>
          <p:txBody>
            <a:bodyPr vert="horz" wrap="square" lIns="121882" tIns="60941" rIns="121882" bIns="60941" numCol="1" anchor="t" anchorCtr="0" compatLnSpc="1"/>
            <a:lstStyle/>
            <a:p>
              <a:pPr marL="0" marR="0" lvl="0" indent="0" algn="r" defTabSz="1218804"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Calibri"/>
                <a:ea typeface="宋体" panose="02010600030101010101" pitchFamily="2" charset="-122"/>
                <a:cs typeface="+mn-ea"/>
                <a:sym typeface="+mn-lt"/>
              </a:endParaRPr>
            </a:p>
          </p:txBody>
        </p:sp>
        <p:sp>
          <p:nvSpPr>
            <p:cNvPr id="109" name="文本框 108">
              <a:extLst>
                <a:ext uri="{FF2B5EF4-FFF2-40B4-BE49-F238E27FC236}">
                  <a16:creationId xmlns:a16="http://schemas.microsoft.com/office/drawing/2014/main" id="{19B2B7E7-BDD9-7E4E-3B84-2AD0E1365721}"/>
                </a:ext>
              </a:extLst>
            </p:cNvPr>
            <p:cNvSpPr txBox="1"/>
            <p:nvPr/>
          </p:nvSpPr>
          <p:spPr>
            <a:xfrm>
              <a:off x="4870496" y="3822302"/>
              <a:ext cx="2174820" cy="379463"/>
            </a:xfrm>
            <a:prstGeom prst="rect">
              <a:avLst/>
            </a:prstGeom>
            <a:noFill/>
          </p:spPr>
          <p:txBody>
            <a:bodyPr wrap="square" rtlCol="0">
              <a:spAutoFit/>
            </a:bodyPr>
            <a:lstStyle/>
            <a:p>
              <a:pPr marL="0" marR="0" lvl="0" indent="0" algn="r" defTabSz="1218804" eaLnBrk="1" fontAlgn="auto" latinLnBrk="0" hangingPunct="1">
                <a:lnSpc>
                  <a:spcPct val="100000"/>
                </a:lnSpc>
                <a:spcBef>
                  <a:spcPts val="0"/>
                </a:spcBef>
                <a:spcAft>
                  <a:spcPts val="0"/>
                </a:spcAft>
                <a:buClrTx/>
                <a:buSzTx/>
                <a:buFontTx/>
                <a:buNone/>
                <a:tabLst/>
                <a:defRPr/>
              </a:pPr>
              <a:r>
                <a:rPr kumimoji="0" lang="zh-CN" altLang="en-US" sz="1866"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系统性能与安全性</a:t>
              </a:r>
            </a:p>
          </p:txBody>
        </p:sp>
      </p:grpSp>
      <p:grpSp>
        <p:nvGrpSpPr>
          <p:cNvPr id="110" name="组合 30">
            <a:extLst>
              <a:ext uri="{FF2B5EF4-FFF2-40B4-BE49-F238E27FC236}">
                <a16:creationId xmlns:a16="http://schemas.microsoft.com/office/drawing/2014/main" id="{1B6AC649-72B2-7601-A29B-643C79986904}"/>
              </a:ext>
            </a:extLst>
          </p:cNvPr>
          <p:cNvGrpSpPr/>
          <p:nvPr/>
        </p:nvGrpSpPr>
        <p:grpSpPr>
          <a:xfrm>
            <a:off x="3771844" y="4372282"/>
            <a:ext cx="4317062" cy="1571796"/>
            <a:chOff x="3771127" y="3778174"/>
            <a:chExt cx="4318394" cy="1571796"/>
          </a:xfrm>
        </p:grpSpPr>
        <p:sp>
          <p:nvSpPr>
            <p:cNvPr id="111" name="Freeform 136">
              <a:extLst>
                <a:ext uri="{FF2B5EF4-FFF2-40B4-BE49-F238E27FC236}">
                  <a16:creationId xmlns:a16="http://schemas.microsoft.com/office/drawing/2014/main" id="{5F435A47-8945-B0D0-C73A-8E1E6F2EF942}"/>
                </a:ext>
              </a:extLst>
            </p:cNvPr>
            <p:cNvSpPr/>
            <p:nvPr/>
          </p:nvSpPr>
          <p:spPr bwMode="auto">
            <a:xfrm>
              <a:off x="3771127" y="3778174"/>
              <a:ext cx="4318394" cy="1571796"/>
            </a:xfrm>
            <a:custGeom>
              <a:avLst/>
              <a:gdLst>
                <a:gd name="T0" fmla="*/ 2633 w 3066"/>
                <a:gd name="T1" fmla="*/ 887 h 1116"/>
                <a:gd name="T2" fmla="*/ 1533 w 3066"/>
                <a:gd name="T3" fmla="*/ 1116 h 1116"/>
                <a:gd name="T4" fmla="*/ 433 w 3066"/>
                <a:gd name="T5" fmla="*/ 887 h 1116"/>
                <a:gd name="T6" fmla="*/ 0 w 3066"/>
                <a:gd name="T7" fmla="*/ 373 h 1116"/>
                <a:gd name="T8" fmla="*/ 211 w 3066"/>
                <a:gd name="T9" fmla="*/ 0 h 1116"/>
                <a:gd name="T10" fmla="*/ 600 w 3066"/>
                <a:gd name="T11" fmla="*/ 385 h 1116"/>
                <a:gd name="T12" fmla="*/ 1533 w 3066"/>
                <a:gd name="T13" fmla="*/ 581 h 1116"/>
                <a:gd name="T14" fmla="*/ 2466 w 3066"/>
                <a:gd name="T15" fmla="*/ 385 h 1116"/>
                <a:gd name="T16" fmla="*/ 2855 w 3066"/>
                <a:gd name="T17" fmla="*/ 0 h 1116"/>
                <a:gd name="T18" fmla="*/ 3066 w 3066"/>
                <a:gd name="T19" fmla="*/ 373 h 1116"/>
                <a:gd name="T20" fmla="*/ 2633 w 3066"/>
                <a:gd name="T21" fmla="*/ 887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6" h="1116">
                  <a:moveTo>
                    <a:pt x="2633" y="887"/>
                  </a:moveTo>
                  <a:cubicBezTo>
                    <a:pt x="2340" y="1035"/>
                    <a:pt x="1950" y="1116"/>
                    <a:pt x="1533" y="1116"/>
                  </a:cubicBezTo>
                  <a:cubicBezTo>
                    <a:pt x="1116" y="1116"/>
                    <a:pt x="726" y="1035"/>
                    <a:pt x="433" y="887"/>
                  </a:cubicBezTo>
                  <a:cubicBezTo>
                    <a:pt x="154" y="746"/>
                    <a:pt x="0" y="563"/>
                    <a:pt x="0" y="373"/>
                  </a:cubicBezTo>
                  <a:cubicBezTo>
                    <a:pt x="0" y="241"/>
                    <a:pt x="73" y="113"/>
                    <a:pt x="211" y="0"/>
                  </a:cubicBezTo>
                  <a:cubicBezTo>
                    <a:pt x="260" y="147"/>
                    <a:pt x="394" y="281"/>
                    <a:pt x="600" y="385"/>
                  </a:cubicBezTo>
                  <a:cubicBezTo>
                    <a:pt x="850" y="512"/>
                    <a:pt x="1182" y="581"/>
                    <a:pt x="1533" y="581"/>
                  </a:cubicBezTo>
                  <a:cubicBezTo>
                    <a:pt x="1884" y="581"/>
                    <a:pt x="2216" y="512"/>
                    <a:pt x="2466" y="385"/>
                  </a:cubicBezTo>
                  <a:cubicBezTo>
                    <a:pt x="2672" y="281"/>
                    <a:pt x="2806" y="147"/>
                    <a:pt x="2855" y="0"/>
                  </a:cubicBezTo>
                  <a:cubicBezTo>
                    <a:pt x="2993" y="113"/>
                    <a:pt x="3066" y="241"/>
                    <a:pt x="3066" y="373"/>
                  </a:cubicBezTo>
                  <a:cubicBezTo>
                    <a:pt x="3066" y="563"/>
                    <a:pt x="2912" y="746"/>
                    <a:pt x="2633" y="887"/>
                  </a:cubicBezTo>
                  <a:close/>
                </a:path>
              </a:pathLst>
            </a:custGeom>
            <a:solidFill>
              <a:srgbClr val="2059A8">
                <a:alpha val="20000"/>
              </a:srgbClr>
            </a:solidFill>
            <a:ln w="7938" cap="flat">
              <a:noFill/>
              <a:prstDash val="solid"/>
              <a:miter lim="800000"/>
            </a:ln>
          </p:spPr>
          <p:txBody>
            <a:bodyPr vert="horz" wrap="square" lIns="121882" tIns="60941" rIns="121882" bIns="60941" numCol="1" anchor="t" anchorCtr="0" compatLnSpc="1"/>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Calibri"/>
                <a:ea typeface="宋体" panose="02010600030101010101" pitchFamily="2" charset="-122"/>
                <a:cs typeface="+mn-ea"/>
                <a:sym typeface="+mn-lt"/>
              </a:endParaRPr>
            </a:p>
          </p:txBody>
        </p:sp>
        <p:sp>
          <p:nvSpPr>
            <p:cNvPr id="112" name="Freeform 137">
              <a:extLst>
                <a:ext uri="{FF2B5EF4-FFF2-40B4-BE49-F238E27FC236}">
                  <a16:creationId xmlns:a16="http://schemas.microsoft.com/office/drawing/2014/main" id="{7325F2EC-6B8B-CF14-5250-C53B4CAB0D3E}"/>
                </a:ext>
              </a:extLst>
            </p:cNvPr>
            <p:cNvSpPr/>
            <p:nvPr/>
          </p:nvSpPr>
          <p:spPr bwMode="auto">
            <a:xfrm>
              <a:off x="3828302" y="3876343"/>
              <a:ext cx="4202964" cy="1416451"/>
            </a:xfrm>
            <a:custGeom>
              <a:avLst/>
              <a:gdLst>
                <a:gd name="T0" fmla="*/ 1492 w 2984"/>
                <a:gd name="T1" fmla="*/ 1005 h 1005"/>
                <a:gd name="T2" fmla="*/ 411 w 2984"/>
                <a:gd name="T3" fmla="*/ 780 h 1005"/>
                <a:gd name="T4" fmla="*/ 0 w 2984"/>
                <a:gd name="T5" fmla="*/ 303 h 1005"/>
                <a:gd name="T6" fmla="*/ 154 w 2984"/>
                <a:gd name="T7" fmla="*/ 0 h 1005"/>
                <a:gd name="T8" fmla="*/ 540 w 2984"/>
                <a:gd name="T9" fmla="*/ 352 h 1005"/>
                <a:gd name="T10" fmla="*/ 1492 w 2984"/>
                <a:gd name="T11" fmla="*/ 553 h 1005"/>
                <a:gd name="T12" fmla="*/ 2444 w 2984"/>
                <a:gd name="T13" fmla="*/ 352 h 1005"/>
                <a:gd name="T14" fmla="*/ 2830 w 2984"/>
                <a:gd name="T15" fmla="*/ 0 h 1005"/>
                <a:gd name="T16" fmla="*/ 2984 w 2984"/>
                <a:gd name="T17" fmla="*/ 303 h 1005"/>
                <a:gd name="T18" fmla="*/ 2573 w 2984"/>
                <a:gd name="T19" fmla="*/ 780 h 1005"/>
                <a:gd name="T20" fmla="*/ 1492 w 2984"/>
                <a:gd name="T21" fmla="*/ 1005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84" h="1005">
                  <a:moveTo>
                    <a:pt x="1492" y="1005"/>
                  </a:moveTo>
                  <a:cubicBezTo>
                    <a:pt x="1082" y="1005"/>
                    <a:pt x="698" y="925"/>
                    <a:pt x="411" y="780"/>
                  </a:cubicBezTo>
                  <a:cubicBezTo>
                    <a:pt x="146" y="646"/>
                    <a:pt x="0" y="477"/>
                    <a:pt x="0" y="303"/>
                  </a:cubicBezTo>
                  <a:cubicBezTo>
                    <a:pt x="0" y="199"/>
                    <a:pt x="53" y="95"/>
                    <a:pt x="154" y="0"/>
                  </a:cubicBezTo>
                  <a:cubicBezTo>
                    <a:pt x="219" y="136"/>
                    <a:pt x="351" y="257"/>
                    <a:pt x="540" y="352"/>
                  </a:cubicBezTo>
                  <a:cubicBezTo>
                    <a:pt x="796" y="482"/>
                    <a:pt x="1134" y="553"/>
                    <a:pt x="1492" y="553"/>
                  </a:cubicBezTo>
                  <a:cubicBezTo>
                    <a:pt x="1850" y="553"/>
                    <a:pt x="2188" y="482"/>
                    <a:pt x="2444" y="352"/>
                  </a:cubicBezTo>
                  <a:cubicBezTo>
                    <a:pt x="2633" y="257"/>
                    <a:pt x="2765" y="136"/>
                    <a:pt x="2830" y="0"/>
                  </a:cubicBezTo>
                  <a:cubicBezTo>
                    <a:pt x="2931" y="95"/>
                    <a:pt x="2984" y="199"/>
                    <a:pt x="2984" y="303"/>
                  </a:cubicBezTo>
                  <a:cubicBezTo>
                    <a:pt x="2984" y="477"/>
                    <a:pt x="2838" y="646"/>
                    <a:pt x="2573" y="780"/>
                  </a:cubicBezTo>
                  <a:cubicBezTo>
                    <a:pt x="2286" y="925"/>
                    <a:pt x="1902" y="1005"/>
                    <a:pt x="1492" y="1005"/>
                  </a:cubicBezTo>
                  <a:close/>
                </a:path>
              </a:pathLst>
            </a:custGeom>
            <a:solidFill>
              <a:srgbClr val="2059A8"/>
            </a:solidFill>
            <a:ln w="22225"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Calibri"/>
                <a:ea typeface="宋体" panose="02010600030101010101" pitchFamily="2" charset="-122"/>
                <a:cs typeface="+mn-ea"/>
                <a:sym typeface="+mn-lt"/>
              </a:endParaRPr>
            </a:p>
          </p:txBody>
        </p:sp>
        <p:sp>
          <p:nvSpPr>
            <p:cNvPr id="113" name="文本框 112">
              <a:extLst>
                <a:ext uri="{FF2B5EF4-FFF2-40B4-BE49-F238E27FC236}">
                  <a16:creationId xmlns:a16="http://schemas.microsoft.com/office/drawing/2014/main" id="{99DEA952-8FA4-FA34-254C-8E0A87F58918}"/>
                </a:ext>
              </a:extLst>
            </p:cNvPr>
            <p:cNvSpPr txBox="1"/>
            <p:nvPr/>
          </p:nvSpPr>
          <p:spPr>
            <a:xfrm>
              <a:off x="4790184" y="4732260"/>
              <a:ext cx="2462381" cy="379463"/>
            </a:xfrm>
            <a:prstGeom prst="rect">
              <a:avLst/>
            </a:prstGeom>
            <a:noFill/>
          </p:spPr>
          <p:txBody>
            <a:bodyPr wrap="square" rtlCol="0">
              <a:spAutoFit/>
            </a:bodyPr>
            <a:lstStyle/>
            <a:p>
              <a:pPr marL="0" marR="0" lvl="0" indent="0" algn="ctr" defTabSz="1218804" eaLnBrk="1" fontAlgn="auto" latinLnBrk="0" hangingPunct="1">
                <a:lnSpc>
                  <a:spcPct val="100000"/>
                </a:lnSpc>
                <a:spcBef>
                  <a:spcPts val="0"/>
                </a:spcBef>
                <a:spcAft>
                  <a:spcPts val="0"/>
                </a:spcAft>
                <a:buClrTx/>
                <a:buSzTx/>
                <a:buFontTx/>
                <a:buNone/>
                <a:tabLst/>
                <a:defRPr/>
              </a:pPr>
              <a:r>
                <a:rPr kumimoji="0" lang="zh-CN" altLang="en-US" sz="1866"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用户界面和交互优化</a:t>
              </a:r>
            </a:p>
          </p:txBody>
        </p:sp>
      </p:grpSp>
      <p:sp>
        <p:nvSpPr>
          <p:cNvPr id="114" name="Freeform 14">
            <a:extLst>
              <a:ext uri="{FF2B5EF4-FFF2-40B4-BE49-F238E27FC236}">
                <a16:creationId xmlns:a16="http://schemas.microsoft.com/office/drawing/2014/main" id="{2910B2B6-15B2-7CDD-4DB7-19637DFADE9B}"/>
              </a:ext>
            </a:extLst>
          </p:cNvPr>
          <p:cNvSpPr>
            <a:spLocks noEditPoints="1"/>
          </p:cNvSpPr>
          <p:nvPr/>
        </p:nvSpPr>
        <p:spPr bwMode="auto">
          <a:xfrm>
            <a:off x="7198708" y="2929545"/>
            <a:ext cx="452982" cy="522832"/>
          </a:xfrm>
          <a:custGeom>
            <a:avLst/>
            <a:gdLst>
              <a:gd name="T0" fmla="*/ 83 w 131"/>
              <a:gd name="T1" fmla="*/ 130 h 151"/>
              <a:gd name="T2" fmla="*/ 86 w 131"/>
              <a:gd name="T3" fmla="*/ 136 h 151"/>
              <a:gd name="T4" fmla="*/ 48 w 131"/>
              <a:gd name="T5" fmla="*/ 138 h 151"/>
              <a:gd name="T6" fmla="*/ 45 w 131"/>
              <a:gd name="T7" fmla="*/ 132 h 151"/>
              <a:gd name="T8" fmla="*/ 48 w 131"/>
              <a:gd name="T9" fmla="*/ 130 h 151"/>
              <a:gd name="T10" fmla="*/ 78 w 131"/>
              <a:gd name="T11" fmla="*/ 147 h 151"/>
              <a:gd name="T12" fmla="*/ 57 w 131"/>
              <a:gd name="T13" fmla="*/ 151 h 151"/>
              <a:gd name="T14" fmla="*/ 52 w 131"/>
              <a:gd name="T15" fmla="*/ 143 h 151"/>
              <a:gd name="T16" fmla="*/ 65 w 131"/>
              <a:gd name="T17" fmla="*/ 34 h 151"/>
              <a:gd name="T18" fmla="*/ 82 w 131"/>
              <a:gd name="T19" fmla="*/ 125 h 151"/>
              <a:gd name="T20" fmla="*/ 31 w 131"/>
              <a:gd name="T21" fmla="*/ 68 h 151"/>
              <a:gd name="T22" fmla="*/ 65 w 131"/>
              <a:gd name="T23" fmla="*/ 34 h 151"/>
              <a:gd name="T24" fmla="*/ 72 w 131"/>
              <a:gd name="T25" fmla="*/ 41 h 151"/>
              <a:gd name="T26" fmla="*/ 79 w 131"/>
              <a:gd name="T27" fmla="*/ 45 h 151"/>
              <a:gd name="T28" fmla="*/ 71 w 131"/>
              <a:gd name="T29" fmla="*/ 43 h 151"/>
              <a:gd name="T30" fmla="*/ 50 w 131"/>
              <a:gd name="T31" fmla="*/ 53 h 151"/>
              <a:gd name="T32" fmla="*/ 42 w 131"/>
              <a:gd name="T33" fmla="*/ 68 h 151"/>
              <a:gd name="T34" fmla="*/ 40 w 131"/>
              <a:gd name="T35" fmla="*/ 81 h 151"/>
              <a:gd name="T36" fmla="*/ 38 w 131"/>
              <a:gd name="T37" fmla="*/ 74 h 151"/>
              <a:gd name="T38" fmla="*/ 38 w 131"/>
              <a:gd name="T39" fmla="*/ 60 h 151"/>
              <a:gd name="T40" fmla="*/ 47 w 131"/>
              <a:gd name="T41" fmla="*/ 47 h 151"/>
              <a:gd name="T42" fmla="*/ 65 w 131"/>
              <a:gd name="T43" fmla="*/ 40 h 151"/>
              <a:gd name="T44" fmla="*/ 70 w 131"/>
              <a:gd name="T45" fmla="*/ 40 h 151"/>
              <a:gd name="T46" fmla="*/ 70 w 131"/>
              <a:gd name="T47" fmla="*/ 0 h 151"/>
              <a:gd name="T48" fmla="*/ 66 w 131"/>
              <a:gd name="T49" fmla="*/ 23 h 151"/>
              <a:gd name="T50" fmla="*/ 62 w 131"/>
              <a:gd name="T51" fmla="*/ 0 h 151"/>
              <a:gd name="T52" fmla="*/ 115 w 131"/>
              <a:gd name="T53" fmla="*/ 22 h 151"/>
              <a:gd name="T54" fmla="*/ 93 w 131"/>
              <a:gd name="T55" fmla="*/ 32 h 151"/>
              <a:gd name="T56" fmla="*/ 34 w 131"/>
              <a:gd name="T57" fmla="*/ 102 h 151"/>
              <a:gd name="T58" fmla="*/ 17 w 131"/>
              <a:gd name="T59" fmla="*/ 108 h 151"/>
              <a:gd name="T60" fmla="*/ 34 w 131"/>
              <a:gd name="T61" fmla="*/ 102 h 151"/>
              <a:gd name="T62" fmla="*/ 22 w 131"/>
              <a:gd name="T63" fmla="*/ 16 h 151"/>
              <a:gd name="T64" fmla="*/ 32 w 131"/>
              <a:gd name="T65" fmla="*/ 37 h 151"/>
              <a:gd name="T66" fmla="*/ 22 w 131"/>
              <a:gd name="T67" fmla="*/ 16 h 151"/>
              <a:gd name="T68" fmla="*/ 109 w 131"/>
              <a:gd name="T69" fmla="*/ 114 h 151"/>
              <a:gd name="T70" fmla="*/ 102 w 131"/>
              <a:gd name="T71" fmla="*/ 96 h 151"/>
              <a:gd name="T72" fmla="*/ 97 w 131"/>
              <a:gd name="T73" fmla="*/ 102 h 151"/>
              <a:gd name="T74" fmla="*/ 131 w 131"/>
              <a:gd name="T75" fmla="*/ 69 h 151"/>
              <a:gd name="T76" fmla="*/ 112 w 131"/>
              <a:gd name="T77" fmla="*/ 68 h 151"/>
              <a:gd name="T78" fmla="*/ 131 w 131"/>
              <a:gd name="T79" fmla="*/ 61 h 151"/>
              <a:gd name="T80" fmla="*/ 0 w 131"/>
              <a:gd name="T81" fmla="*/ 69 h 151"/>
              <a:gd name="T82" fmla="*/ 20 w 131"/>
              <a:gd name="T83" fmla="*/ 61 h 151"/>
              <a:gd name="T84" fmla="*/ 20 w 131"/>
              <a:gd name="T85"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 h="151">
                <a:moveTo>
                  <a:pt x="48" y="130"/>
                </a:moveTo>
                <a:cubicBezTo>
                  <a:pt x="83" y="130"/>
                  <a:pt x="83" y="130"/>
                  <a:pt x="83" y="130"/>
                </a:cubicBezTo>
                <a:cubicBezTo>
                  <a:pt x="84" y="130"/>
                  <a:pt x="86" y="131"/>
                  <a:pt x="86" y="132"/>
                </a:cubicBezTo>
                <a:cubicBezTo>
                  <a:pt x="86" y="136"/>
                  <a:pt x="86" y="136"/>
                  <a:pt x="86" y="136"/>
                </a:cubicBezTo>
                <a:cubicBezTo>
                  <a:pt x="86" y="137"/>
                  <a:pt x="84" y="138"/>
                  <a:pt x="83" y="138"/>
                </a:cubicBezTo>
                <a:cubicBezTo>
                  <a:pt x="48" y="138"/>
                  <a:pt x="48" y="138"/>
                  <a:pt x="48" y="138"/>
                </a:cubicBezTo>
                <a:cubicBezTo>
                  <a:pt x="46" y="138"/>
                  <a:pt x="45" y="137"/>
                  <a:pt x="45" y="136"/>
                </a:cubicBezTo>
                <a:cubicBezTo>
                  <a:pt x="45" y="132"/>
                  <a:pt x="45" y="132"/>
                  <a:pt x="45" y="132"/>
                </a:cubicBezTo>
                <a:cubicBezTo>
                  <a:pt x="45" y="131"/>
                  <a:pt x="46" y="130"/>
                  <a:pt x="48" y="130"/>
                </a:cubicBezTo>
                <a:cubicBezTo>
                  <a:pt x="48" y="130"/>
                  <a:pt x="48" y="130"/>
                  <a:pt x="48" y="130"/>
                </a:cubicBezTo>
                <a:close/>
                <a:moveTo>
                  <a:pt x="78" y="143"/>
                </a:moveTo>
                <a:cubicBezTo>
                  <a:pt x="78" y="147"/>
                  <a:pt x="78" y="147"/>
                  <a:pt x="78" y="147"/>
                </a:cubicBezTo>
                <a:cubicBezTo>
                  <a:pt x="78" y="149"/>
                  <a:pt x="76" y="151"/>
                  <a:pt x="74" y="151"/>
                </a:cubicBezTo>
                <a:cubicBezTo>
                  <a:pt x="57" y="151"/>
                  <a:pt x="57" y="151"/>
                  <a:pt x="57" y="151"/>
                </a:cubicBezTo>
                <a:cubicBezTo>
                  <a:pt x="54" y="151"/>
                  <a:pt x="52" y="149"/>
                  <a:pt x="52" y="147"/>
                </a:cubicBezTo>
                <a:cubicBezTo>
                  <a:pt x="52" y="143"/>
                  <a:pt x="52" y="143"/>
                  <a:pt x="52" y="143"/>
                </a:cubicBezTo>
                <a:cubicBezTo>
                  <a:pt x="78" y="143"/>
                  <a:pt x="78" y="143"/>
                  <a:pt x="78" y="143"/>
                </a:cubicBezTo>
                <a:close/>
                <a:moveTo>
                  <a:pt x="65" y="34"/>
                </a:moveTo>
                <a:cubicBezTo>
                  <a:pt x="84" y="34"/>
                  <a:pt x="99" y="49"/>
                  <a:pt x="99" y="68"/>
                </a:cubicBezTo>
                <a:cubicBezTo>
                  <a:pt x="99" y="89"/>
                  <a:pt x="82" y="94"/>
                  <a:pt x="82" y="125"/>
                </a:cubicBezTo>
                <a:cubicBezTo>
                  <a:pt x="49" y="125"/>
                  <a:pt x="49" y="125"/>
                  <a:pt x="49" y="125"/>
                </a:cubicBezTo>
                <a:cubicBezTo>
                  <a:pt x="49" y="94"/>
                  <a:pt x="31" y="89"/>
                  <a:pt x="31" y="68"/>
                </a:cubicBezTo>
                <a:cubicBezTo>
                  <a:pt x="31" y="49"/>
                  <a:pt x="47" y="34"/>
                  <a:pt x="65" y="34"/>
                </a:cubicBezTo>
                <a:cubicBezTo>
                  <a:pt x="65" y="34"/>
                  <a:pt x="65" y="34"/>
                  <a:pt x="65" y="34"/>
                </a:cubicBezTo>
                <a:close/>
                <a:moveTo>
                  <a:pt x="70" y="40"/>
                </a:moveTo>
                <a:cubicBezTo>
                  <a:pt x="72" y="41"/>
                  <a:pt x="72" y="41"/>
                  <a:pt x="72" y="41"/>
                </a:cubicBezTo>
                <a:cubicBezTo>
                  <a:pt x="76" y="42"/>
                  <a:pt x="80" y="44"/>
                  <a:pt x="83" y="46"/>
                </a:cubicBezTo>
                <a:cubicBezTo>
                  <a:pt x="82" y="46"/>
                  <a:pt x="80" y="45"/>
                  <a:pt x="79" y="45"/>
                </a:cubicBezTo>
                <a:cubicBezTo>
                  <a:pt x="76" y="44"/>
                  <a:pt x="76" y="44"/>
                  <a:pt x="76" y="44"/>
                </a:cubicBezTo>
                <a:cubicBezTo>
                  <a:pt x="74" y="44"/>
                  <a:pt x="73" y="44"/>
                  <a:pt x="71" y="43"/>
                </a:cubicBezTo>
                <a:cubicBezTo>
                  <a:pt x="69" y="44"/>
                  <a:pt x="66" y="44"/>
                  <a:pt x="64" y="45"/>
                </a:cubicBezTo>
                <a:cubicBezTo>
                  <a:pt x="59" y="46"/>
                  <a:pt x="54" y="49"/>
                  <a:pt x="50" y="53"/>
                </a:cubicBezTo>
                <a:cubicBezTo>
                  <a:pt x="49" y="55"/>
                  <a:pt x="49" y="55"/>
                  <a:pt x="49" y="55"/>
                </a:cubicBezTo>
                <a:cubicBezTo>
                  <a:pt x="45" y="59"/>
                  <a:pt x="43" y="63"/>
                  <a:pt x="42" y="68"/>
                </a:cubicBezTo>
                <a:cubicBezTo>
                  <a:pt x="41" y="72"/>
                  <a:pt x="41" y="72"/>
                  <a:pt x="41" y="72"/>
                </a:cubicBezTo>
                <a:cubicBezTo>
                  <a:pt x="40" y="75"/>
                  <a:pt x="40" y="78"/>
                  <a:pt x="40" y="81"/>
                </a:cubicBezTo>
                <a:cubicBezTo>
                  <a:pt x="40" y="80"/>
                  <a:pt x="39" y="78"/>
                  <a:pt x="38" y="77"/>
                </a:cubicBezTo>
                <a:cubicBezTo>
                  <a:pt x="38" y="74"/>
                  <a:pt x="38" y="74"/>
                  <a:pt x="38" y="74"/>
                </a:cubicBezTo>
                <a:cubicBezTo>
                  <a:pt x="37" y="70"/>
                  <a:pt x="37" y="66"/>
                  <a:pt x="38" y="62"/>
                </a:cubicBezTo>
                <a:cubicBezTo>
                  <a:pt x="38" y="60"/>
                  <a:pt x="38" y="60"/>
                  <a:pt x="38" y="60"/>
                </a:cubicBezTo>
                <a:cubicBezTo>
                  <a:pt x="40" y="56"/>
                  <a:pt x="42" y="53"/>
                  <a:pt x="45" y="49"/>
                </a:cubicBezTo>
                <a:cubicBezTo>
                  <a:pt x="47" y="47"/>
                  <a:pt x="47" y="47"/>
                  <a:pt x="47" y="47"/>
                </a:cubicBezTo>
                <a:cubicBezTo>
                  <a:pt x="50" y="44"/>
                  <a:pt x="54" y="42"/>
                  <a:pt x="58" y="41"/>
                </a:cubicBezTo>
                <a:cubicBezTo>
                  <a:pt x="61" y="40"/>
                  <a:pt x="63" y="40"/>
                  <a:pt x="65" y="40"/>
                </a:cubicBezTo>
                <a:cubicBezTo>
                  <a:pt x="67" y="40"/>
                  <a:pt x="68" y="40"/>
                  <a:pt x="70" y="40"/>
                </a:cubicBezTo>
                <a:cubicBezTo>
                  <a:pt x="70" y="40"/>
                  <a:pt x="70" y="40"/>
                  <a:pt x="70" y="40"/>
                </a:cubicBezTo>
                <a:close/>
                <a:moveTo>
                  <a:pt x="62" y="0"/>
                </a:moveTo>
                <a:cubicBezTo>
                  <a:pt x="70" y="0"/>
                  <a:pt x="70" y="0"/>
                  <a:pt x="70" y="0"/>
                </a:cubicBezTo>
                <a:cubicBezTo>
                  <a:pt x="70" y="23"/>
                  <a:pt x="70" y="23"/>
                  <a:pt x="70" y="23"/>
                </a:cubicBezTo>
                <a:cubicBezTo>
                  <a:pt x="68" y="23"/>
                  <a:pt x="67" y="23"/>
                  <a:pt x="66" y="23"/>
                </a:cubicBezTo>
                <a:cubicBezTo>
                  <a:pt x="64" y="23"/>
                  <a:pt x="63" y="23"/>
                  <a:pt x="62" y="23"/>
                </a:cubicBezTo>
                <a:cubicBezTo>
                  <a:pt x="62" y="0"/>
                  <a:pt x="62" y="0"/>
                  <a:pt x="62" y="0"/>
                </a:cubicBezTo>
                <a:close/>
                <a:moveTo>
                  <a:pt x="109" y="16"/>
                </a:moveTo>
                <a:cubicBezTo>
                  <a:pt x="115" y="22"/>
                  <a:pt x="115" y="22"/>
                  <a:pt x="115" y="22"/>
                </a:cubicBezTo>
                <a:cubicBezTo>
                  <a:pt x="99" y="37"/>
                  <a:pt x="99" y="37"/>
                  <a:pt x="99" y="37"/>
                </a:cubicBezTo>
                <a:cubicBezTo>
                  <a:pt x="97" y="35"/>
                  <a:pt x="95" y="33"/>
                  <a:pt x="93" y="32"/>
                </a:cubicBezTo>
                <a:cubicBezTo>
                  <a:pt x="109" y="16"/>
                  <a:pt x="109" y="16"/>
                  <a:pt x="109" y="16"/>
                </a:cubicBezTo>
                <a:close/>
                <a:moveTo>
                  <a:pt x="34" y="102"/>
                </a:moveTo>
                <a:cubicBezTo>
                  <a:pt x="22" y="114"/>
                  <a:pt x="22" y="114"/>
                  <a:pt x="22" y="114"/>
                </a:cubicBezTo>
                <a:cubicBezTo>
                  <a:pt x="17" y="108"/>
                  <a:pt x="17" y="108"/>
                  <a:pt x="17" y="108"/>
                </a:cubicBezTo>
                <a:cubicBezTo>
                  <a:pt x="29" y="96"/>
                  <a:pt x="29" y="96"/>
                  <a:pt x="29" y="96"/>
                </a:cubicBezTo>
                <a:cubicBezTo>
                  <a:pt x="31" y="98"/>
                  <a:pt x="32" y="100"/>
                  <a:pt x="34" y="102"/>
                </a:cubicBezTo>
                <a:cubicBezTo>
                  <a:pt x="34" y="102"/>
                  <a:pt x="34" y="102"/>
                  <a:pt x="34" y="102"/>
                </a:cubicBezTo>
                <a:close/>
                <a:moveTo>
                  <a:pt x="22" y="16"/>
                </a:moveTo>
                <a:cubicBezTo>
                  <a:pt x="17" y="22"/>
                  <a:pt x="17" y="22"/>
                  <a:pt x="17" y="22"/>
                </a:cubicBezTo>
                <a:cubicBezTo>
                  <a:pt x="32" y="37"/>
                  <a:pt x="32" y="37"/>
                  <a:pt x="32" y="37"/>
                </a:cubicBezTo>
                <a:cubicBezTo>
                  <a:pt x="34" y="35"/>
                  <a:pt x="36" y="33"/>
                  <a:pt x="38" y="32"/>
                </a:cubicBezTo>
                <a:cubicBezTo>
                  <a:pt x="22" y="16"/>
                  <a:pt x="22" y="16"/>
                  <a:pt x="22" y="16"/>
                </a:cubicBezTo>
                <a:close/>
                <a:moveTo>
                  <a:pt x="97" y="102"/>
                </a:moveTo>
                <a:cubicBezTo>
                  <a:pt x="109" y="114"/>
                  <a:pt x="109" y="114"/>
                  <a:pt x="109" y="114"/>
                </a:cubicBezTo>
                <a:cubicBezTo>
                  <a:pt x="115" y="108"/>
                  <a:pt x="115" y="108"/>
                  <a:pt x="115" y="108"/>
                </a:cubicBezTo>
                <a:cubicBezTo>
                  <a:pt x="102" y="96"/>
                  <a:pt x="102" y="96"/>
                  <a:pt x="102" y="96"/>
                </a:cubicBezTo>
                <a:cubicBezTo>
                  <a:pt x="101" y="98"/>
                  <a:pt x="99" y="100"/>
                  <a:pt x="97" y="102"/>
                </a:cubicBezTo>
                <a:cubicBezTo>
                  <a:pt x="97" y="102"/>
                  <a:pt x="97" y="102"/>
                  <a:pt x="97" y="102"/>
                </a:cubicBezTo>
                <a:close/>
                <a:moveTo>
                  <a:pt x="131" y="61"/>
                </a:moveTo>
                <a:cubicBezTo>
                  <a:pt x="131" y="69"/>
                  <a:pt x="131" y="69"/>
                  <a:pt x="131" y="69"/>
                </a:cubicBezTo>
                <a:cubicBezTo>
                  <a:pt x="112" y="69"/>
                  <a:pt x="112" y="69"/>
                  <a:pt x="112" y="69"/>
                </a:cubicBezTo>
                <a:cubicBezTo>
                  <a:pt x="112" y="69"/>
                  <a:pt x="112" y="68"/>
                  <a:pt x="112" y="68"/>
                </a:cubicBezTo>
                <a:cubicBezTo>
                  <a:pt x="112" y="66"/>
                  <a:pt x="111" y="63"/>
                  <a:pt x="111" y="61"/>
                </a:cubicBezTo>
                <a:cubicBezTo>
                  <a:pt x="131" y="61"/>
                  <a:pt x="131" y="61"/>
                  <a:pt x="131" y="61"/>
                </a:cubicBezTo>
                <a:close/>
                <a:moveTo>
                  <a:pt x="20" y="69"/>
                </a:moveTo>
                <a:cubicBezTo>
                  <a:pt x="0" y="69"/>
                  <a:pt x="0" y="69"/>
                  <a:pt x="0" y="69"/>
                </a:cubicBezTo>
                <a:cubicBezTo>
                  <a:pt x="0" y="61"/>
                  <a:pt x="0" y="61"/>
                  <a:pt x="0" y="61"/>
                </a:cubicBezTo>
                <a:cubicBezTo>
                  <a:pt x="20" y="61"/>
                  <a:pt x="20" y="61"/>
                  <a:pt x="20" y="61"/>
                </a:cubicBezTo>
                <a:cubicBezTo>
                  <a:pt x="20" y="63"/>
                  <a:pt x="20" y="66"/>
                  <a:pt x="20" y="68"/>
                </a:cubicBezTo>
                <a:cubicBezTo>
                  <a:pt x="20" y="68"/>
                  <a:pt x="20" y="69"/>
                  <a:pt x="20" y="69"/>
                </a:cubicBezTo>
                <a:cubicBezTo>
                  <a:pt x="20" y="69"/>
                  <a:pt x="20" y="69"/>
                  <a:pt x="20" y="69"/>
                </a:cubicBezTo>
                <a:close/>
              </a:path>
            </a:pathLst>
          </a:custGeom>
          <a:solidFill>
            <a:sysClr val="window" lastClr="FFFFFF"/>
          </a:solidFill>
          <a:ln>
            <a:noFill/>
          </a:ln>
        </p:spPr>
        <p:txBody>
          <a:bodyPr vert="horz" wrap="square" lIns="91412" tIns="45706" rIns="91412" bIns="45706" numCol="1" anchor="t" anchorCtr="0" compatLnSpc="1"/>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lumMod val="75000"/>
                  <a:lumOff val="25000"/>
                </a:prstClr>
              </a:solidFill>
              <a:effectLst/>
              <a:uLnTx/>
              <a:uFillTx/>
              <a:latin typeface="Calibri"/>
              <a:ea typeface="宋体" panose="02010600030101010101" pitchFamily="2" charset="-122"/>
              <a:cs typeface="+mn-ea"/>
              <a:sym typeface="+mn-lt"/>
            </a:endParaRPr>
          </a:p>
        </p:txBody>
      </p:sp>
      <p:sp>
        <p:nvSpPr>
          <p:cNvPr id="115" name="Freeform 15">
            <a:extLst>
              <a:ext uri="{FF2B5EF4-FFF2-40B4-BE49-F238E27FC236}">
                <a16:creationId xmlns:a16="http://schemas.microsoft.com/office/drawing/2014/main" id="{D79F74A4-058A-C165-1878-EBA0371F973A}"/>
              </a:ext>
            </a:extLst>
          </p:cNvPr>
          <p:cNvSpPr>
            <a:spLocks noEditPoints="1"/>
          </p:cNvSpPr>
          <p:nvPr/>
        </p:nvSpPr>
        <p:spPr bwMode="auto">
          <a:xfrm>
            <a:off x="4601832" y="2435006"/>
            <a:ext cx="432392" cy="339049"/>
          </a:xfrm>
          <a:custGeom>
            <a:avLst/>
            <a:gdLst>
              <a:gd name="T0" fmla="*/ 125 w 125"/>
              <a:gd name="T1" fmla="*/ 54 h 98"/>
              <a:gd name="T2" fmla="*/ 125 w 125"/>
              <a:gd name="T3" fmla="*/ 91 h 98"/>
              <a:gd name="T4" fmla="*/ 118 w 125"/>
              <a:gd name="T5" fmla="*/ 98 h 98"/>
              <a:gd name="T6" fmla="*/ 6 w 125"/>
              <a:gd name="T7" fmla="*/ 98 h 98"/>
              <a:gd name="T8" fmla="*/ 0 w 125"/>
              <a:gd name="T9" fmla="*/ 91 h 98"/>
              <a:gd name="T10" fmla="*/ 0 w 125"/>
              <a:gd name="T11" fmla="*/ 54 h 98"/>
              <a:gd name="T12" fmla="*/ 55 w 125"/>
              <a:gd name="T13" fmla="*/ 54 h 98"/>
              <a:gd name="T14" fmla="*/ 55 w 125"/>
              <a:gd name="T15" fmla="*/ 62 h 98"/>
              <a:gd name="T16" fmla="*/ 59 w 125"/>
              <a:gd name="T17" fmla="*/ 66 h 98"/>
              <a:gd name="T18" fmla="*/ 66 w 125"/>
              <a:gd name="T19" fmla="*/ 66 h 98"/>
              <a:gd name="T20" fmla="*/ 69 w 125"/>
              <a:gd name="T21" fmla="*/ 62 h 98"/>
              <a:gd name="T22" fmla="*/ 69 w 125"/>
              <a:gd name="T23" fmla="*/ 54 h 98"/>
              <a:gd name="T24" fmla="*/ 125 w 125"/>
              <a:gd name="T25" fmla="*/ 54 h 98"/>
              <a:gd name="T26" fmla="*/ 50 w 125"/>
              <a:gd name="T27" fmla="*/ 19 h 98"/>
              <a:gd name="T28" fmla="*/ 75 w 125"/>
              <a:gd name="T29" fmla="*/ 19 h 98"/>
              <a:gd name="T30" fmla="*/ 75 w 125"/>
              <a:gd name="T31" fmla="*/ 11 h 98"/>
              <a:gd name="T32" fmla="*/ 72 w 125"/>
              <a:gd name="T33" fmla="*/ 8 h 98"/>
              <a:gd name="T34" fmla="*/ 53 w 125"/>
              <a:gd name="T35" fmla="*/ 8 h 98"/>
              <a:gd name="T36" fmla="*/ 50 w 125"/>
              <a:gd name="T37" fmla="*/ 11 h 98"/>
              <a:gd name="T38" fmla="*/ 50 w 125"/>
              <a:gd name="T39" fmla="*/ 19 h 98"/>
              <a:gd name="T40" fmla="*/ 6 w 125"/>
              <a:gd name="T41" fmla="*/ 19 h 98"/>
              <a:gd name="T42" fmla="*/ 43 w 125"/>
              <a:gd name="T43" fmla="*/ 19 h 98"/>
              <a:gd name="T44" fmla="*/ 43 w 125"/>
              <a:gd name="T45" fmla="*/ 11 h 98"/>
              <a:gd name="T46" fmla="*/ 53 w 125"/>
              <a:gd name="T47" fmla="*/ 0 h 98"/>
              <a:gd name="T48" fmla="*/ 72 w 125"/>
              <a:gd name="T49" fmla="*/ 0 h 98"/>
              <a:gd name="T50" fmla="*/ 82 w 125"/>
              <a:gd name="T51" fmla="*/ 11 h 98"/>
              <a:gd name="T52" fmla="*/ 82 w 125"/>
              <a:gd name="T53" fmla="*/ 19 h 98"/>
              <a:gd name="T54" fmla="*/ 118 w 125"/>
              <a:gd name="T55" fmla="*/ 19 h 98"/>
              <a:gd name="T56" fmla="*/ 125 w 125"/>
              <a:gd name="T57" fmla="*/ 26 h 98"/>
              <a:gd name="T58" fmla="*/ 125 w 125"/>
              <a:gd name="T59" fmla="*/ 47 h 98"/>
              <a:gd name="T60" fmla="*/ 0 w 125"/>
              <a:gd name="T61" fmla="*/ 47 h 98"/>
              <a:gd name="T62" fmla="*/ 0 w 125"/>
              <a:gd name="T63" fmla="*/ 26 h 98"/>
              <a:gd name="T64" fmla="*/ 6 w 125"/>
              <a:gd name="T65" fmla="*/ 19 h 98"/>
              <a:gd name="T66" fmla="*/ 6 w 125"/>
              <a:gd name="T67" fmla="*/ 1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98">
                <a:moveTo>
                  <a:pt x="125" y="54"/>
                </a:moveTo>
                <a:cubicBezTo>
                  <a:pt x="125" y="91"/>
                  <a:pt x="125" y="91"/>
                  <a:pt x="125" y="91"/>
                </a:cubicBezTo>
                <a:cubicBezTo>
                  <a:pt x="125" y="95"/>
                  <a:pt x="122" y="98"/>
                  <a:pt x="118" y="98"/>
                </a:cubicBezTo>
                <a:cubicBezTo>
                  <a:pt x="6" y="98"/>
                  <a:pt x="6" y="98"/>
                  <a:pt x="6" y="98"/>
                </a:cubicBezTo>
                <a:cubicBezTo>
                  <a:pt x="3" y="98"/>
                  <a:pt x="0" y="95"/>
                  <a:pt x="0" y="91"/>
                </a:cubicBezTo>
                <a:cubicBezTo>
                  <a:pt x="0" y="54"/>
                  <a:pt x="0" y="54"/>
                  <a:pt x="0" y="54"/>
                </a:cubicBezTo>
                <a:cubicBezTo>
                  <a:pt x="55" y="54"/>
                  <a:pt x="55" y="54"/>
                  <a:pt x="55" y="54"/>
                </a:cubicBezTo>
                <a:cubicBezTo>
                  <a:pt x="55" y="62"/>
                  <a:pt x="55" y="62"/>
                  <a:pt x="55" y="62"/>
                </a:cubicBezTo>
                <a:cubicBezTo>
                  <a:pt x="55" y="64"/>
                  <a:pt x="57" y="66"/>
                  <a:pt x="59" y="66"/>
                </a:cubicBezTo>
                <a:cubicBezTo>
                  <a:pt x="66" y="66"/>
                  <a:pt x="66" y="66"/>
                  <a:pt x="66" y="66"/>
                </a:cubicBezTo>
                <a:cubicBezTo>
                  <a:pt x="68" y="66"/>
                  <a:pt x="69" y="64"/>
                  <a:pt x="69" y="62"/>
                </a:cubicBezTo>
                <a:cubicBezTo>
                  <a:pt x="69" y="54"/>
                  <a:pt x="69" y="54"/>
                  <a:pt x="69" y="54"/>
                </a:cubicBezTo>
                <a:cubicBezTo>
                  <a:pt x="125" y="54"/>
                  <a:pt x="125" y="54"/>
                  <a:pt x="125" y="54"/>
                </a:cubicBezTo>
                <a:close/>
                <a:moveTo>
                  <a:pt x="50" y="19"/>
                </a:moveTo>
                <a:cubicBezTo>
                  <a:pt x="75" y="19"/>
                  <a:pt x="75" y="19"/>
                  <a:pt x="75" y="19"/>
                </a:cubicBezTo>
                <a:cubicBezTo>
                  <a:pt x="75" y="11"/>
                  <a:pt x="75" y="11"/>
                  <a:pt x="75" y="11"/>
                </a:cubicBezTo>
                <a:cubicBezTo>
                  <a:pt x="75" y="9"/>
                  <a:pt x="73" y="8"/>
                  <a:pt x="72" y="8"/>
                </a:cubicBezTo>
                <a:cubicBezTo>
                  <a:pt x="53" y="8"/>
                  <a:pt x="53" y="8"/>
                  <a:pt x="53" y="8"/>
                </a:cubicBezTo>
                <a:cubicBezTo>
                  <a:pt x="51" y="8"/>
                  <a:pt x="50" y="9"/>
                  <a:pt x="50" y="11"/>
                </a:cubicBezTo>
                <a:cubicBezTo>
                  <a:pt x="50" y="19"/>
                  <a:pt x="50" y="19"/>
                  <a:pt x="50" y="19"/>
                </a:cubicBezTo>
                <a:close/>
                <a:moveTo>
                  <a:pt x="6" y="19"/>
                </a:moveTo>
                <a:cubicBezTo>
                  <a:pt x="43" y="19"/>
                  <a:pt x="43" y="19"/>
                  <a:pt x="43" y="19"/>
                </a:cubicBezTo>
                <a:cubicBezTo>
                  <a:pt x="43" y="11"/>
                  <a:pt x="43" y="11"/>
                  <a:pt x="43" y="11"/>
                </a:cubicBezTo>
                <a:cubicBezTo>
                  <a:pt x="43" y="5"/>
                  <a:pt x="47" y="0"/>
                  <a:pt x="53" y="0"/>
                </a:cubicBezTo>
                <a:cubicBezTo>
                  <a:pt x="72" y="0"/>
                  <a:pt x="72" y="0"/>
                  <a:pt x="72" y="0"/>
                </a:cubicBezTo>
                <a:cubicBezTo>
                  <a:pt x="77" y="0"/>
                  <a:pt x="82" y="5"/>
                  <a:pt x="82" y="11"/>
                </a:cubicBezTo>
                <a:cubicBezTo>
                  <a:pt x="82" y="19"/>
                  <a:pt x="82" y="19"/>
                  <a:pt x="82" y="19"/>
                </a:cubicBezTo>
                <a:cubicBezTo>
                  <a:pt x="118" y="19"/>
                  <a:pt x="118" y="19"/>
                  <a:pt x="118" y="19"/>
                </a:cubicBezTo>
                <a:cubicBezTo>
                  <a:pt x="122" y="19"/>
                  <a:pt x="125" y="22"/>
                  <a:pt x="125" y="26"/>
                </a:cubicBezTo>
                <a:cubicBezTo>
                  <a:pt x="125" y="47"/>
                  <a:pt x="125" y="47"/>
                  <a:pt x="125" y="47"/>
                </a:cubicBezTo>
                <a:cubicBezTo>
                  <a:pt x="0" y="47"/>
                  <a:pt x="0" y="47"/>
                  <a:pt x="0" y="47"/>
                </a:cubicBezTo>
                <a:cubicBezTo>
                  <a:pt x="0" y="26"/>
                  <a:pt x="0" y="26"/>
                  <a:pt x="0" y="26"/>
                </a:cubicBezTo>
                <a:cubicBezTo>
                  <a:pt x="0" y="22"/>
                  <a:pt x="3" y="19"/>
                  <a:pt x="6" y="19"/>
                </a:cubicBezTo>
                <a:cubicBezTo>
                  <a:pt x="6" y="19"/>
                  <a:pt x="6" y="19"/>
                  <a:pt x="6" y="19"/>
                </a:cubicBezTo>
                <a:close/>
              </a:path>
            </a:pathLst>
          </a:custGeom>
          <a:solidFill>
            <a:sysClr val="window" lastClr="FFFFFF"/>
          </a:solidFill>
          <a:ln>
            <a:noFill/>
          </a:ln>
        </p:spPr>
        <p:txBody>
          <a:bodyPr vert="horz" wrap="square" lIns="91412" tIns="45706" rIns="91412" bIns="45706" numCol="1" anchor="t" anchorCtr="0" compatLnSpc="1"/>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lumMod val="75000"/>
                  <a:lumOff val="25000"/>
                </a:prstClr>
              </a:solidFill>
              <a:effectLst/>
              <a:uLnTx/>
              <a:uFillTx/>
              <a:latin typeface="Calibri"/>
              <a:ea typeface="宋体" panose="02010600030101010101" pitchFamily="2" charset="-122"/>
              <a:cs typeface="+mn-ea"/>
              <a:sym typeface="+mn-lt"/>
            </a:endParaRPr>
          </a:p>
        </p:txBody>
      </p:sp>
      <p:sp>
        <p:nvSpPr>
          <p:cNvPr id="117" name="Freeform 17">
            <a:extLst>
              <a:ext uri="{FF2B5EF4-FFF2-40B4-BE49-F238E27FC236}">
                <a16:creationId xmlns:a16="http://schemas.microsoft.com/office/drawing/2014/main" id="{A9CDA378-097C-F05D-531D-9A8AA577B83C}"/>
              </a:ext>
            </a:extLst>
          </p:cNvPr>
          <p:cNvSpPr>
            <a:spLocks noEditPoints="1"/>
          </p:cNvSpPr>
          <p:nvPr/>
        </p:nvSpPr>
        <p:spPr bwMode="auto">
          <a:xfrm>
            <a:off x="3826955" y="3652038"/>
            <a:ext cx="318355" cy="529170"/>
          </a:xfrm>
          <a:custGeom>
            <a:avLst/>
            <a:gdLst>
              <a:gd name="T0" fmla="*/ 46 w 92"/>
              <a:gd name="T1" fmla="*/ 70 h 153"/>
              <a:gd name="T2" fmla="*/ 88 w 92"/>
              <a:gd name="T3" fmla="*/ 111 h 153"/>
              <a:gd name="T4" fmla="*/ 46 w 92"/>
              <a:gd name="T5" fmla="*/ 153 h 153"/>
              <a:gd name="T6" fmla="*/ 4 w 92"/>
              <a:gd name="T7" fmla="*/ 111 h 153"/>
              <a:gd name="T8" fmla="*/ 46 w 92"/>
              <a:gd name="T9" fmla="*/ 70 h 153"/>
              <a:gd name="T10" fmla="*/ 46 w 92"/>
              <a:gd name="T11" fmla="*/ 70 h 153"/>
              <a:gd name="T12" fmla="*/ 46 w 92"/>
              <a:gd name="T13" fmla="*/ 79 h 153"/>
              <a:gd name="T14" fmla="*/ 78 w 92"/>
              <a:gd name="T15" fmla="*/ 111 h 153"/>
              <a:gd name="T16" fmla="*/ 46 w 92"/>
              <a:gd name="T17" fmla="*/ 143 h 153"/>
              <a:gd name="T18" fmla="*/ 14 w 92"/>
              <a:gd name="T19" fmla="*/ 111 h 153"/>
              <a:gd name="T20" fmla="*/ 46 w 92"/>
              <a:gd name="T21" fmla="*/ 79 h 153"/>
              <a:gd name="T22" fmla="*/ 46 w 92"/>
              <a:gd name="T23" fmla="*/ 79 h 153"/>
              <a:gd name="T24" fmla="*/ 46 w 92"/>
              <a:gd name="T25" fmla="*/ 81 h 153"/>
              <a:gd name="T26" fmla="*/ 53 w 92"/>
              <a:gd name="T27" fmla="*/ 102 h 153"/>
              <a:gd name="T28" fmla="*/ 75 w 92"/>
              <a:gd name="T29" fmla="*/ 102 h 153"/>
              <a:gd name="T30" fmla="*/ 57 w 92"/>
              <a:gd name="T31" fmla="*/ 115 h 153"/>
              <a:gd name="T32" fmla="*/ 64 w 92"/>
              <a:gd name="T33" fmla="*/ 136 h 153"/>
              <a:gd name="T34" fmla="*/ 46 w 92"/>
              <a:gd name="T35" fmla="*/ 123 h 153"/>
              <a:gd name="T36" fmla="*/ 28 w 92"/>
              <a:gd name="T37" fmla="*/ 136 h 153"/>
              <a:gd name="T38" fmla="*/ 35 w 92"/>
              <a:gd name="T39" fmla="*/ 115 h 153"/>
              <a:gd name="T40" fmla="*/ 17 w 92"/>
              <a:gd name="T41" fmla="*/ 102 h 153"/>
              <a:gd name="T42" fmla="*/ 39 w 92"/>
              <a:gd name="T43" fmla="*/ 102 h 153"/>
              <a:gd name="T44" fmla="*/ 46 w 92"/>
              <a:gd name="T45" fmla="*/ 81 h 153"/>
              <a:gd name="T46" fmla="*/ 0 w 92"/>
              <a:gd name="T47" fmla="*/ 0 h 153"/>
              <a:gd name="T48" fmla="*/ 15 w 92"/>
              <a:gd name="T49" fmla="*/ 0 h 153"/>
              <a:gd name="T50" fmla="*/ 15 w 92"/>
              <a:gd name="T51" fmla="*/ 45 h 153"/>
              <a:gd name="T52" fmla="*/ 0 w 92"/>
              <a:gd name="T53" fmla="*/ 34 h 153"/>
              <a:gd name="T54" fmla="*/ 0 w 92"/>
              <a:gd name="T55" fmla="*/ 0 h 153"/>
              <a:gd name="T56" fmla="*/ 25 w 92"/>
              <a:gd name="T57" fmla="*/ 0 h 153"/>
              <a:gd name="T58" fmla="*/ 67 w 92"/>
              <a:gd name="T59" fmla="*/ 0 h 153"/>
              <a:gd name="T60" fmla="*/ 67 w 92"/>
              <a:gd name="T61" fmla="*/ 53 h 153"/>
              <a:gd name="T62" fmla="*/ 46 w 92"/>
              <a:gd name="T63" fmla="*/ 70 h 153"/>
              <a:gd name="T64" fmla="*/ 25 w 92"/>
              <a:gd name="T65" fmla="*/ 53 h 153"/>
              <a:gd name="T66" fmla="*/ 25 w 92"/>
              <a:gd name="T67" fmla="*/ 0 h 153"/>
              <a:gd name="T68" fmla="*/ 77 w 92"/>
              <a:gd name="T69" fmla="*/ 0 h 153"/>
              <a:gd name="T70" fmla="*/ 92 w 92"/>
              <a:gd name="T71" fmla="*/ 0 h 153"/>
              <a:gd name="T72" fmla="*/ 92 w 92"/>
              <a:gd name="T73" fmla="*/ 34 h 153"/>
              <a:gd name="T74" fmla="*/ 77 w 92"/>
              <a:gd name="T75" fmla="*/ 45 h 153"/>
              <a:gd name="T76" fmla="*/ 77 w 92"/>
              <a:gd name="T7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53">
                <a:moveTo>
                  <a:pt x="46" y="70"/>
                </a:moveTo>
                <a:cubicBezTo>
                  <a:pt x="69" y="70"/>
                  <a:pt x="88" y="88"/>
                  <a:pt x="88" y="111"/>
                </a:cubicBezTo>
                <a:cubicBezTo>
                  <a:pt x="88" y="134"/>
                  <a:pt x="69" y="153"/>
                  <a:pt x="46" y="153"/>
                </a:cubicBezTo>
                <a:cubicBezTo>
                  <a:pt x="23" y="153"/>
                  <a:pt x="4" y="134"/>
                  <a:pt x="4" y="111"/>
                </a:cubicBezTo>
                <a:cubicBezTo>
                  <a:pt x="4" y="88"/>
                  <a:pt x="23" y="70"/>
                  <a:pt x="46" y="70"/>
                </a:cubicBezTo>
                <a:cubicBezTo>
                  <a:pt x="46" y="70"/>
                  <a:pt x="46" y="70"/>
                  <a:pt x="46" y="70"/>
                </a:cubicBezTo>
                <a:close/>
                <a:moveTo>
                  <a:pt x="46" y="79"/>
                </a:moveTo>
                <a:cubicBezTo>
                  <a:pt x="64" y="79"/>
                  <a:pt x="78" y="94"/>
                  <a:pt x="78" y="111"/>
                </a:cubicBezTo>
                <a:cubicBezTo>
                  <a:pt x="78" y="129"/>
                  <a:pt x="64" y="143"/>
                  <a:pt x="46" y="143"/>
                </a:cubicBezTo>
                <a:cubicBezTo>
                  <a:pt x="29" y="143"/>
                  <a:pt x="14" y="129"/>
                  <a:pt x="14" y="111"/>
                </a:cubicBezTo>
                <a:cubicBezTo>
                  <a:pt x="14" y="94"/>
                  <a:pt x="29" y="79"/>
                  <a:pt x="46" y="79"/>
                </a:cubicBezTo>
                <a:cubicBezTo>
                  <a:pt x="46" y="79"/>
                  <a:pt x="46" y="79"/>
                  <a:pt x="46" y="79"/>
                </a:cubicBezTo>
                <a:close/>
                <a:moveTo>
                  <a:pt x="46" y="81"/>
                </a:moveTo>
                <a:cubicBezTo>
                  <a:pt x="53" y="102"/>
                  <a:pt x="53" y="102"/>
                  <a:pt x="53" y="102"/>
                </a:cubicBezTo>
                <a:cubicBezTo>
                  <a:pt x="75" y="102"/>
                  <a:pt x="75" y="102"/>
                  <a:pt x="75" y="102"/>
                </a:cubicBezTo>
                <a:cubicBezTo>
                  <a:pt x="57" y="115"/>
                  <a:pt x="57" y="115"/>
                  <a:pt x="57" y="115"/>
                </a:cubicBezTo>
                <a:cubicBezTo>
                  <a:pt x="64" y="136"/>
                  <a:pt x="64" y="136"/>
                  <a:pt x="64" y="136"/>
                </a:cubicBezTo>
                <a:cubicBezTo>
                  <a:pt x="46" y="123"/>
                  <a:pt x="46" y="123"/>
                  <a:pt x="46" y="123"/>
                </a:cubicBezTo>
                <a:cubicBezTo>
                  <a:pt x="28" y="136"/>
                  <a:pt x="28" y="136"/>
                  <a:pt x="28" y="136"/>
                </a:cubicBezTo>
                <a:cubicBezTo>
                  <a:pt x="35" y="115"/>
                  <a:pt x="35" y="115"/>
                  <a:pt x="35" y="115"/>
                </a:cubicBezTo>
                <a:cubicBezTo>
                  <a:pt x="17" y="102"/>
                  <a:pt x="17" y="102"/>
                  <a:pt x="17" y="102"/>
                </a:cubicBezTo>
                <a:cubicBezTo>
                  <a:pt x="39" y="102"/>
                  <a:pt x="39" y="102"/>
                  <a:pt x="39" y="102"/>
                </a:cubicBezTo>
                <a:cubicBezTo>
                  <a:pt x="46" y="81"/>
                  <a:pt x="46" y="81"/>
                  <a:pt x="46" y="81"/>
                </a:cubicBezTo>
                <a:close/>
                <a:moveTo>
                  <a:pt x="0" y="0"/>
                </a:moveTo>
                <a:cubicBezTo>
                  <a:pt x="15" y="0"/>
                  <a:pt x="15" y="0"/>
                  <a:pt x="15" y="0"/>
                </a:cubicBezTo>
                <a:cubicBezTo>
                  <a:pt x="15" y="45"/>
                  <a:pt x="15" y="45"/>
                  <a:pt x="15" y="45"/>
                </a:cubicBezTo>
                <a:cubicBezTo>
                  <a:pt x="0" y="34"/>
                  <a:pt x="0" y="34"/>
                  <a:pt x="0" y="34"/>
                </a:cubicBezTo>
                <a:cubicBezTo>
                  <a:pt x="0" y="0"/>
                  <a:pt x="0" y="0"/>
                  <a:pt x="0" y="0"/>
                </a:cubicBezTo>
                <a:close/>
                <a:moveTo>
                  <a:pt x="25" y="0"/>
                </a:moveTo>
                <a:cubicBezTo>
                  <a:pt x="67" y="0"/>
                  <a:pt x="67" y="0"/>
                  <a:pt x="67" y="0"/>
                </a:cubicBezTo>
                <a:cubicBezTo>
                  <a:pt x="67" y="53"/>
                  <a:pt x="67" y="53"/>
                  <a:pt x="67" y="53"/>
                </a:cubicBezTo>
                <a:cubicBezTo>
                  <a:pt x="46" y="70"/>
                  <a:pt x="46" y="70"/>
                  <a:pt x="46" y="70"/>
                </a:cubicBezTo>
                <a:cubicBezTo>
                  <a:pt x="25" y="53"/>
                  <a:pt x="25" y="53"/>
                  <a:pt x="25" y="53"/>
                </a:cubicBezTo>
                <a:cubicBezTo>
                  <a:pt x="25" y="0"/>
                  <a:pt x="25" y="0"/>
                  <a:pt x="25" y="0"/>
                </a:cubicBezTo>
                <a:close/>
                <a:moveTo>
                  <a:pt x="77" y="0"/>
                </a:moveTo>
                <a:cubicBezTo>
                  <a:pt x="92" y="0"/>
                  <a:pt x="92" y="0"/>
                  <a:pt x="92" y="0"/>
                </a:cubicBezTo>
                <a:cubicBezTo>
                  <a:pt x="92" y="34"/>
                  <a:pt x="92" y="34"/>
                  <a:pt x="92" y="34"/>
                </a:cubicBezTo>
                <a:cubicBezTo>
                  <a:pt x="77" y="45"/>
                  <a:pt x="77" y="45"/>
                  <a:pt x="77" y="45"/>
                </a:cubicBezTo>
                <a:cubicBezTo>
                  <a:pt x="77" y="0"/>
                  <a:pt x="77" y="0"/>
                  <a:pt x="77" y="0"/>
                </a:cubicBezTo>
                <a:close/>
              </a:path>
            </a:pathLst>
          </a:custGeom>
          <a:solidFill>
            <a:sysClr val="window" lastClr="FFFFFF"/>
          </a:solidFill>
          <a:ln>
            <a:noFill/>
          </a:ln>
        </p:spPr>
        <p:txBody>
          <a:bodyPr vert="horz" wrap="square" lIns="91412" tIns="45706" rIns="91412" bIns="45706" numCol="1" anchor="t" anchorCtr="0" compatLnSpc="1"/>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black">
                  <a:lumMod val="75000"/>
                  <a:lumOff val="25000"/>
                </a:prstClr>
              </a:solidFill>
              <a:effectLst/>
              <a:uLnTx/>
              <a:uFillTx/>
              <a:latin typeface="Calibri"/>
              <a:ea typeface="宋体" panose="02010600030101010101" pitchFamily="2" charset="-122"/>
              <a:cs typeface="+mn-ea"/>
              <a:sym typeface="+mn-lt"/>
            </a:endParaRPr>
          </a:p>
        </p:txBody>
      </p:sp>
      <p:sp>
        <p:nvSpPr>
          <p:cNvPr id="118" name="矩形 117">
            <a:extLst>
              <a:ext uri="{FF2B5EF4-FFF2-40B4-BE49-F238E27FC236}">
                <a16:creationId xmlns:a16="http://schemas.microsoft.com/office/drawing/2014/main" id="{D674000D-2641-A66B-DC07-AE1E54DCC322}"/>
              </a:ext>
            </a:extLst>
          </p:cNvPr>
          <p:cNvSpPr/>
          <p:nvPr/>
        </p:nvSpPr>
        <p:spPr>
          <a:xfrm>
            <a:off x="8975431" y="4387329"/>
            <a:ext cx="2031269" cy="338398"/>
          </a:xfrm>
          <a:prstGeom prst="rect">
            <a:avLst/>
          </a:prstGeom>
        </p:spPr>
        <p:txBody>
          <a:bodyPr wrap="none" lIns="91412" tIns="45706" rIns="91412" bIns="45706">
            <a:spAutoFit/>
          </a:bodyPr>
          <a:lstStyle/>
          <a:p>
            <a:pPr defTabSz="1218804"/>
            <a:r>
              <a:rPr lang="zh-CN" altLang="en-US" sz="1599" b="1" dirty="0">
                <a:solidFill>
                  <a:prstClr val="black">
                    <a:lumMod val="75000"/>
                    <a:lumOff val="25000"/>
                  </a:prstClr>
                </a:solidFill>
                <a:latin typeface="微软雅黑" panose="020B0503020204020204" pitchFamily="34" charset="-122"/>
                <a:ea typeface="微软雅黑" panose="020B0503020204020204" pitchFamily="34" charset="-122"/>
              </a:rPr>
              <a:t>用户界面和交互优化</a:t>
            </a:r>
          </a:p>
        </p:txBody>
      </p:sp>
      <p:sp>
        <p:nvSpPr>
          <p:cNvPr id="119" name="矩形 118">
            <a:extLst>
              <a:ext uri="{FF2B5EF4-FFF2-40B4-BE49-F238E27FC236}">
                <a16:creationId xmlns:a16="http://schemas.microsoft.com/office/drawing/2014/main" id="{6F343372-F0F6-6D97-3B5D-F883E6A42DE7}"/>
              </a:ext>
            </a:extLst>
          </p:cNvPr>
          <p:cNvSpPr/>
          <p:nvPr/>
        </p:nvSpPr>
        <p:spPr>
          <a:xfrm>
            <a:off x="9023422" y="4838946"/>
            <a:ext cx="2255555" cy="1015634"/>
          </a:xfrm>
          <a:prstGeom prst="rect">
            <a:avLst/>
          </a:prstGeom>
        </p:spPr>
        <p:txBody>
          <a:bodyPr wrap="square" lIns="91412" tIns="45706" rIns="91412" bIns="45706">
            <a:spAutoFit/>
          </a:bodyPr>
          <a:lstStyle/>
          <a:p>
            <a:pPr defTabSz="1218804"/>
            <a:r>
              <a:rPr lang="zh-CN" altLang="en-US" sz="1200" dirty="0">
                <a:latin typeface="微软雅黑" panose="020B0503020204020204" pitchFamily="34" charset="-122"/>
                <a:ea typeface="微软雅黑" panose="020B0503020204020204" pitchFamily="34" charset="-122"/>
                <a:cs typeface="华文黑体" pitchFamily="2" charset="-122"/>
              </a:rPr>
              <a:t>对界面设计和用户操作流程进行了优化，确保师生用户在选择和沟通过程中能够获得直观、便捷的体验，界面已适配各终端设备。</a:t>
            </a:r>
          </a:p>
        </p:txBody>
      </p:sp>
      <p:sp>
        <p:nvSpPr>
          <p:cNvPr id="120" name="矩形 119">
            <a:extLst>
              <a:ext uri="{FF2B5EF4-FFF2-40B4-BE49-F238E27FC236}">
                <a16:creationId xmlns:a16="http://schemas.microsoft.com/office/drawing/2014/main" id="{ECF67C96-5035-C314-8A55-288710C730E4}"/>
              </a:ext>
            </a:extLst>
          </p:cNvPr>
          <p:cNvSpPr/>
          <p:nvPr/>
        </p:nvSpPr>
        <p:spPr>
          <a:xfrm>
            <a:off x="8159592" y="2907865"/>
            <a:ext cx="1620900" cy="338398"/>
          </a:xfrm>
          <a:prstGeom prst="rect">
            <a:avLst/>
          </a:prstGeom>
        </p:spPr>
        <p:txBody>
          <a:bodyPr wrap="none" lIns="91412" tIns="45706" rIns="91412" bIns="45706">
            <a:spAutoFit/>
          </a:bodyPr>
          <a:lstStyle/>
          <a:p>
            <a:pPr defTabSz="1218804"/>
            <a:r>
              <a:rPr lang="zh-CN" altLang="en-US" sz="1599" b="1" dirty="0">
                <a:latin typeface="微软雅黑" panose="020B0503020204020204" pitchFamily="34" charset="-122"/>
                <a:ea typeface="微软雅黑" panose="020B0503020204020204" pitchFamily="34" charset="-122"/>
              </a:rPr>
              <a:t>数据整合与管理</a:t>
            </a:r>
          </a:p>
        </p:txBody>
      </p:sp>
      <p:sp>
        <p:nvSpPr>
          <p:cNvPr id="121" name="矩形 120">
            <a:extLst>
              <a:ext uri="{FF2B5EF4-FFF2-40B4-BE49-F238E27FC236}">
                <a16:creationId xmlns:a16="http://schemas.microsoft.com/office/drawing/2014/main" id="{A3FD6D9D-B7F3-9839-BFC9-369CFE086437}"/>
              </a:ext>
            </a:extLst>
          </p:cNvPr>
          <p:cNvSpPr/>
          <p:nvPr/>
        </p:nvSpPr>
        <p:spPr>
          <a:xfrm>
            <a:off x="8173799" y="3297074"/>
            <a:ext cx="2337328" cy="830968"/>
          </a:xfrm>
          <a:prstGeom prst="rect">
            <a:avLst/>
          </a:prstGeom>
        </p:spPr>
        <p:txBody>
          <a:bodyPr wrap="square" lIns="91412" tIns="45706" rIns="91412" bIns="45706">
            <a:spAutoFit/>
          </a:bodyPr>
          <a:lstStyle/>
          <a:p>
            <a:pPr defTabSz="1218804"/>
            <a:r>
              <a:rPr lang="zh-CN" altLang="en-US" sz="1200" dirty="0">
                <a:latin typeface="微软雅黑" panose="020B0503020204020204" pitchFamily="34" charset="-122"/>
                <a:ea typeface="微软雅黑" panose="020B0503020204020204" pitchFamily="34" charset="-122"/>
                <a:cs typeface="华文黑体" pitchFamily="2" charset="-122"/>
              </a:rPr>
              <a:t>实现了招生信息和导师简介的集成，确保数据展示的全面性和一致性，系统内数据更新频率已达到设定标准，保障信息实时性。</a:t>
            </a:r>
          </a:p>
        </p:txBody>
      </p:sp>
      <p:sp>
        <p:nvSpPr>
          <p:cNvPr id="122" name="矩形 121">
            <a:extLst>
              <a:ext uri="{FF2B5EF4-FFF2-40B4-BE49-F238E27FC236}">
                <a16:creationId xmlns:a16="http://schemas.microsoft.com/office/drawing/2014/main" id="{18F9C8DC-5820-DF9A-D63D-91DB9D7B65E0}"/>
              </a:ext>
            </a:extLst>
          </p:cNvPr>
          <p:cNvSpPr/>
          <p:nvPr/>
        </p:nvSpPr>
        <p:spPr>
          <a:xfrm>
            <a:off x="961014" y="3743366"/>
            <a:ext cx="1826084" cy="338398"/>
          </a:xfrm>
          <a:prstGeom prst="rect">
            <a:avLst/>
          </a:prstGeom>
        </p:spPr>
        <p:txBody>
          <a:bodyPr wrap="none" lIns="91412" tIns="45706" rIns="91412" bIns="45706">
            <a:spAutoFit/>
          </a:bodyPr>
          <a:lstStyle/>
          <a:p>
            <a:pPr defTabSz="1218804"/>
            <a:r>
              <a:rPr lang="zh-CN" altLang="en-US" sz="1599" b="1" dirty="0">
                <a:latin typeface="微软雅黑" panose="020B0503020204020204" pitchFamily="34" charset="-122"/>
                <a:ea typeface="微软雅黑" panose="020B0503020204020204" pitchFamily="34" charset="-122"/>
              </a:rPr>
              <a:t>系统性能与安全性</a:t>
            </a:r>
          </a:p>
        </p:txBody>
      </p:sp>
      <p:sp>
        <p:nvSpPr>
          <p:cNvPr id="123" name="矩形 122">
            <a:extLst>
              <a:ext uri="{FF2B5EF4-FFF2-40B4-BE49-F238E27FC236}">
                <a16:creationId xmlns:a16="http://schemas.microsoft.com/office/drawing/2014/main" id="{2F1224AD-A081-ADD3-EBBE-6FFBC0221BCA}"/>
              </a:ext>
            </a:extLst>
          </p:cNvPr>
          <p:cNvSpPr/>
          <p:nvPr/>
        </p:nvSpPr>
        <p:spPr>
          <a:xfrm>
            <a:off x="346660" y="4132575"/>
            <a:ext cx="2294023" cy="1015634"/>
          </a:xfrm>
          <a:prstGeom prst="rect">
            <a:avLst/>
          </a:prstGeom>
        </p:spPr>
        <p:txBody>
          <a:bodyPr wrap="square" lIns="91412" tIns="45706" rIns="91412" bIns="45706">
            <a:spAutoFit/>
          </a:bodyPr>
          <a:lstStyle/>
          <a:p>
            <a:pPr defTabSz="1218804"/>
            <a:r>
              <a:rPr lang="zh-CN" altLang="en-US" sz="1200" dirty="0">
                <a:latin typeface="微软雅黑" panose="020B0503020204020204" pitchFamily="34" charset="-122"/>
                <a:ea typeface="微软雅黑" panose="020B0503020204020204" pitchFamily="34" charset="-122"/>
                <a:cs typeface="华文黑体" pitchFamily="2" charset="-122"/>
              </a:rPr>
              <a:t>系统进行了多轮性能优化和安全测试，在高并发访问、数据存储安全等方面表现稳定，确保系统在实际使用中的可靠性和数据安全。</a:t>
            </a:r>
          </a:p>
        </p:txBody>
      </p:sp>
      <p:sp>
        <p:nvSpPr>
          <p:cNvPr id="124" name="矩形 123">
            <a:extLst>
              <a:ext uri="{FF2B5EF4-FFF2-40B4-BE49-F238E27FC236}">
                <a16:creationId xmlns:a16="http://schemas.microsoft.com/office/drawing/2014/main" id="{31E960A2-FE64-5022-D84E-E69D1F74E27E}"/>
              </a:ext>
            </a:extLst>
          </p:cNvPr>
          <p:cNvSpPr/>
          <p:nvPr/>
        </p:nvSpPr>
        <p:spPr>
          <a:xfrm>
            <a:off x="1680872" y="2421200"/>
            <a:ext cx="1415716" cy="338398"/>
          </a:xfrm>
          <a:prstGeom prst="rect">
            <a:avLst/>
          </a:prstGeom>
        </p:spPr>
        <p:txBody>
          <a:bodyPr wrap="none" lIns="91412" tIns="45706" rIns="91412" bIns="45706">
            <a:spAutoFit/>
          </a:bodyPr>
          <a:lstStyle/>
          <a:p>
            <a:pPr defTabSz="1218804"/>
            <a:r>
              <a:rPr lang="zh-CN" altLang="en-US" sz="1599" b="1" dirty="0">
                <a:latin typeface="微软雅黑" panose="020B0503020204020204" pitchFamily="34" charset="-122"/>
                <a:ea typeface="微软雅黑" panose="020B0503020204020204" pitchFamily="34" charset="-122"/>
              </a:rPr>
              <a:t>核心功能实现</a:t>
            </a:r>
          </a:p>
        </p:txBody>
      </p:sp>
      <p:sp>
        <p:nvSpPr>
          <p:cNvPr id="125" name="矩形 124">
            <a:extLst>
              <a:ext uri="{FF2B5EF4-FFF2-40B4-BE49-F238E27FC236}">
                <a16:creationId xmlns:a16="http://schemas.microsoft.com/office/drawing/2014/main" id="{443F7C53-D17D-B463-2708-2B43AE264799}"/>
              </a:ext>
            </a:extLst>
          </p:cNvPr>
          <p:cNvSpPr/>
          <p:nvPr/>
        </p:nvSpPr>
        <p:spPr>
          <a:xfrm>
            <a:off x="1086556" y="2810410"/>
            <a:ext cx="2321975" cy="830968"/>
          </a:xfrm>
          <a:prstGeom prst="rect">
            <a:avLst/>
          </a:prstGeom>
        </p:spPr>
        <p:txBody>
          <a:bodyPr wrap="square" lIns="91412" tIns="45706" rIns="91412" bIns="45706">
            <a:spAutoFit/>
          </a:bodyPr>
          <a:lstStyle/>
          <a:p>
            <a:pPr defTabSz="1218804"/>
            <a:r>
              <a:rPr lang="zh-CN" altLang="en-US" sz="1200" dirty="0">
                <a:latin typeface="微软雅黑" panose="020B0503020204020204" pitchFamily="34" charset="-122"/>
                <a:ea typeface="微软雅黑" panose="020B0503020204020204" pitchFamily="34" charset="-122"/>
                <a:cs typeface="华文黑体" pitchFamily="2" charset="-122"/>
              </a:rPr>
              <a:t>系统已完成导师学生双向选择的核心功能，包括导师推荐、申请处理、信息共享及沟通模块，满足了师生双向选择的主要需求</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cs typeface="华文黑体" pitchFamily="2" charset="-122"/>
              </a:rPr>
              <a:t>。</a:t>
            </a:r>
          </a:p>
        </p:txBody>
      </p:sp>
      <p:pic>
        <p:nvPicPr>
          <p:cNvPr id="12" name="图片 11" descr="底图">
            <a:extLst>
              <a:ext uri="{FF2B5EF4-FFF2-40B4-BE49-F238E27FC236}">
                <a16:creationId xmlns:a16="http://schemas.microsoft.com/office/drawing/2014/main" id="{C3FD4370-3934-245F-00F6-6DC537ACA77F}"/>
              </a:ext>
            </a:extLst>
          </p:cNvPr>
          <p:cNvPicPr>
            <a:picLocks noChangeAspect="1"/>
          </p:cNvPicPr>
          <p:nvPr>
            <p:custDataLst>
              <p:tags r:id="rId2"/>
            </p:custDataLst>
          </p:nvPr>
        </p:nvPicPr>
        <p:blipFill>
          <a:blip r:embed="rId6"/>
          <a:srcRect t="51611" b="37473"/>
          <a:stretch>
            <a:fillRect/>
          </a:stretch>
        </p:blipFill>
        <p:spPr>
          <a:xfrm>
            <a:off x="0" y="0"/>
            <a:ext cx="12207558" cy="526415"/>
          </a:xfrm>
          <a:prstGeom prst="rect">
            <a:avLst/>
          </a:prstGeom>
        </p:spPr>
      </p:pic>
      <p:grpSp>
        <p:nvGrpSpPr>
          <p:cNvPr id="13" name="组合 12">
            <a:extLst>
              <a:ext uri="{FF2B5EF4-FFF2-40B4-BE49-F238E27FC236}">
                <a16:creationId xmlns:a16="http://schemas.microsoft.com/office/drawing/2014/main" id="{C0E744A0-23CC-4A39-0C91-E4D5811961DE}"/>
              </a:ext>
            </a:extLst>
          </p:cNvPr>
          <p:cNvGrpSpPr/>
          <p:nvPr/>
        </p:nvGrpSpPr>
        <p:grpSpPr>
          <a:xfrm>
            <a:off x="8251622" y="-182563"/>
            <a:ext cx="3944823" cy="870585"/>
            <a:chOff x="218930" y="27621"/>
            <a:chExt cx="3944823" cy="870585"/>
          </a:xfrm>
        </p:grpSpPr>
        <p:pic>
          <p:nvPicPr>
            <p:cNvPr id="14" name="图片 13">
              <a:extLst>
                <a:ext uri="{FF2B5EF4-FFF2-40B4-BE49-F238E27FC236}">
                  <a16:creationId xmlns:a16="http://schemas.microsoft.com/office/drawing/2014/main" id="{2D58BEB9-D3AC-6D59-D936-DFE1697F51FA}"/>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5" name="Picture 3">
              <a:extLst>
                <a:ext uri="{FF2B5EF4-FFF2-40B4-BE49-F238E27FC236}">
                  <a16:creationId xmlns:a16="http://schemas.microsoft.com/office/drawing/2014/main" id="{CEB4B616-2709-1145-3476-CFD323261CBB}"/>
                </a:ext>
              </a:extLst>
            </p:cNvPr>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6" name="图片 8">
              <a:extLst>
                <a:ext uri="{FF2B5EF4-FFF2-40B4-BE49-F238E27FC236}">
                  <a16:creationId xmlns:a16="http://schemas.microsoft.com/office/drawing/2014/main" id="{E3213DE0-31CD-C3A3-BBA3-A1D7D3CFFA03}"/>
                </a:ext>
              </a:extLst>
            </p:cNvPr>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7" name="图片 16">
              <a:extLst>
                <a:ext uri="{FF2B5EF4-FFF2-40B4-BE49-F238E27FC236}">
                  <a16:creationId xmlns:a16="http://schemas.microsoft.com/office/drawing/2014/main" id="{2B0A5291-B1D2-88C8-FB98-49E86EEB7107}"/>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1" name="矩形 20">
            <a:extLst>
              <a:ext uri="{FF2B5EF4-FFF2-40B4-BE49-F238E27FC236}">
                <a16:creationId xmlns:a16="http://schemas.microsoft.com/office/drawing/2014/main" id="{1A85B169-2EC1-2CCA-5854-A26AB37BBDB3}"/>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2" name="矩形 4">
            <a:extLst>
              <a:ext uri="{FF2B5EF4-FFF2-40B4-BE49-F238E27FC236}">
                <a16:creationId xmlns:a16="http://schemas.microsoft.com/office/drawing/2014/main" id="{09EE925B-E0BE-DFFA-7F4A-A2FBE6CDD141}"/>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1D6B1CF1-B1E3-56B7-E4AE-6B8D3D60A8AB}"/>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24" name="矩形 4">
            <a:extLst>
              <a:ext uri="{FF2B5EF4-FFF2-40B4-BE49-F238E27FC236}">
                <a16:creationId xmlns:a16="http://schemas.microsoft.com/office/drawing/2014/main" id="{D98BD383-F759-9F6B-4D14-6E6DE48E0393}"/>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设计 思 路</a:t>
            </a:r>
          </a:p>
        </p:txBody>
      </p:sp>
      <p:sp>
        <p:nvSpPr>
          <p:cNvPr id="23" name="矩形 4">
            <a:extLst>
              <a:ext uri="{FF2B5EF4-FFF2-40B4-BE49-F238E27FC236}">
                <a16:creationId xmlns:a16="http://schemas.microsoft.com/office/drawing/2014/main" id="{140A0B61-5A68-0810-F345-1305C0AB49FA}"/>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18" name="矩形 4">
            <a:extLst>
              <a:ext uri="{FF2B5EF4-FFF2-40B4-BE49-F238E27FC236}">
                <a16:creationId xmlns:a16="http://schemas.microsoft.com/office/drawing/2014/main" id="{E17B6A43-1350-35F9-5E78-587FCCC2BDCA}"/>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400EA2B4-5AAD-313E-CC57-B1B87ED47C6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Tree>
    <p:custDataLst>
      <p:tags r:id="rId1"/>
    </p:custDataLst>
    <p:extLst>
      <p:ext uri="{BB962C8B-B14F-4D97-AF65-F5344CB8AC3E}">
        <p14:creationId xmlns:p14="http://schemas.microsoft.com/office/powerpoint/2010/main" val="227080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250"/>
                                        <p:tgtEl>
                                          <p:spTgt spid="98"/>
                                        </p:tgtEl>
                                      </p:cBhvr>
                                    </p:animEffect>
                                    <p:anim calcmode="lin" valueType="num">
                                      <p:cBhvr>
                                        <p:cTn id="8" dur="250" fill="hold"/>
                                        <p:tgtEl>
                                          <p:spTgt spid="98"/>
                                        </p:tgtEl>
                                        <p:attrNameLst>
                                          <p:attrName>ppt_x</p:attrName>
                                        </p:attrNameLst>
                                      </p:cBhvr>
                                      <p:tavLst>
                                        <p:tav tm="0">
                                          <p:val>
                                            <p:strVal val="#ppt_x"/>
                                          </p:val>
                                        </p:tav>
                                        <p:tav tm="100000">
                                          <p:val>
                                            <p:strVal val="#ppt_x"/>
                                          </p:val>
                                        </p:tav>
                                      </p:tavLst>
                                    </p:anim>
                                    <p:anim calcmode="lin" valueType="num">
                                      <p:cBhvr>
                                        <p:cTn id="9" dur="250" fill="hold"/>
                                        <p:tgtEl>
                                          <p:spTgt spid="9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anim calcmode="lin" valueType="num">
                                      <p:cBhvr>
                                        <p:cTn id="13" dur="250" fill="hold"/>
                                        <p:tgtEl>
                                          <p:spTgt spid="102"/>
                                        </p:tgtEl>
                                        <p:attrNameLst>
                                          <p:attrName>ppt_x</p:attrName>
                                        </p:attrNameLst>
                                      </p:cBhvr>
                                      <p:tavLst>
                                        <p:tav tm="0">
                                          <p:val>
                                            <p:strVal val="#ppt_x"/>
                                          </p:val>
                                        </p:tav>
                                        <p:tav tm="100000">
                                          <p:val>
                                            <p:strVal val="#ppt_x"/>
                                          </p:val>
                                        </p:tav>
                                      </p:tavLst>
                                    </p:anim>
                                    <p:anim calcmode="lin" valueType="num">
                                      <p:cBhvr>
                                        <p:cTn id="14" dur="250" fill="hold"/>
                                        <p:tgtEl>
                                          <p:spTgt spid="102"/>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250"/>
                                        <p:tgtEl>
                                          <p:spTgt spid="106"/>
                                        </p:tgtEl>
                                      </p:cBhvr>
                                    </p:animEffect>
                                    <p:anim calcmode="lin" valueType="num">
                                      <p:cBhvr>
                                        <p:cTn id="18" dur="250" fill="hold"/>
                                        <p:tgtEl>
                                          <p:spTgt spid="106"/>
                                        </p:tgtEl>
                                        <p:attrNameLst>
                                          <p:attrName>ppt_x</p:attrName>
                                        </p:attrNameLst>
                                      </p:cBhvr>
                                      <p:tavLst>
                                        <p:tav tm="0">
                                          <p:val>
                                            <p:strVal val="#ppt_x"/>
                                          </p:val>
                                        </p:tav>
                                        <p:tav tm="100000">
                                          <p:val>
                                            <p:strVal val="#ppt_x"/>
                                          </p:val>
                                        </p:tav>
                                      </p:tavLst>
                                    </p:anim>
                                    <p:anim calcmode="lin" valueType="num">
                                      <p:cBhvr>
                                        <p:cTn id="19" dur="250" fill="hold"/>
                                        <p:tgtEl>
                                          <p:spTgt spid="106"/>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6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250"/>
                                        <p:tgtEl>
                                          <p:spTgt spid="110"/>
                                        </p:tgtEl>
                                      </p:cBhvr>
                                    </p:animEffect>
                                    <p:anim calcmode="lin" valueType="num">
                                      <p:cBhvr>
                                        <p:cTn id="23" dur="250" fill="hold"/>
                                        <p:tgtEl>
                                          <p:spTgt spid="110"/>
                                        </p:tgtEl>
                                        <p:attrNameLst>
                                          <p:attrName>ppt_x</p:attrName>
                                        </p:attrNameLst>
                                      </p:cBhvr>
                                      <p:tavLst>
                                        <p:tav tm="0">
                                          <p:val>
                                            <p:strVal val="#ppt_x"/>
                                          </p:val>
                                        </p:tav>
                                        <p:tav tm="100000">
                                          <p:val>
                                            <p:strVal val="#ppt_x"/>
                                          </p:val>
                                        </p:tav>
                                      </p:tavLst>
                                    </p:anim>
                                    <p:anim calcmode="lin" valueType="num">
                                      <p:cBhvr>
                                        <p:cTn id="24" dur="250" fill="hold"/>
                                        <p:tgtEl>
                                          <p:spTgt spid="110"/>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p:stCondLst>
                                    <p:cond delay="1800"/>
                                  </p:stCondLst>
                                  <p:childTnLst>
                                    <p:set>
                                      <p:cBhvr>
                                        <p:cTn id="26" dur="1" fill="hold">
                                          <p:stCondLst>
                                            <p:cond delay="0"/>
                                          </p:stCondLst>
                                        </p:cTn>
                                        <p:tgtEl>
                                          <p:spTgt spid="115"/>
                                        </p:tgtEl>
                                        <p:attrNameLst>
                                          <p:attrName>style.visibility</p:attrName>
                                        </p:attrNameLst>
                                      </p:cBhvr>
                                      <p:to>
                                        <p:strVal val="visible"/>
                                      </p:to>
                                    </p:set>
                                    <p:anim calcmode="lin" valueType="num">
                                      <p:cBhvr>
                                        <p:cTn id="27" dur="500" fill="hold"/>
                                        <p:tgtEl>
                                          <p:spTgt spid="115"/>
                                        </p:tgtEl>
                                        <p:attrNameLst>
                                          <p:attrName>ppt_w</p:attrName>
                                        </p:attrNameLst>
                                      </p:cBhvr>
                                      <p:tavLst>
                                        <p:tav tm="0">
                                          <p:val>
                                            <p:fltVal val="0"/>
                                          </p:val>
                                        </p:tav>
                                        <p:tav tm="100000">
                                          <p:val>
                                            <p:strVal val="#ppt_w"/>
                                          </p:val>
                                        </p:tav>
                                      </p:tavLst>
                                    </p:anim>
                                    <p:anim calcmode="lin" valueType="num">
                                      <p:cBhvr>
                                        <p:cTn id="28" dur="500" fill="hold"/>
                                        <p:tgtEl>
                                          <p:spTgt spid="115"/>
                                        </p:tgtEl>
                                        <p:attrNameLst>
                                          <p:attrName>ppt_h</p:attrName>
                                        </p:attrNameLst>
                                      </p:cBhvr>
                                      <p:tavLst>
                                        <p:tav tm="0">
                                          <p:val>
                                            <p:fltVal val="0"/>
                                          </p:val>
                                        </p:tav>
                                        <p:tav tm="100000">
                                          <p:val>
                                            <p:strVal val="#ppt_h"/>
                                          </p:val>
                                        </p:tav>
                                      </p:tavLst>
                                    </p:anim>
                                    <p:animEffect transition="in" filter="fade">
                                      <p:cBhvr>
                                        <p:cTn id="29" dur="500"/>
                                        <p:tgtEl>
                                          <p:spTgt spid="115"/>
                                        </p:tgtEl>
                                      </p:cBhvr>
                                    </p:animEffect>
                                  </p:childTnLst>
                                </p:cTn>
                              </p:par>
                              <p:par>
                                <p:cTn id="30" presetID="2" presetClass="entr" presetSubtype="8" fill="hold" grpId="0" nodeType="withEffect">
                                  <p:stCondLst>
                                    <p:cond delay="900"/>
                                  </p:stCondLst>
                                  <p:iterate type="lt">
                                    <p:tmPct val="2000"/>
                                  </p:iterate>
                                  <p:childTnLst>
                                    <p:set>
                                      <p:cBhvr>
                                        <p:cTn id="31" dur="1" fill="hold">
                                          <p:stCondLst>
                                            <p:cond delay="0"/>
                                          </p:stCondLst>
                                        </p:cTn>
                                        <p:tgtEl>
                                          <p:spTgt spid="124"/>
                                        </p:tgtEl>
                                        <p:attrNameLst>
                                          <p:attrName>style.visibility</p:attrName>
                                        </p:attrNameLst>
                                      </p:cBhvr>
                                      <p:to>
                                        <p:strVal val="visible"/>
                                      </p:to>
                                    </p:set>
                                    <p:anim calcmode="lin" valueType="num">
                                      <p:cBhvr additive="base">
                                        <p:cTn id="32" dur="500" fill="hold"/>
                                        <p:tgtEl>
                                          <p:spTgt spid="124"/>
                                        </p:tgtEl>
                                        <p:attrNameLst>
                                          <p:attrName>ppt_x</p:attrName>
                                        </p:attrNameLst>
                                      </p:cBhvr>
                                      <p:tavLst>
                                        <p:tav tm="0">
                                          <p:val>
                                            <p:strVal val="0-#ppt_w/2"/>
                                          </p:val>
                                        </p:tav>
                                        <p:tav tm="100000">
                                          <p:val>
                                            <p:strVal val="#ppt_x"/>
                                          </p:val>
                                        </p:tav>
                                      </p:tavLst>
                                    </p:anim>
                                    <p:anim calcmode="lin" valueType="num">
                                      <p:cBhvr additive="base">
                                        <p:cTn id="33" dur="500" fill="hold"/>
                                        <p:tgtEl>
                                          <p:spTgt spid="124"/>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1000"/>
                                  </p:stCondLst>
                                  <p:iterate type="lt">
                                    <p:tmPct val="2000"/>
                                  </p:iterate>
                                  <p:childTnLst>
                                    <p:set>
                                      <p:cBhvr>
                                        <p:cTn id="35" dur="1" fill="hold">
                                          <p:stCondLst>
                                            <p:cond delay="0"/>
                                          </p:stCondLst>
                                        </p:cTn>
                                        <p:tgtEl>
                                          <p:spTgt spid="125"/>
                                        </p:tgtEl>
                                        <p:attrNameLst>
                                          <p:attrName>style.visibility</p:attrName>
                                        </p:attrNameLst>
                                      </p:cBhvr>
                                      <p:to>
                                        <p:strVal val="visible"/>
                                      </p:to>
                                    </p:set>
                                    <p:anim calcmode="lin" valueType="num">
                                      <p:cBhvr additive="base">
                                        <p:cTn id="36" dur="500" fill="hold"/>
                                        <p:tgtEl>
                                          <p:spTgt spid="125"/>
                                        </p:tgtEl>
                                        <p:attrNameLst>
                                          <p:attrName>ppt_x</p:attrName>
                                        </p:attrNameLst>
                                      </p:cBhvr>
                                      <p:tavLst>
                                        <p:tav tm="0">
                                          <p:val>
                                            <p:strVal val="0-#ppt_w/2"/>
                                          </p:val>
                                        </p:tav>
                                        <p:tav tm="100000">
                                          <p:val>
                                            <p:strVal val="#ppt_x"/>
                                          </p:val>
                                        </p:tav>
                                      </p:tavLst>
                                    </p:anim>
                                    <p:anim calcmode="lin" valueType="num">
                                      <p:cBhvr additive="base">
                                        <p:cTn id="37" dur="500" fill="hold"/>
                                        <p:tgtEl>
                                          <p:spTgt spid="125"/>
                                        </p:tgtEl>
                                        <p:attrNameLst>
                                          <p:attrName>ppt_y</p:attrName>
                                        </p:attrNameLst>
                                      </p:cBhvr>
                                      <p:tavLst>
                                        <p:tav tm="0">
                                          <p:val>
                                            <p:strVal val="#ppt_y"/>
                                          </p:val>
                                        </p:tav>
                                        <p:tav tm="100000">
                                          <p:val>
                                            <p:strVal val="#ppt_y"/>
                                          </p:val>
                                        </p:tav>
                                      </p:tavLst>
                                    </p:anim>
                                  </p:childTnLst>
                                </p:cTn>
                              </p:par>
                              <p:par>
                                <p:cTn id="38" presetID="53" presetClass="entr" presetSubtype="16" fill="hold" grpId="0" nodeType="withEffect">
                                  <p:stCondLst>
                                    <p:cond delay="2500"/>
                                  </p:stCondLst>
                                  <p:childTnLst>
                                    <p:set>
                                      <p:cBhvr>
                                        <p:cTn id="39" dur="1" fill="hold">
                                          <p:stCondLst>
                                            <p:cond delay="0"/>
                                          </p:stCondLst>
                                        </p:cTn>
                                        <p:tgtEl>
                                          <p:spTgt spid="114"/>
                                        </p:tgtEl>
                                        <p:attrNameLst>
                                          <p:attrName>style.visibility</p:attrName>
                                        </p:attrNameLst>
                                      </p:cBhvr>
                                      <p:to>
                                        <p:strVal val="visible"/>
                                      </p:to>
                                    </p:set>
                                    <p:anim calcmode="lin" valueType="num">
                                      <p:cBhvr>
                                        <p:cTn id="40" dur="500" fill="hold"/>
                                        <p:tgtEl>
                                          <p:spTgt spid="114"/>
                                        </p:tgtEl>
                                        <p:attrNameLst>
                                          <p:attrName>ppt_w</p:attrName>
                                        </p:attrNameLst>
                                      </p:cBhvr>
                                      <p:tavLst>
                                        <p:tav tm="0">
                                          <p:val>
                                            <p:fltVal val="0"/>
                                          </p:val>
                                        </p:tav>
                                        <p:tav tm="100000">
                                          <p:val>
                                            <p:strVal val="#ppt_w"/>
                                          </p:val>
                                        </p:tav>
                                      </p:tavLst>
                                    </p:anim>
                                    <p:anim calcmode="lin" valueType="num">
                                      <p:cBhvr>
                                        <p:cTn id="41" dur="500" fill="hold"/>
                                        <p:tgtEl>
                                          <p:spTgt spid="114"/>
                                        </p:tgtEl>
                                        <p:attrNameLst>
                                          <p:attrName>ppt_h</p:attrName>
                                        </p:attrNameLst>
                                      </p:cBhvr>
                                      <p:tavLst>
                                        <p:tav tm="0">
                                          <p:val>
                                            <p:fltVal val="0"/>
                                          </p:val>
                                        </p:tav>
                                        <p:tav tm="100000">
                                          <p:val>
                                            <p:strVal val="#ppt_h"/>
                                          </p:val>
                                        </p:tav>
                                      </p:tavLst>
                                    </p:anim>
                                    <p:animEffect transition="in" filter="fade">
                                      <p:cBhvr>
                                        <p:cTn id="42" dur="500"/>
                                        <p:tgtEl>
                                          <p:spTgt spid="114"/>
                                        </p:tgtEl>
                                      </p:cBhvr>
                                    </p:animEffect>
                                  </p:childTnLst>
                                </p:cTn>
                              </p:par>
                              <p:par>
                                <p:cTn id="43" presetID="2" presetClass="entr" presetSubtype="2" fill="hold" grpId="0" nodeType="withEffect">
                                  <p:stCondLst>
                                    <p:cond delay="1600"/>
                                  </p:stCondLst>
                                  <p:iterate type="lt">
                                    <p:tmPct val="3000"/>
                                  </p:iterate>
                                  <p:childTnLst>
                                    <p:set>
                                      <p:cBhvr>
                                        <p:cTn id="44" dur="1" fill="hold">
                                          <p:stCondLst>
                                            <p:cond delay="0"/>
                                          </p:stCondLst>
                                        </p:cTn>
                                        <p:tgtEl>
                                          <p:spTgt spid="120"/>
                                        </p:tgtEl>
                                        <p:attrNameLst>
                                          <p:attrName>style.visibility</p:attrName>
                                        </p:attrNameLst>
                                      </p:cBhvr>
                                      <p:to>
                                        <p:strVal val="visible"/>
                                      </p:to>
                                    </p:set>
                                    <p:anim calcmode="lin" valueType="num">
                                      <p:cBhvr additive="base">
                                        <p:cTn id="45" dur="500" fill="hold"/>
                                        <p:tgtEl>
                                          <p:spTgt spid="120"/>
                                        </p:tgtEl>
                                        <p:attrNameLst>
                                          <p:attrName>ppt_x</p:attrName>
                                        </p:attrNameLst>
                                      </p:cBhvr>
                                      <p:tavLst>
                                        <p:tav tm="0">
                                          <p:val>
                                            <p:strVal val="1+#ppt_w/2"/>
                                          </p:val>
                                        </p:tav>
                                        <p:tav tm="100000">
                                          <p:val>
                                            <p:strVal val="#ppt_x"/>
                                          </p:val>
                                        </p:tav>
                                      </p:tavLst>
                                    </p:anim>
                                    <p:anim calcmode="lin" valueType="num">
                                      <p:cBhvr additive="base">
                                        <p:cTn id="46" dur="500" fill="hold"/>
                                        <p:tgtEl>
                                          <p:spTgt spid="120"/>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1700"/>
                                  </p:stCondLst>
                                  <p:iterate type="lt">
                                    <p:tmPct val="3000"/>
                                  </p:iterate>
                                  <p:childTnLst>
                                    <p:set>
                                      <p:cBhvr>
                                        <p:cTn id="48" dur="1" fill="hold">
                                          <p:stCondLst>
                                            <p:cond delay="0"/>
                                          </p:stCondLst>
                                        </p:cTn>
                                        <p:tgtEl>
                                          <p:spTgt spid="121"/>
                                        </p:tgtEl>
                                        <p:attrNameLst>
                                          <p:attrName>style.visibility</p:attrName>
                                        </p:attrNameLst>
                                      </p:cBhvr>
                                      <p:to>
                                        <p:strVal val="visible"/>
                                      </p:to>
                                    </p:set>
                                    <p:anim calcmode="lin" valueType="num">
                                      <p:cBhvr additive="base">
                                        <p:cTn id="49" dur="500" fill="hold"/>
                                        <p:tgtEl>
                                          <p:spTgt spid="121"/>
                                        </p:tgtEl>
                                        <p:attrNameLst>
                                          <p:attrName>ppt_x</p:attrName>
                                        </p:attrNameLst>
                                      </p:cBhvr>
                                      <p:tavLst>
                                        <p:tav tm="0">
                                          <p:val>
                                            <p:strVal val="1+#ppt_w/2"/>
                                          </p:val>
                                        </p:tav>
                                        <p:tav tm="100000">
                                          <p:val>
                                            <p:strVal val="#ppt_x"/>
                                          </p:val>
                                        </p:tav>
                                      </p:tavLst>
                                    </p:anim>
                                    <p:anim calcmode="lin" valueType="num">
                                      <p:cBhvr additive="base">
                                        <p:cTn id="50" dur="500" fill="hold"/>
                                        <p:tgtEl>
                                          <p:spTgt spid="121"/>
                                        </p:tgtEl>
                                        <p:attrNameLst>
                                          <p:attrName>ppt_y</p:attrName>
                                        </p:attrNameLst>
                                      </p:cBhvr>
                                      <p:tavLst>
                                        <p:tav tm="0">
                                          <p:val>
                                            <p:strVal val="#ppt_y"/>
                                          </p:val>
                                        </p:tav>
                                        <p:tav tm="100000">
                                          <p:val>
                                            <p:strVal val="#ppt_y"/>
                                          </p:val>
                                        </p:tav>
                                      </p:tavLst>
                                    </p:anim>
                                  </p:childTnLst>
                                </p:cTn>
                              </p:par>
                              <p:par>
                                <p:cTn id="51" presetID="53" presetClass="entr" presetSubtype="16" fill="hold" grpId="0" nodeType="withEffect">
                                  <p:stCondLst>
                                    <p:cond delay="3200"/>
                                  </p:stCondLst>
                                  <p:childTnLst>
                                    <p:set>
                                      <p:cBhvr>
                                        <p:cTn id="52" dur="1" fill="hold">
                                          <p:stCondLst>
                                            <p:cond delay="0"/>
                                          </p:stCondLst>
                                        </p:cTn>
                                        <p:tgtEl>
                                          <p:spTgt spid="117"/>
                                        </p:tgtEl>
                                        <p:attrNameLst>
                                          <p:attrName>style.visibility</p:attrName>
                                        </p:attrNameLst>
                                      </p:cBhvr>
                                      <p:to>
                                        <p:strVal val="visible"/>
                                      </p:to>
                                    </p:set>
                                    <p:anim calcmode="lin" valueType="num">
                                      <p:cBhvr>
                                        <p:cTn id="53" dur="500" fill="hold"/>
                                        <p:tgtEl>
                                          <p:spTgt spid="117"/>
                                        </p:tgtEl>
                                        <p:attrNameLst>
                                          <p:attrName>ppt_w</p:attrName>
                                        </p:attrNameLst>
                                      </p:cBhvr>
                                      <p:tavLst>
                                        <p:tav tm="0">
                                          <p:val>
                                            <p:fltVal val="0"/>
                                          </p:val>
                                        </p:tav>
                                        <p:tav tm="100000">
                                          <p:val>
                                            <p:strVal val="#ppt_w"/>
                                          </p:val>
                                        </p:tav>
                                      </p:tavLst>
                                    </p:anim>
                                    <p:anim calcmode="lin" valueType="num">
                                      <p:cBhvr>
                                        <p:cTn id="54" dur="500" fill="hold"/>
                                        <p:tgtEl>
                                          <p:spTgt spid="117"/>
                                        </p:tgtEl>
                                        <p:attrNameLst>
                                          <p:attrName>ppt_h</p:attrName>
                                        </p:attrNameLst>
                                      </p:cBhvr>
                                      <p:tavLst>
                                        <p:tav tm="0">
                                          <p:val>
                                            <p:fltVal val="0"/>
                                          </p:val>
                                        </p:tav>
                                        <p:tav tm="100000">
                                          <p:val>
                                            <p:strVal val="#ppt_h"/>
                                          </p:val>
                                        </p:tav>
                                      </p:tavLst>
                                    </p:anim>
                                    <p:animEffect transition="in" filter="fade">
                                      <p:cBhvr>
                                        <p:cTn id="55" dur="500"/>
                                        <p:tgtEl>
                                          <p:spTgt spid="117"/>
                                        </p:tgtEl>
                                      </p:cBhvr>
                                    </p:animEffect>
                                  </p:childTnLst>
                                </p:cTn>
                              </p:par>
                              <p:par>
                                <p:cTn id="56" presetID="2" presetClass="entr" presetSubtype="8" fill="hold" grpId="0" nodeType="withEffect">
                                  <p:stCondLst>
                                    <p:cond delay="2300"/>
                                  </p:stCondLst>
                                  <p:iterate type="lt">
                                    <p:tmPct val="3000"/>
                                  </p:iterate>
                                  <p:childTnLst>
                                    <p:set>
                                      <p:cBhvr>
                                        <p:cTn id="57" dur="1" fill="hold">
                                          <p:stCondLst>
                                            <p:cond delay="0"/>
                                          </p:stCondLst>
                                        </p:cTn>
                                        <p:tgtEl>
                                          <p:spTgt spid="122"/>
                                        </p:tgtEl>
                                        <p:attrNameLst>
                                          <p:attrName>style.visibility</p:attrName>
                                        </p:attrNameLst>
                                      </p:cBhvr>
                                      <p:to>
                                        <p:strVal val="visible"/>
                                      </p:to>
                                    </p:set>
                                    <p:anim calcmode="lin" valueType="num">
                                      <p:cBhvr additive="base">
                                        <p:cTn id="58" dur="500" fill="hold"/>
                                        <p:tgtEl>
                                          <p:spTgt spid="122"/>
                                        </p:tgtEl>
                                        <p:attrNameLst>
                                          <p:attrName>ppt_x</p:attrName>
                                        </p:attrNameLst>
                                      </p:cBhvr>
                                      <p:tavLst>
                                        <p:tav tm="0">
                                          <p:val>
                                            <p:strVal val="0-#ppt_w/2"/>
                                          </p:val>
                                        </p:tav>
                                        <p:tav tm="100000">
                                          <p:val>
                                            <p:strVal val="#ppt_x"/>
                                          </p:val>
                                        </p:tav>
                                      </p:tavLst>
                                    </p:anim>
                                    <p:anim calcmode="lin" valueType="num">
                                      <p:cBhvr additive="base">
                                        <p:cTn id="59" dur="500" fill="hold"/>
                                        <p:tgtEl>
                                          <p:spTgt spid="122"/>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2400"/>
                                  </p:stCondLst>
                                  <p:iterate type="lt">
                                    <p:tmPct val="3000"/>
                                  </p:iterate>
                                  <p:childTnLst>
                                    <p:set>
                                      <p:cBhvr>
                                        <p:cTn id="61" dur="1" fill="hold">
                                          <p:stCondLst>
                                            <p:cond delay="0"/>
                                          </p:stCondLst>
                                        </p:cTn>
                                        <p:tgtEl>
                                          <p:spTgt spid="123"/>
                                        </p:tgtEl>
                                        <p:attrNameLst>
                                          <p:attrName>style.visibility</p:attrName>
                                        </p:attrNameLst>
                                      </p:cBhvr>
                                      <p:to>
                                        <p:strVal val="visible"/>
                                      </p:to>
                                    </p:set>
                                    <p:anim calcmode="lin" valueType="num">
                                      <p:cBhvr additive="base">
                                        <p:cTn id="62" dur="500" fill="hold"/>
                                        <p:tgtEl>
                                          <p:spTgt spid="123"/>
                                        </p:tgtEl>
                                        <p:attrNameLst>
                                          <p:attrName>ppt_x</p:attrName>
                                        </p:attrNameLst>
                                      </p:cBhvr>
                                      <p:tavLst>
                                        <p:tav tm="0">
                                          <p:val>
                                            <p:strVal val="0-#ppt_w/2"/>
                                          </p:val>
                                        </p:tav>
                                        <p:tav tm="100000">
                                          <p:val>
                                            <p:strVal val="#ppt_x"/>
                                          </p:val>
                                        </p:tav>
                                      </p:tavLst>
                                    </p:anim>
                                    <p:anim calcmode="lin" valueType="num">
                                      <p:cBhvr additive="base">
                                        <p:cTn id="63" dur="500" fill="hold"/>
                                        <p:tgtEl>
                                          <p:spTgt spid="123"/>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3000"/>
                                  </p:stCondLst>
                                  <p:iterate type="wd">
                                    <p:tmPct val="3000"/>
                                  </p:iterate>
                                  <p:childTnLst>
                                    <p:set>
                                      <p:cBhvr>
                                        <p:cTn id="65" dur="1" fill="hold">
                                          <p:stCondLst>
                                            <p:cond delay="0"/>
                                          </p:stCondLst>
                                        </p:cTn>
                                        <p:tgtEl>
                                          <p:spTgt spid="118"/>
                                        </p:tgtEl>
                                        <p:attrNameLst>
                                          <p:attrName>style.visibility</p:attrName>
                                        </p:attrNameLst>
                                      </p:cBhvr>
                                      <p:to>
                                        <p:strVal val="visible"/>
                                      </p:to>
                                    </p:set>
                                    <p:anim calcmode="lin" valueType="num">
                                      <p:cBhvr additive="base">
                                        <p:cTn id="66" dur="500" fill="hold"/>
                                        <p:tgtEl>
                                          <p:spTgt spid="118"/>
                                        </p:tgtEl>
                                        <p:attrNameLst>
                                          <p:attrName>ppt_x</p:attrName>
                                        </p:attrNameLst>
                                      </p:cBhvr>
                                      <p:tavLst>
                                        <p:tav tm="0">
                                          <p:val>
                                            <p:strVal val="1+#ppt_w/2"/>
                                          </p:val>
                                        </p:tav>
                                        <p:tav tm="100000">
                                          <p:val>
                                            <p:strVal val="#ppt_x"/>
                                          </p:val>
                                        </p:tav>
                                      </p:tavLst>
                                    </p:anim>
                                    <p:anim calcmode="lin" valueType="num">
                                      <p:cBhvr additive="base">
                                        <p:cTn id="67" dur="500" fill="hold"/>
                                        <p:tgtEl>
                                          <p:spTgt spid="118"/>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3100"/>
                                  </p:stCondLst>
                                  <p:iterate type="wd">
                                    <p:tmPct val="3000"/>
                                  </p:iterate>
                                  <p:childTnLst>
                                    <p:set>
                                      <p:cBhvr>
                                        <p:cTn id="69" dur="1" fill="hold">
                                          <p:stCondLst>
                                            <p:cond delay="0"/>
                                          </p:stCondLst>
                                        </p:cTn>
                                        <p:tgtEl>
                                          <p:spTgt spid="119"/>
                                        </p:tgtEl>
                                        <p:attrNameLst>
                                          <p:attrName>style.visibility</p:attrName>
                                        </p:attrNameLst>
                                      </p:cBhvr>
                                      <p:to>
                                        <p:strVal val="visible"/>
                                      </p:to>
                                    </p:set>
                                    <p:anim calcmode="lin" valueType="num">
                                      <p:cBhvr additive="base">
                                        <p:cTn id="70" dur="500" fill="hold"/>
                                        <p:tgtEl>
                                          <p:spTgt spid="119"/>
                                        </p:tgtEl>
                                        <p:attrNameLst>
                                          <p:attrName>ppt_x</p:attrName>
                                        </p:attrNameLst>
                                      </p:cBhvr>
                                      <p:tavLst>
                                        <p:tav tm="0">
                                          <p:val>
                                            <p:strVal val="1+#ppt_w/2"/>
                                          </p:val>
                                        </p:tav>
                                        <p:tav tm="100000">
                                          <p:val>
                                            <p:strVal val="#ppt_x"/>
                                          </p:val>
                                        </p:tav>
                                      </p:tavLst>
                                    </p:anim>
                                    <p:anim calcmode="lin" valueType="num">
                                      <p:cBhvr additive="base">
                                        <p:cTn id="71" dur="5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117" grpId="0" animBg="1"/>
      <p:bldP spid="118" grpId="0"/>
      <p:bldP spid="119" grpId="0"/>
      <p:bldP spid="120" grpId="0"/>
      <p:bldP spid="121" grpId="0"/>
      <p:bldP spid="122" grpId="0"/>
      <p:bldP spid="123" grpId="0"/>
      <p:bldP spid="124" grpId="0"/>
      <p:bldP spid="1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2FBEE-D8B3-CB16-5382-EE909F38980B}"/>
            </a:ext>
          </a:extLst>
        </p:cNvPr>
        <p:cNvGrpSpPr/>
        <p:nvPr/>
      </p:nvGrpSpPr>
      <p:grpSpPr>
        <a:xfrm>
          <a:off x="0" y="0"/>
          <a:ext cx="0" cy="0"/>
          <a:chOff x="0" y="0"/>
          <a:chExt cx="0" cy="0"/>
        </a:xfrm>
      </p:grpSpPr>
      <p:pic>
        <p:nvPicPr>
          <p:cNvPr id="2" name="演示视频">
            <a:hlinkClick r:id="" action="ppaction://media"/>
            <a:extLst>
              <a:ext uri="{FF2B5EF4-FFF2-40B4-BE49-F238E27FC236}">
                <a16:creationId xmlns:a16="http://schemas.microsoft.com/office/drawing/2014/main" id="{A14E4A20-F4F2-BC01-BF54-04F841B5814B}"/>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68926" y="308648"/>
            <a:ext cx="11468444" cy="6451000"/>
          </a:xfrm>
          <a:prstGeom prst="rect">
            <a:avLst/>
          </a:prstGeom>
        </p:spPr>
      </p:pic>
      <p:sp>
        <p:nvSpPr>
          <p:cNvPr id="12" name="稻壳儿小白白(http://dwz.cn/Wu2UP)">
            <a:hlinkClick r:id="rId9" action="ppaction://hlinksldjump" tooltip="点此进入下一板块"/>
            <a:extLst>
              <a:ext uri="{FF2B5EF4-FFF2-40B4-BE49-F238E27FC236}">
                <a16:creationId xmlns:a16="http://schemas.microsoft.com/office/drawing/2014/main" id="{4EF34DC8-741F-B542-387C-FB391940EB68}"/>
              </a:ext>
            </a:extLst>
          </p:cNvPr>
          <p:cNvSpPr>
            <a:spLocks/>
          </p:cNvSpPr>
          <p:nvPr/>
        </p:nvSpPr>
        <p:spPr bwMode="auto">
          <a:xfrm>
            <a:off x="11668383" y="625228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a:p>
        </p:txBody>
      </p:sp>
      <p:pic>
        <p:nvPicPr>
          <p:cNvPr id="14" name="图片 13" descr="底图">
            <a:extLst>
              <a:ext uri="{FF2B5EF4-FFF2-40B4-BE49-F238E27FC236}">
                <a16:creationId xmlns:a16="http://schemas.microsoft.com/office/drawing/2014/main" id="{11F5847A-3C56-62AD-3907-849D0ECC2B52}"/>
              </a:ext>
            </a:extLst>
          </p:cNvPr>
          <p:cNvPicPr>
            <a:picLocks noChangeAspect="1"/>
          </p:cNvPicPr>
          <p:nvPr>
            <p:custDataLst>
              <p:tags r:id="rId4"/>
            </p:custDataLst>
          </p:nvPr>
        </p:nvPicPr>
        <p:blipFill>
          <a:blip r:embed="rId10"/>
          <a:srcRect t="51611" b="37473"/>
          <a:stretch>
            <a:fillRect/>
          </a:stretch>
        </p:blipFill>
        <p:spPr>
          <a:xfrm>
            <a:off x="0" y="0"/>
            <a:ext cx="12207558" cy="526415"/>
          </a:xfrm>
          <a:prstGeom prst="rect">
            <a:avLst/>
          </a:prstGeom>
        </p:spPr>
      </p:pic>
      <p:grpSp>
        <p:nvGrpSpPr>
          <p:cNvPr id="15" name="组合 14">
            <a:extLst>
              <a:ext uri="{FF2B5EF4-FFF2-40B4-BE49-F238E27FC236}">
                <a16:creationId xmlns:a16="http://schemas.microsoft.com/office/drawing/2014/main" id="{9DE59061-EE88-EAC0-9F03-EC21A70BE92A}"/>
              </a:ext>
            </a:extLst>
          </p:cNvPr>
          <p:cNvGrpSpPr/>
          <p:nvPr/>
        </p:nvGrpSpPr>
        <p:grpSpPr>
          <a:xfrm>
            <a:off x="8251622" y="-182563"/>
            <a:ext cx="3944823" cy="870585"/>
            <a:chOff x="218930" y="27621"/>
            <a:chExt cx="3944823" cy="870585"/>
          </a:xfrm>
        </p:grpSpPr>
        <p:pic>
          <p:nvPicPr>
            <p:cNvPr id="16" name="图片 15">
              <a:extLst>
                <a:ext uri="{FF2B5EF4-FFF2-40B4-BE49-F238E27FC236}">
                  <a16:creationId xmlns:a16="http://schemas.microsoft.com/office/drawing/2014/main" id="{C77B23F3-E8AE-3130-4D69-600E68EF02CE}"/>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7" name="Picture 3">
              <a:extLst>
                <a:ext uri="{FF2B5EF4-FFF2-40B4-BE49-F238E27FC236}">
                  <a16:creationId xmlns:a16="http://schemas.microsoft.com/office/drawing/2014/main" id="{151E0F58-B234-4C86-588A-69718F9D31FC}"/>
                </a:ext>
              </a:extLst>
            </p:cNvPr>
            <p:cNvPicPr>
              <a:picLocks noChangeAspect="1"/>
            </p:cNvPicPr>
            <p:nvPr/>
          </p:nvPicPr>
          <p:blipFill>
            <a:blip r:embed="rId13"/>
            <a:stretch>
              <a:fillRect/>
            </a:stretch>
          </p:blipFill>
          <p:spPr>
            <a:xfrm>
              <a:off x="889310" y="232410"/>
              <a:ext cx="616345" cy="461009"/>
            </a:xfrm>
            <a:prstGeom prst="rect">
              <a:avLst/>
            </a:prstGeom>
            <a:noFill/>
            <a:ln w="9525">
              <a:noFill/>
            </a:ln>
          </p:spPr>
        </p:pic>
        <p:pic>
          <p:nvPicPr>
            <p:cNvPr id="18" name="图片 8">
              <a:extLst>
                <a:ext uri="{FF2B5EF4-FFF2-40B4-BE49-F238E27FC236}">
                  <a16:creationId xmlns:a16="http://schemas.microsoft.com/office/drawing/2014/main" id="{41BE7011-045C-78B8-A509-F161027A58C7}"/>
                </a:ext>
              </a:extLst>
            </p:cNvPr>
            <p:cNvPicPr>
              <a:picLocks noChangeAspect="1"/>
            </p:cNvPicPr>
            <p:nvPr>
              <p:custDataLst>
                <p:tags r:id="rId5"/>
              </p:custDataLst>
            </p:nvPr>
          </p:nvPicPr>
          <p:blipFill rotWithShape="1">
            <a:blip r:embed="rId14"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9" name="图片 18">
              <a:extLst>
                <a:ext uri="{FF2B5EF4-FFF2-40B4-BE49-F238E27FC236}">
                  <a16:creationId xmlns:a16="http://schemas.microsoft.com/office/drawing/2014/main" id="{1441DE56-6616-269A-5882-9EF9FB931292}"/>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1" name="矩形 20">
            <a:extLst>
              <a:ext uri="{FF2B5EF4-FFF2-40B4-BE49-F238E27FC236}">
                <a16:creationId xmlns:a16="http://schemas.microsoft.com/office/drawing/2014/main" id="{DAAE1C9C-135E-A2C4-B96F-4CB320EB373E}"/>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2" name="矩形 4">
            <a:extLst>
              <a:ext uri="{FF2B5EF4-FFF2-40B4-BE49-F238E27FC236}">
                <a16:creationId xmlns:a16="http://schemas.microsoft.com/office/drawing/2014/main" id="{6D615EA8-8B57-A47F-851A-F9808A05FEEC}"/>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A5F6F9FB-9013-B3D5-5BC3-E5BA8D9AF03E}"/>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24" name="矩形 4">
            <a:extLst>
              <a:ext uri="{FF2B5EF4-FFF2-40B4-BE49-F238E27FC236}">
                <a16:creationId xmlns:a16="http://schemas.microsoft.com/office/drawing/2014/main" id="{3988F689-6D8C-3F2A-2F4F-632E8612209C}"/>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25" name="矩形 4">
            <a:extLst>
              <a:ext uri="{FF2B5EF4-FFF2-40B4-BE49-F238E27FC236}">
                <a16:creationId xmlns:a16="http://schemas.microsoft.com/office/drawing/2014/main" id="{C1B31656-5897-05D6-91FE-311FDA4010C5}"/>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26" name="矩形 4">
            <a:extLst>
              <a:ext uri="{FF2B5EF4-FFF2-40B4-BE49-F238E27FC236}">
                <a16:creationId xmlns:a16="http://schemas.microsoft.com/office/drawing/2014/main" id="{93192800-9A46-B334-5609-563002FEE0E7}"/>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8137BB47-D284-405B-DB18-66C39DD7F1C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Tree>
    <p:custDataLst>
      <p:tags r:id="rId1"/>
    </p:custDataLst>
    <p:extLst>
      <p:ext uri="{BB962C8B-B14F-4D97-AF65-F5344CB8AC3E}">
        <p14:creationId xmlns:p14="http://schemas.microsoft.com/office/powerpoint/2010/main" val="394123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91C7C-9AB5-E140-1527-9B159461D7AE}"/>
            </a:ext>
          </a:extLst>
        </p:cNvPr>
        <p:cNvGrpSpPr/>
        <p:nvPr/>
      </p:nvGrpSpPr>
      <p:grpSpPr>
        <a:xfrm>
          <a:off x="0" y="0"/>
          <a:ext cx="0" cy="0"/>
          <a:chOff x="0" y="0"/>
          <a:chExt cx="0" cy="0"/>
        </a:xfrm>
      </p:grpSpPr>
      <p:sp>
        <p:nvSpPr>
          <p:cNvPr id="3" name="AutoShape 18">
            <a:extLst>
              <a:ext uri="{FF2B5EF4-FFF2-40B4-BE49-F238E27FC236}">
                <a16:creationId xmlns:a16="http://schemas.microsoft.com/office/drawing/2014/main" id="{6CFA9E1B-727E-943C-99ED-4A56CB4E3D77}"/>
              </a:ext>
            </a:extLst>
          </p:cNvPr>
          <p:cNvSpPr/>
          <p:nvPr/>
        </p:nvSpPr>
        <p:spPr>
          <a:xfrm>
            <a:off x="-321380" y="13140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chemeClr val="lt1">
                    <a:alpha val="100000"/>
                  </a:schemeClr>
                </a:solidFill>
                <a:latin typeface="微软雅黑"/>
                <a:ea typeface="微软雅黑"/>
                <a:cs typeface="微软雅黑"/>
              </a:rPr>
              <a:t>完成情况</a:t>
            </a:r>
            <a:endParaRPr lang="en-US" sz="1100" dirty="0"/>
          </a:p>
        </p:txBody>
      </p:sp>
      <p:sp>
        <p:nvSpPr>
          <p:cNvPr id="12" name="TextBox 9">
            <a:extLst>
              <a:ext uri="{FF2B5EF4-FFF2-40B4-BE49-F238E27FC236}">
                <a16:creationId xmlns:a16="http://schemas.microsoft.com/office/drawing/2014/main" id="{514AC4B0-4134-CA26-BCD4-A164E258E13E}"/>
              </a:ext>
            </a:extLst>
          </p:cNvPr>
          <p:cNvSpPr txBox="1"/>
          <p:nvPr/>
        </p:nvSpPr>
        <p:spPr>
          <a:xfrm>
            <a:off x="625023" y="2008496"/>
            <a:ext cx="2971800" cy="685800"/>
          </a:xfrm>
          <a:prstGeom prst="rect">
            <a:avLst/>
          </a:prstGeom>
          <a:ln/>
        </p:spPr>
        <p:txBody>
          <a:bodyPr vert="horz" wrap="square" lIns="114300" tIns="57150" rIns="114300" bIns="57150" rtlCol="0" anchor="t" anchorCtr="0">
            <a:normAutofit/>
          </a:bodyPr>
          <a:lstStyle/>
          <a:p>
            <a:pPr algn="r">
              <a:lnSpc>
                <a:spcPct val="120000"/>
              </a:lnSpc>
            </a:pPr>
            <a:r>
              <a:rPr lang="en-US" sz="1425" dirty="0" err="1">
                <a:solidFill>
                  <a:schemeClr val="dk1">
                    <a:alpha val="100000"/>
                  </a:schemeClr>
                </a:solidFill>
                <a:latin typeface="Microsoft Yahei"/>
                <a:ea typeface="Microsoft Yahei"/>
                <a:cs typeface="Microsoft Yahei"/>
              </a:rPr>
              <a:t>学生和导师均可通过简单的注册流程创建个人账号，快速登录系统</a:t>
            </a:r>
            <a:r>
              <a:rPr lang="en-US" sz="1425" dirty="0">
                <a:solidFill>
                  <a:schemeClr val="dk1">
                    <a:alpha val="100000"/>
                  </a:schemeClr>
                </a:solidFill>
                <a:latin typeface="Microsoft Yahei"/>
                <a:ea typeface="Microsoft Yahei"/>
                <a:cs typeface="Microsoft Yahei"/>
              </a:rPr>
              <a:t>。</a:t>
            </a:r>
          </a:p>
        </p:txBody>
      </p:sp>
      <p:pic>
        <p:nvPicPr>
          <p:cNvPr id="13" name="图片 12">
            <a:extLst>
              <a:ext uri="{FF2B5EF4-FFF2-40B4-BE49-F238E27FC236}">
                <a16:creationId xmlns:a16="http://schemas.microsoft.com/office/drawing/2014/main" id="{6839E8C7-F9E7-0943-4281-0A9CFC58B407}"/>
              </a:ext>
            </a:extLst>
          </p:cNvPr>
          <p:cNvPicPr>
            <a:picLocks noChangeAspect="1"/>
          </p:cNvPicPr>
          <p:nvPr/>
        </p:nvPicPr>
        <p:blipFill>
          <a:blip r:embed="rId6"/>
          <a:stretch>
            <a:fillRect/>
          </a:stretch>
        </p:blipFill>
        <p:spPr>
          <a:xfrm>
            <a:off x="5593267" y="1416614"/>
            <a:ext cx="3090545" cy="50683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id="{65747B62-B6DB-6EF2-0466-FF20E09188B2}"/>
              </a:ext>
            </a:extLst>
          </p:cNvPr>
          <p:cNvPicPr>
            <a:picLocks noChangeAspect="1"/>
          </p:cNvPicPr>
          <p:nvPr/>
        </p:nvPicPr>
        <p:blipFill>
          <a:blip r:embed="rId7"/>
          <a:srcRect l="2491"/>
          <a:stretch/>
        </p:blipFill>
        <p:spPr>
          <a:xfrm>
            <a:off x="8938633" y="1407219"/>
            <a:ext cx="3031115" cy="50683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a:extLst>
              <a:ext uri="{FF2B5EF4-FFF2-40B4-BE49-F238E27FC236}">
                <a16:creationId xmlns:a16="http://schemas.microsoft.com/office/drawing/2014/main" id="{C301AAED-9143-D16B-C3CF-C8976C221094}"/>
              </a:ext>
            </a:extLst>
          </p:cNvPr>
          <p:cNvPicPr>
            <a:picLocks noChangeAspect="1"/>
          </p:cNvPicPr>
          <p:nvPr/>
        </p:nvPicPr>
        <p:blipFill>
          <a:blip r:embed="rId8"/>
          <a:stretch>
            <a:fillRect/>
          </a:stretch>
        </p:blipFill>
        <p:spPr>
          <a:xfrm>
            <a:off x="637549" y="2867264"/>
            <a:ext cx="4243697" cy="3630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箭头: V 形 15">
            <a:extLst>
              <a:ext uri="{FF2B5EF4-FFF2-40B4-BE49-F238E27FC236}">
                <a16:creationId xmlns:a16="http://schemas.microsoft.com/office/drawing/2014/main" id="{35BEA6C1-5389-A056-452B-09696D11E63D}"/>
              </a:ext>
            </a:extLst>
          </p:cNvPr>
          <p:cNvSpPr/>
          <p:nvPr/>
        </p:nvSpPr>
        <p:spPr>
          <a:xfrm>
            <a:off x="2668713" y="13140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lt1">
                    <a:alpha val="100000"/>
                  </a:schemeClr>
                </a:solidFill>
                <a:latin typeface="微软雅黑"/>
                <a:ea typeface="微软雅黑"/>
              </a:rPr>
              <a:t>注 册 与 登 陆</a:t>
            </a:r>
          </a:p>
        </p:txBody>
      </p:sp>
      <p:sp>
        <p:nvSpPr>
          <p:cNvPr id="19" name="TextBox 11">
            <a:extLst>
              <a:ext uri="{FF2B5EF4-FFF2-40B4-BE49-F238E27FC236}">
                <a16:creationId xmlns:a16="http://schemas.microsoft.com/office/drawing/2014/main" id="{A9566A3C-735F-7E7D-5221-00BBAB03A94B}"/>
              </a:ext>
            </a:extLst>
          </p:cNvPr>
          <p:cNvSpPr txBox="1"/>
          <p:nvPr/>
        </p:nvSpPr>
        <p:spPr>
          <a:xfrm>
            <a:off x="2295377" y="6564735"/>
            <a:ext cx="869048" cy="329772"/>
          </a:xfrm>
          <a:prstGeom prst="rect">
            <a:avLst/>
          </a:prstGeom>
          <a:ln/>
        </p:spPr>
        <p:txBody>
          <a:bodyPr vert="horz" wrap="square" lIns="114300" tIns="57150" rIns="114300" bIns="57150" rtlCol="0" anchor="t" anchorCtr="0">
            <a:noAutofit/>
          </a:bodyPr>
          <a:lstStyle/>
          <a:p>
            <a:pPr algn="r">
              <a:lnSpc>
                <a:spcPct val="77000"/>
              </a:lnSpc>
            </a:pPr>
            <a:r>
              <a:rPr lang="en-US" sz="2000" b="1" dirty="0" err="1">
                <a:solidFill>
                  <a:srgbClr val="00B0F0"/>
                </a:solidFill>
                <a:latin typeface="Microsoft Yahei"/>
                <a:ea typeface="Microsoft Yahei"/>
              </a:rPr>
              <a:t>登录</a:t>
            </a:r>
            <a:endParaRPr lang="en-US" sz="2000" b="1" dirty="0">
              <a:solidFill>
                <a:srgbClr val="00B0F0"/>
              </a:solidFill>
              <a:latin typeface="Microsoft Yahei"/>
              <a:ea typeface="Microsoft Yahei"/>
            </a:endParaRPr>
          </a:p>
        </p:txBody>
      </p:sp>
      <p:sp>
        <p:nvSpPr>
          <p:cNvPr id="21" name="TextBox 11">
            <a:extLst>
              <a:ext uri="{FF2B5EF4-FFF2-40B4-BE49-F238E27FC236}">
                <a16:creationId xmlns:a16="http://schemas.microsoft.com/office/drawing/2014/main" id="{8436CFF7-0CB1-4AB3-2E39-AD07A5E7428F}"/>
              </a:ext>
            </a:extLst>
          </p:cNvPr>
          <p:cNvSpPr txBox="1"/>
          <p:nvPr/>
        </p:nvSpPr>
        <p:spPr>
          <a:xfrm>
            <a:off x="8597276" y="6526215"/>
            <a:ext cx="739466" cy="329772"/>
          </a:xfrm>
          <a:prstGeom prst="rect">
            <a:avLst/>
          </a:prstGeom>
          <a:ln/>
        </p:spPr>
        <p:txBody>
          <a:bodyPr vert="horz" wrap="square" lIns="114300" tIns="57150" rIns="114300" bIns="57150" rtlCol="0" anchor="t" anchorCtr="0">
            <a:noAutofit/>
          </a:bodyPr>
          <a:lstStyle/>
          <a:p>
            <a:pPr algn="r">
              <a:lnSpc>
                <a:spcPct val="77000"/>
              </a:lnSpc>
            </a:pPr>
            <a:r>
              <a:rPr lang="zh-CN" altLang="en-US" sz="2000" b="1" dirty="0">
                <a:solidFill>
                  <a:srgbClr val="00B0F0"/>
                </a:solidFill>
                <a:latin typeface="Microsoft Yahei"/>
                <a:ea typeface="Microsoft Yahei"/>
              </a:rPr>
              <a:t>注册</a:t>
            </a:r>
            <a:endParaRPr lang="en-US" sz="2000" b="1" dirty="0">
              <a:solidFill>
                <a:srgbClr val="00B0F0"/>
              </a:solidFill>
              <a:latin typeface="Microsoft Yahei"/>
              <a:ea typeface="Microsoft Yahei"/>
            </a:endParaRPr>
          </a:p>
        </p:txBody>
      </p:sp>
      <p:pic>
        <p:nvPicPr>
          <p:cNvPr id="17" name="图片 16" descr="底图">
            <a:extLst>
              <a:ext uri="{FF2B5EF4-FFF2-40B4-BE49-F238E27FC236}">
                <a16:creationId xmlns:a16="http://schemas.microsoft.com/office/drawing/2014/main" id="{B44E1B73-1634-5DDB-C148-2B4FE0706333}"/>
              </a:ext>
            </a:extLst>
          </p:cNvPr>
          <p:cNvPicPr>
            <a:picLocks noChangeAspect="1"/>
          </p:cNvPicPr>
          <p:nvPr>
            <p:custDataLst>
              <p:tags r:id="rId2"/>
            </p:custDataLst>
          </p:nvPr>
        </p:nvPicPr>
        <p:blipFill>
          <a:blip r:embed="rId9"/>
          <a:srcRect t="51611" b="37473"/>
          <a:stretch>
            <a:fillRect/>
          </a:stretch>
        </p:blipFill>
        <p:spPr>
          <a:xfrm>
            <a:off x="0" y="0"/>
            <a:ext cx="12207558" cy="526415"/>
          </a:xfrm>
          <a:prstGeom prst="rect">
            <a:avLst/>
          </a:prstGeom>
        </p:spPr>
      </p:pic>
      <p:grpSp>
        <p:nvGrpSpPr>
          <p:cNvPr id="18" name="组合 17">
            <a:extLst>
              <a:ext uri="{FF2B5EF4-FFF2-40B4-BE49-F238E27FC236}">
                <a16:creationId xmlns:a16="http://schemas.microsoft.com/office/drawing/2014/main" id="{FAF45D66-9A67-4D2E-7150-82CFF7CC18D9}"/>
              </a:ext>
            </a:extLst>
          </p:cNvPr>
          <p:cNvGrpSpPr/>
          <p:nvPr/>
        </p:nvGrpSpPr>
        <p:grpSpPr>
          <a:xfrm>
            <a:off x="8251622" y="-182563"/>
            <a:ext cx="3944823" cy="870585"/>
            <a:chOff x="218930" y="27621"/>
            <a:chExt cx="3944823" cy="870585"/>
          </a:xfrm>
        </p:grpSpPr>
        <p:pic>
          <p:nvPicPr>
            <p:cNvPr id="22" name="图片 21">
              <a:extLst>
                <a:ext uri="{FF2B5EF4-FFF2-40B4-BE49-F238E27FC236}">
                  <a16:creationId xmlns:a16="http://schemas.microsoft.com/office/drawing/2014/main" id="{63B85173-5B12-AEE1-C052-DD9E0B629BE0}"/>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23" name="Picture 3">
              <a:extLst>
                <a:ext uri="{FF2B5EF4-FFF2-40B4-BE49-F238E27FC236}">
                  <a16:creationId xmlns:a16="http://schemas.microsoft.com/office/drawing/2014/main" id="{1990D3EF-C5E0-B6A7-6D77-E2BA9D2CD333}"/>
                </a:ext>
              </a:extLst>
            </p:cNvPr>
            <p:cNvPicPr>
              <a:picLocks noChangeAspect="1"/>
            </p:cNvPicPr>
            <p:nvPr/>
          </p:nvPicPr>
          <p:blipFill>
            <a:blip r:embed="rId12"/>
            <a:stretch>
              <a:fillRect/>
            </a:stretch>
          </p:blipFill>
          <p:spPr>
            <a:xfrm>
              <a:off x="889310" y="232410"/>
              <a:ext cx="616345" cy="461009"/>
            </a:xfrm>
            <a:prstGeom prst="rect">
              <a:avLst/>
            </a:prstGeom>
            <a:noFill/>
            <a:ln w="9525">
              <a:noFill/>
            </a:ln>
          </p:spPr>
        </p:pic>
        <p:pic>
          <p:nvPicPr>
            <p:cNvPr id="24" name="图片 8">
              <a:extLst>
                <a:ext uri="{FF2B5EF4-FFF2-40B4-BE49-F238E27FC236}">
                  <a16:creationId xmlns:a16="http://schemas.microsoft.com/office/drawing/2014/main" id="{976C920E-85B7-B9AC-2776-B0B2B71C1335}"/>
                </a:ext>
              </a:extLst>
            </p:cNvPr>
            <p:cNvPicPr>
              <a:picLocks noChangeAspect="1"/>
            </p:cNvPicPr>
            <p:nvPr>
              <p:custDataLst>
                <p:tags r:id="rId3"/>
              </p:custDataLst>
            </p:nvPr>
          </p:nvPicPr>
          <p:blipFill rotWithShape="1">
            <a:blip r:embed="rId13"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25" name="图片 24">
              <a:extLst>
                <a:ext uri="{FF2B5EF4-FFF2-40B4-BE49-F238E27FC236}">
                  <a16:creationId xmlns:a16="http://schemas.microsoft.com/office/drawing/2014/main" id="{205FE355-C102-1577-41C9-C6F8C0F00A33}"/>
                </a:ext>
              </a:extLst>
            </p:cNvPr>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6" name="矩形 25">
            <a:extLst>
              <a:ext uri="{FF2B5EF4-FFF2-40B4-BE49-F238E27FC236}">
                <a16:creationId xmlns:a16="http://schemas.microsoft.com/office/drawing/2014/main" id="{15B45870-0E2F-89D8-FE5A-30AFF05A105D}"/>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7" name="矩形 4">
            <a:extLst>
              <a:ext uri="{FF2B5EF4-FFF2-40B4-BE49-F238E27FC236}">
                <a16:creationId xmlns:a16="http://schemas.microsoft.com/office/drawing/2014/main" id="{6EEC6FF9-EF02-5D78-BA3C-0897DEA20010}"/>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9E9E0212-027C-A9B4-7660-CC8CD83564A6}"/>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29" name="矩形 4">
            <a:extLst>
              <a:ext uri="{FF2B5EF4-FFF2-40B4-BE49-F238E27FC236}">
                <a16:creationId xmlns:a16="http://schemas.microsoft.com/office/drawing/2014/main" id="{430F1FCC-3243-247F-054A-6115507C1868}"/>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30" name="矩形 4">
            <a:extLst>
              <a:ext uri="{FF2B5EF4-FFF2-40B4-BE49-F238E27FC236}">
                <a16:creationId xmlns:a16="http://schemas.microsoft.com/office/drawing/2014/main" id="{5DE6E78C-3E93-6304-44B9-D62C87B82960}"/>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31" name="矩形 4">
            <a:extLst>
              <a:ext uri="{FF2B5EF4-FFF2-40B4-BE49-F238E27FC236}">
                <a16:creationId xmlns:a16="http://schemas.microsoft.com/office/drawing/2014/main" id="{60EA2B49-C966-E627-95D1-D9297289AA22}"/>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32" name="图片 31">
            <a:extLst>
              <a:ext uri="{FF2B5EF4-FFF2-40B4-BE49-F238E27FC236}">
                <a16:creationId xmlns:a16="http://schemas.microsoft.com/office/drawing/2014/main" id="{26EBF9B6-5E86-7A83-A7B1-87254AE503B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 name="稻壳儿小白白(http://dwz.cn/Wu2UP)">
            <a:hlinkClick r:id="rId17" action="ppaction://hlinksldjump" tooltip="点此进入下一板块"/>
            <a:extLst>
              <a:ext uri="{FF2B5EF4-FFF2-40B4-BE49-F238E27FC236}">
                <a16:creationId xmlns:a16="http://schemas.microsoft.com/office/drawing/2014/main" id="{A611068B-3C85-5290-6BD3-D22B56A11759}"/>
              </a:ext>
            </a:extLst>
          </p:cNvPr>
          <p:cNvSpPr>
            <a:spLocks/>
          </p:cNvSpPr>
          <p:nvPr/>
        </p:nvSpPr>
        <p:spPr bwMode="auto">
          <a:xfrm>
            <a:off x="11617020" y="633143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dirty="0"/>
          </a:p>
        </p:txBody>
      </p:sp>
    </p:spTree>
    <p:custDataLst>
      <p:tags r:id="rId1"/>
    </p:custDataLst>
    <p:extLst>
      <p:ext uri="{BB962C8B-B14F-4D97-AF65-F5344CB8AC3E}">
        <p14:creationId xmlns:p14="http://schemas.microsoft.com/office/powerpoint/2010/main" val="3928063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D7303-6E11-ECBC-A35A-C5F27D5F8FCC}"/>
            </a:ext>
          </a:extLst>
        </p:cNvPr>
        <p:cNvGrpSpPr/>
        <p:nvPr/>
      </p:nvGrpSpPr>
      <p:grpSpPr>
        <a:xfrm>
          <a:off x="0" y="0"/>
          <a:ext cx="0" cy="0"/>
          <a:chOff x="0" y="0"/>
          <a:chExt cx="0" cy="0"/>
        </a:xfrm>
      </p:grpSpPr>
      <p:pic>
        <p:nvPicPr>
          <p:cNvPr id="24" name="图片 23">
            <a:extLst>
              <a:ext uri="{FF2B5EF4-FFF2-40B4-BE49-F238E27FC236}">
                <a16:creationId xmlns:a16="http://schemas.microsoft.com/office/drawing/2014/main" id="{973DEA86-A274-0972-0E21-4FCC4775B506}"/>
              </a:ext>
            </a:extLst>
          </p:cNvPr>
          <p:cNvPicPr>
            <a:picLocks noChangeAspect="1"/>
          </p:cNvPicPr>
          <p:nvPr/>
        </p:nvPicPr>
        <p:blipFill>
          <a:blip r:embed="rId6"/>
          <a:stretch>
            <a:fillRect/>
          </a:stretch>
        </p:blipFill>
        <p:spPr>
          <a:xfrm>
            <a:off x="224809" y="3008816"/>
            <a:ext cx="5656367" cy="35352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AutoShape 18">
            <a:extLst>
              <a:ext uri="{FF2B5EF4-FFF2-40B4-BE49-F238E27FC236}">
                <a16:creationId xmlns:a16="http://schemas.microsoft.com/office/drawing/2014/main" id="{ECBA258C-A98C-9DF7-43BA-9E7A34FAC9D2}"/>
              </a:ext>
            </a:extLst>
          </p:cNvPr>
          <p:cNvSpPr/>
          <p:nvPr/>
        </p:nvSpPr>
        <p:spPr>
          <a:xfrm>
            <a:off x="-325826" y="13140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rgbClr val="FFFFFF">
                    <a:alpha val="100000"/>
                  </a:srgbClr>
                </a:solidFill>
                <a:latin typeface="微软雅黑"/>
                <a:ea typeface="微软雅黑"/>
                <a:cs typeface="微软雅黑"/>
              </a:rPr>
              <a:t>完成情况</a:t>
            </a:r>
            <a:endParaRPr lang="en-US" sz="1100" dirty="0">
              <a:solidFill>
                <a:srgbClr val="595959"/>
              </a:solidFill>
              <a:latin typeface="Calibri"/>
            </a:endParaRPr>
          </a:p>
        </p:txBody>
      </p:sp>
      <p:sp>
        <p:nvSpPr>
          <p:cNvPr id="26" name="箭头: V 形 25">
            <a:extLst>
              <a:ext uri="{FF2B5EF4-FFF2-40B4-BE49-F238E27FC236}">
                <a16:creationId xmlns:a16="http://schemas.microsoft.com/office/drawing/2014/main" id="{9341FA72-9123-6082-6397-784616675B44}"/>
              </a:ext>
            </a:extLst>
          </p:cNvPr>
          <p:cNvSpPr/>
          <p:nvPr/>
        </p:nvSpPr>
        <p:spPr>
          <a:xfrm>
            <a:off x="2664267" y="1314000"/>
            <a:ext cx="2583831" cy="546997"/>
          </a:xfrm>
          <a:prstGeom prst="chevron">
            <a:avLst/>
          </a:prstGeom>
          <a:solidFill>
            <a:srgbClr val="2E75B3"/>
          </a:solidFill>
          <a:ln w="25400" cap="flat" cmpd="sng" algn="ctr">
            <a:solidFill>
              <a:srgbClr val="00501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rgbClr val="FFFFFF">
                    <a:alpha val="100000"/>
                  </a:srgbClr>
                </a:solidFill>
                <a:effectLst/>
                <a:uLnTx/>
                <a:uFillTx/>
                <a:latin typeface="微软雅黑"/>
                <a:ea typeface="微软雅黑"/>
                <a:cs typeface="+mn-cs"/>
              </a:rPr>
              <a:t> 主 页</a:t>
            </a:r>
          </a:p>
        </p:txBody>
      </p:sp>
      <p:sp>
        <p:nvSpPr>
          <p:cNvPr id="27" name="TextBox 11">
            <a:extLst>
              <a:ext uri="{FF2B5EF4-FFF2-40B4-BE49-F238E27FC236}">
                <a16:creationId xmlns:a16="http://schemas.microsoft.com/office/drawing/2014/main" id="{DF742214-CE83-8653-6416-EB9D260B34DF}"/>
              </a:ext>
            </a:extLst>
          </p:cNvPr>
          <p:cNvSpPr txBox="1"/>
          <p:nvPr/>
        </p:nvSpPr>
        <p:spPr>
          <a:xfrm>
            <a:off x="2480119" y="2399216"/>
            <a:ext cx="1359719" cy="329772"/>
          </a:xfrm>
          <a:prstGeom prst="rect">
            <a:avLst/>
          </a:prstGeom>
          <a:ln/>
        </p:spPr>
        <p:txBody>
          <a:bodyPr vert="horz" wrap="square" lIns="114300" tIns="57150" rIns="114300" bIns="57150" rtlCol="0" anchor="t" anchorCtr="0">
            <a:noAutofit/>
          </a:bodyPr>
          <a:lstStyle/>
          <a:p>
            <a:pPr algn="ctr">
              <a:lnSpc>
                <a:spcPct val="77000"/>
              </a:lnSpc>
            </a:pPr>
            <a:r>
              <a:rPr lang="zh-CN" altLang="en-US" sz="2000" b="1" dirty="0">
                <a:solidFill>
                  <a:srgbClr val="00B0F0"/>
                </a:solidFill>
                <a:latin typeface="Microsoft Yahei"/>
                <a:ea typeface="Microsoft Yahei"/>
              </a:rPr>
              <a:t>导师主页</a:t>
            </a:r>
            <a:endParaRPr lang="en-US" sz="2000" b="1" dirty="0">
              <a:solidFill>
                <a:srgbClr val="00B0F0"/>
              </a:solidFill>
              <a:latin typeface="Microsoft Yahei"/>
              <a:ea typeface="Microsoft Yahei"/>
            </a:endParaRPr>
          </a:p>
        </p:txBody>
      </p:sp>
      <p:pic>
        <p:nvPicPr>
          <p:cNvPr id="28" name="图片 27">
            <a:extLst>
              <a:ext uri="{FF2B5EF4-FFF2-40B4-BE49-F238E27FC236}">
                <a16:creationId xmlns:a16="http://schemas.microsoft.com/office/drawing/2014/main" id="{204486C1-E52D-9ACC-3B52-651A2CF8B28C}"/>
              </a:ext>
            </a:extLst>
          </p:cNvPr>
          <p:cNvPicPr>
            <a:picLocks noChangeAspect="1"/>
          </p:cNvPicPr>
          <p:nvPr/>
        </p:nvPicPr>
        <p:blipFill>
          <a:blip r:embed="rId7"/>
          <a:stretch>
            <a:fillRect/>
          </a:stretch>
        </p:blipFill>
        <p:spPr>
          <a:xfrm>
            <a:off x="6230834" y="3008816"/>
            <a:ext cx="5656366" cy="35352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11">
            <a:extLst>
              <a:ext uri="{FF2B5EF4-FFF2-40B4-BE49-F238E27FC236}">
                <a16:creationId xmlns:a16="http://schemas.microsoft.com/office/drawing/2014/main" id="{1986F691-C99A-0B1E-6F26-61C0DD63B498}"/>
              </a:ext>
            </a:extLst>
          </p:cNvPr>
          <p:cNvSpPr txBox="1"/>
          <p:nvPr/>
        </p:nvSpPr>
        <p:spPr>
          <a:xfrm>
            <a:off x="8458200" y="2399216"/>
            <a:ext cx="1359719" cy="329772"/>
          </a:xfrm>
          <a:prstGeom prst="rect">
            <a:avLst/>
          </a:prstGeom>
          <a:ln/>
        </p:spPr>
        <p:txBody>
          <a:bodyPr vert="horz" wrap="square" lIns="114300" tIns="57150" rIns="114300" bIns="57150" rtlCol="0" anchor="t" anchorCtr="0">
            <a:noAutofit/>
          </a:bodyPr>
          <a:lstStyle/>
          <a:p>
            <a:pPr algn="ctr">
              <a:lnSpc>
                <a:spcPct val="77000"/>
              </a:lnSpc>
            </a:pPr>
            <a:r>
              <a:rPr lang="zh-CN" altLang="en-US" sz="2000" b="1" dirty="0">
                <a:solidFill>
                  <a:srgbClr val="00B0F0"/>
                </a:solidFill>
                <a:latin typeface="Microsoft Yahei"/>
                <a:ea typeface="Microsoft Yahei"/>
              </a:rPr>
              <a:t>学生主页</a:t>
            </a:r>
            <a:endParaRPr lang="en-US" sz="2000" b="1" dirty="0">
              <a:solidFill>
                <a:srgbClr val="00B0F0"/>
              </a:solidFill>
              <a:latin typeface="Microsoft Yahei"/>
              <a:ea typeface="Microsoft Yahei"/>
            </a:endParaRPr>
          </a:p>
        </p:txBody>
      </p:sp>
      <p:sp>
        <p:nvSpPr>
          <p:cNvPr id="30" name="矩形 29">
            <a:extLst>
              <a:ext uri="{FF2B5EF4-FFF2-40B4-BE49-F238E27FC236}">
                <a16:creationId xmlns:a16="http://schemas.microsoft.com/office/drawing/2014/main" id="{120C1E56-D3AA-A2A8-49DA-09656A0D4EDA}"/>
              </a:ext>
            </a:extLst>
          </p:cNvPr>
          <p:cNvSpPr/>
          <p:nvPr/>
        </p:nvSpPr>
        <p:spPr>
          <a:xfrm>
            <a:off x="224809" y="3008817"/>
            <a:ext cx="689591" cy="114300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31" name="矩形 30">
            <a:extLst>
              <a:ext uri="{FF2B5EF4-FFF2-40B4-BE49-F238E27FC236}">
                <a16:creationId xmlns:a16="http://schemas.microsoft.com/office/drawing/2014/main" id="{96C0FF4D-2D6B-0E1D-02CA-68D4DBC063E5}"/>
              </a:ext>
            </a:extLst>
          </p:cNvPr>
          <p:cNvSpPr/>
          <p:nvPr/>
        </p:nvSpPr>
        <p:spPr>
          <a:xfrm>
            <a:off x="6230834" y="3008816"/>
            <a:ext cx="689591" cy="114300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pic>
        <p:nvPicPr>
          <p:cNvPr id="32" name="图片 31">
            <a:extLst>
              <a:ext uri="{FF2B5EF4-FFF2-40B4-BE49-F238E27FC236}">
                <a16:creationId xmlns:a16="http://schemas.microsoft.com/office/drawing/2014/main" id="{C5609399-B899-D125-A841-C064F24BB0DC}"/>
              </a:ext>
            </a:extLst>
          </p:cNvPr>
          <p:cNvPicPr>
            <a:picLocks noChangeAspect="1"/>
          </p:cNvPicPr>
          <p:nvPr/>
        </p:nvPicPr>
        <p:blipFill>
          <a:blip r:embed="rId8"/>
          <a:stretch>
            <a:fillRect/>
          </a:stretch>
        </p:blipFill>
        <p:spPr>
          <a:xfrm>
            <a:off x="2694941" y="3003691"/>
            <a:ext cx="1952845" cy="26925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箭头: 右 32">
            <a:extLst>
              <a:ext uri="{FF2B5EF4-FFF2-40B4-BE49-F238E27FC236}">
                <a16:creationId xmlns:a16="http://schemas.microsoft.com/office/drawing/2014/main" id="{E06A275C-47A7-3331-C30A-3DC7987C6F51}"/>
              </a:ext>
            </a:extLst>
          </p:cNvPr>
          <p:cNvSpPr/>
          <p:nvPr/>
        </p:nvSpPr>
        <p:spPr>
          <a:xfrm>
            <a:off x="1260214" y="3580316"/>
            <a:ext cx="1088913" cy="533400"/>
          </a:xfrm>
          <a:prstGeom prst="rightArrow">
            <a:avLst/>
          </a:prstGeom>
          <a:solidFill>
            <a:srgbClr val="FF0000"/>
          </a:solidFill>
          <a:ln w="25400" cap="flat" cmpd="sng" algn="ctr">
            <a:solidFill>
              <a:srgbClr val="C8C8C8">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34" name="箭头: 右 33">
            <a:extLst>
              <a:ext uri="{FF2B5EF4-FFF2-40B4-BE49-F238E27FC236}">
                <a16:creationId xmlns:a16="http://schemas.microsoft.com/office/drawing/2014/main" id="{6E240998-C284-701F-B156-4284F33E3487}"/>
              </a:ext>
            </a:extLst>
          </p:cNvPr>
          <p:cNvSpPr/>
          <p:nvPr/>
        </p:nvSpPr>
        <p:spPr>
          <a:xfrm>
            <a:off x="7302912" y="3580316"/>
            <a:ext cx="1088913" cy="533400"/>
          </a:xfrm>
          <a:prstGeom prst="rightArrow">
            <a:avLst/>
          </a:prstGeom>
          <a:solidFill>
            <a:srgbClr val="FF0000"/>
          </a:solidFill>
          <a:ln w="25400" cap="flat" cmpd="sng" algn="ctr">
            <a:solidFill>
              <a:srgbClr val="C8C8C8">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pic>
        <p:nvPicPr>
          <p:cNvPr id="35" name="图片 34">
            <a:extLst>
              <a:ext uri="{FF2B5EF4-FFF2-40B4-BE49-F238E27FC236}">
                <a16:creationId xmlns:a16="http://schemas.microsoft.com/office/drawing/2014/main" id="{75A7C076-B91D-7565-79EF-FA6FC9F163CE}"/>
              </a:ext>
            </a:extLst>
          </p:cNvPr>
          <p:cNvPicPr>
            <a:picLocks noChangeAspect="1"/>
          </p:cNvPicPr>
          <p:nvPr/>
        </p:nvPicPr>
        <p:blipFill>
          <a:blip r:embed="rId9"/>
          <a:stretch>
            <a:fillRect/>
          </a:stretch>
        </p:blipFill>
        <p:spPr>
          <a:xfrm>
            <a:off x="8741483" y="3008816"/>
            <a:ext cx="2007505" cy="26925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descr="底图">
            <a:extLst>
              <a:ext uri="{FF2B5EF4-FFF2-40B4-BE49-F238E27FC236}">
                <a16:creationId xmlns:a16="http://schemas.microsoft.com/office/drawing/2014/main" id="{803BF583-B2A5-37FE-A32F-F8550CCFAB89}"/>
              </a:ext>
            </a:extLst>
          </p:cNvPr>
          <p:cNvPicPr>
            <a:picLocks noChangeAspect="1"/>
          </p:cNvPicPr>
          <p:nvPr>
            <p:custDataLst>
              <p:tags r:id="rId2"/>
            </p:custDataLst>
          </p:nvPr>
        </p:nvPicPr>
        <p:blipFill>
          <a:blip r:embed="rId10"/>
          <a:srcRect t="51611" b="37473"/>
          <a:stretch>
            <a:fillRect/>
          </a:stretch>
        </p:blipFill>
        <p:spPr>
          <a:xfrm>
            <a:off x="0" y="0"/>
            <a:ext cx="12207558" cy="526415"/>
          </a:xfrm>
          <a:prstGeom prst="rect">
            <a:avLst/>
          </a:prstGeom>
        </p:spPr>
      </p:pic>
      <p:grpSp>
        <p:nvGrpSpPr>
          <p:cNvPr id="12" name="组合 11">
            <a:extLst>
              <a:ext uri="{FF2B5EF4-FFF2-40B4-BE49-F238E27FC236}">
                <a16:creationId xmlns:a16="http://schemas.microsoft.com/office/drawing/2014/main" id="{2ECDB994-48CA-F301-A7F5-B344D91B2B5C}"/>
              </a:ext>
            </a:extLst>
          </p:cNvPr>
          <p:cNvGrpSpPr/>
          <p:nvPr/>
        </p:nvGrpSpPr>
        <p:grpSpPr>
          <a:xfrm>
            <a:off x="8251622" y="-182563"/>
            <a:ext cx="3944823" cy="870585"/>
            <a:chOff x="218930" y="27621"/>
            <a:chExt cx="3944823" cy="870585"/>
          </a:xfrm>
        </p:grpSpPr>
        <p:pic>
          <p:nvPicPr>
            <p:cNvPr id="13" name="图片 12">
              <a:extLst>
                <a:ext uri="{FF2B5EF4-FFF2-40B4-BE49-F238E27FC236}">
                  <a16:creationId xmlns:a16="http://schemas.microsoft.com/office/drawing/2014/main" id="{175B988E-374F-9719-FEEE-9F512A84D436}"/>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4" name="Picture 3">
              <a:extLst>
                <a:ext uri="{FF2B5EF4-FFF2-40B4-BE49-F238E27FC236}">
                  <a16:creationId xmlns:a16="http://schemas.microsoft.com/office/drawing/2014/main" id="{C0000374-12FD-1B46-7035-1E5C77A56A8D}"/>
                </a:ext>
              </a:extLst>
            </p:cNvPr>
            <p:cNvPicPr>
              <a:picLocks noChangeAspect="1"/>
            </p:cNvPicPr>
            <p:nvPr/>
          </p:nvPicPr>
          <p:blipFill>
            <a:blip r:embed="rId13"/>
            <a:stretch>
              <a:fillRect/>
            </a:stretch>
          </p:blipFill>
          <p:spPr>
            <a:xfrm>
              <a:off x="889310" y="232410"/>
              <a:ext cx="616345" cy="461009"/>
            </a:xfrm>
            <a:prstGeom prst="rect">
              <a:avLst/>
            </a:prstGeom>
            <a:noFill/>
            <a:ln w="9525">
              <a:noFill/>
            </a:ln>
          </p:spPr>
        </p:pic>
        <p:pic>
          <p:nvPicPr>
            <p:cNvPr id="15" name="图片 8">
              <a:extLst>
                <a:ext uri="{FF2B5EF4-FFF2-40B4-BE49-F238E27FC236}">
                  <a16:creationId xmlns:a16="http://schemas.microsoft.com/office/drawing/2014/main" id="{D74AE0E1-53C2-26A6-D23B-4D7E1D97394B}"/>
                </a:ext>
              </a:extLst>
            </p:cNvPr>
            <p:cNvPicPr>
              <a:picLocks noChangeAspect="1"/>
            </p:cNvPicPr>
            <p:nvPr>
              <p:custDataLst>
                <p:tags r:id="rId3"/>
              </p:custDataLst>
            </p:nvPr>
          </p:nvPicPr>
          <p:blipFill rotWithShape="1">
            <a:blip r:embed="rId14"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6" name="图片 15">
              <a:extLst>
                <a:ext uri="{FF2B5EF4-FFF2-40B4-BE49-F238E27FC236}">
                  <a16:creationId xmlns:a16="http://schemas.microsoft.com/office/drawing/2014/main" id="{CCE0C51B-B3FD-116A-823A-C9F72252B2C5}"/>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17" name="矩形 16">
            <a:extLst>
              <a:ext uri="{FF2B5EF4-FFF2-40B4-BE49-F238E27FC236}">
                <a16:creationId xmlns:a16="http://schemas.microsoft.com/office/drawing/2014/main" id="{2C0ED3F8-8B42-2DE8-6F5B-541994486089}"/>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18" name="矩形 4">
            <a:extLst>
              <a:ext uri="{FF2B5EF4-FFF2-40B4-BE49-F238E27FC236}">
                <a16:creationId xmlns:a16="http://schemas.microsoft.com/office/drawing/2014/main" id="{DC8C7365-BF67-1879-432D-747FD4000659}"/>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5C5E8AFD-208A-B795-E368-F533A9BD481C}"/>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21" name="矩形 4">
            <a:extLst>
              <a:ext uri="{FF2B5EF4-FFF2-40B4-BE49-F238E27FC236}">
                <a16:creationId xmlns:a16="http://schemas.microsoft.com/office/drawing/2014/main" id="{3CD8CF5E-CB6D-36BB-9F0B-B4B75C2819BD}"/>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22" name="矩形 4">
            <a:extLst>
              <a:ext uri="{FF2B5EF4-FFF2-40B4-BE49-F238E27FC236}">
                <a16:creationId xmlns:a16="http://schemas.microsoft.com/office/drawing/2014/main" id="{AB4564F0-5AE7-125E-FE65-CA62B966CAFF}"/>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23" name="矩形 4">
            <a:extLst>
              <a:ext uri="{FF2B5EF4-FFF2-40B4-BE49-F238E27FC236}">
                <a16:creationId xmlns:a16="http://schemas.microsoft.com/office/drawing/2014/main" id="{F4E8218D-88D6-6B82-14D0-F3246FF90156}"/>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1BDA6A58-C4D1-58AA-43DF-A88AD8DE6B7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 name="稻壳儿小白白(http://dwz.cn/Wu2UP)">
            <a:hlinkClick r:id="rId18" action="ppaction://hlinksldjump" tooltip="点此进入下一板块"/>
            <a:extLst>
              <a:ext uri="{FF2B5EF4-FFF2-40B4-BE49-F238E27FC236}">
                <a16:creationId xmlns:a16="http://schemas.microsoft.com/office/drawing/2014/main" id="{91FF27FB-9037-3E82-DB37-C8EF681B6523}"/>
              </a:ext>
            </a:extLst>
          </p:cNvPr>
          <p:cNvSpPr>
            <a:spLocks/>
          </p:cNvSpPr>
          <p:nvPr/>
        </p:nvSpPr>
        <p:spPr bwMode="auto">
          <a:xfrm>
            <a:off x="11617020" y="633143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dirty="0"/>
          </a:p>
        </p:txBody>
      </p:sp>
    </p:spTree>
    <p:custDataLst>
      <p:tags r:id="rId1"/>
    </p:custDataLst>
    <p:extLst>
      <p:ext uri="{BB962C8B-B14F-4D97-AF65-F5344CB8AC3E}">
        <p14:creationId xmlns:p14="http://schemas.microsoft.com/office/powerpoint/2010/main" val="362835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anim calcmode="lin" valueType="num">
                                      <p:cBhvr>
                                        <p:cTn id="16" dur="500" fill="hold"/>
                                        <p:tgtEl>
                                          <p:spTgt spid="33"/>
                                        </p:tgtEl>
                                        <p:attrNameLst>
                                          <p:attrName>ppt_x</p:attrName>
                                        </p:attrNameLst>
                                      </p:cBhvr>
                                      <p:tavLst>
                                        <p:tav tm="0">
                                          <p:val>
                                            <p:strVal val="#ppt_x"/>
                                          </p:val>
                                        </p:tav>
                                        <p:tav tm="100000">
                                          <p:val>
                                            <p:strVal val="#ppt_x"/>
                                          </p:val>
                                        </p:tav>
                                      </p:tavLst>
                                    </p:anim>
                                    <p:anim calcmode="lin" valueType="num">
                                      <p:cBhvr>
                                        <p:cTn id="17" dur="500" fill="hold"/>
                                        <p:tgtEl>
                                          <p:spTgt spid="3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anim calcmode="lin" valueType="num">
                                      <p:cBhvr>
                                        <p:cTn id="21" dur="500" fill="hold"/>
                                        <p:tgtEl>
                                          <p:spTgt spid="32"/>
                                        </p:tgtEl>
                                        <p:attrNameLst>
                                          <p:attrName>ppt_x</p:attrName>
                                        </p:attrNameLst>
                                      </p:cBhvr>
                                      <p:tavLst>
                                        <p:tav tm="0">
                                          <p:val>
                                            <p:strVal val="#ppt_x"/>
                                          </p:val>
                                        </p:tav>
                                        <p:tav tm="100000">
                                          <p:val>
                                            <p:strVal val="#ppt_x"/>
                                          </p:val>
                                        </p:tav>
                                      </p:tavLst>
                                    </p:anim>
                                    <p:anim calcmode="lin" valueType="num">
                                      <p:cBhvr>
                                        <p:cTn id="22" dur="500" fill="hold"/>
                                        <p:tgtEl>
                                          <p:spTgt spid="3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anim calcmode="lin" valueType="num">
                                      <p:cBhvr>
                                        <p:cTn id="26" dur="500" fill="hold"/>
                                        <p:tgtEl>
                                          <p:spTgt spid="34"/>
                                        </p:tgtEl>
                                        <p:attrNameLst>
                                          <p:attrName>ppt_x</p:attrName>
                                        </p:attrNameLst>
                                      </p:cBhvr>
                                      <p:tavLst>
                                        <p:tav tm="0">
                                          <p:val>
                                            <p:strVal val="#ppt_x"/>
                                          </p:val>
                                        </p:tav>
                                        <p:tav tm="100000">
                                          <p:val>
                                            <p:strVal val="#ppt_x"/>
                                          </p:val>
                                        </p:tav>
                                      </p:tavLst>
                                    </p:anim>
                                    <p:anim calcmode="lin" valueType="num">
                                      <p:cBhvr>
                                        <p:cTn id="27" dur="500" fill="hold"/>
                                        <p:tgtEl>
                                          <p:spTgt spid="3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anim calcmode="lin" valueType="num">
                                      <p:cBhvr>
                                        <p:cTn id="31" dur="500" fill="hold"/>
                                        <p:tgtEl>
                                          <p:spTgt spid="35"/>
                                        </p:tgtEl>
                                        <p:attrNameLst>
                                          <p:attrName>ppt_x</p:attrName>
                                        </p:attrNameLst>
                                      </p:cBhvr>
                                      <p:tavLst>
                                        <p:tav tm="0">
                                          <p:val>
                                            <p:strVal val="#ppt_x"/>
                                          </p:val>
                                        </p:tav>
                                        <p:tav tm="100000">
                                          <p:val>
                                            <p:strVal val="#ppt_x"/>
                                          </p:val>
                                        </p:tav>
                                      </p:tavLst>
                                    </p:anim>
                                    <p:anim calcmode="lin" valueType="num">
                                      <p:cBhvr>
                                        <p:cTn id="32"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11C37-563D-1353-3481-C6A82BC2AA14}"/>
            </a:ext>
          </a:extLst>
        </p:cNvPr>
        <p:cNvGrpSpPr/>
        <p:nvPr/>
      </p:nvGrpSpPr>
      <p:grpSpPr>
        <a:xfrm>
          <a:off x="0" y="0"/>
          <a:ext cx="0" cy="0"/>
          <a:chOff x="0" y="0"/>
          <a:chExt cx="0" cy="0"/>
        </a:xfrm>
      </p:grpSpPr>
      <p:pic>
        <p:nvPicPr>
          <p:cNvPr id="31" name="图片 30">
            <a:extLst>
              <a:ext uri="{FF2B5EF4-FFF2-40B4-BE49-F238E27FC236}">
                <a16:creationId xmlns:a16="http://schemas.microsoft.com/office/drawing/2014/main" id="{B666FA53-972B-7805-C744-B854F8F24EF9}"/>
              </a:ext>
            </a:extLst>
          </p:cNvPr>
          <p:cNvPicPr>
            <a:picLocks noChangeAspect="1"/>
          </p:cNvPicPr>
          <p:nvPr/>
        </p:nvPicPr>
        <p:blipFill>
          <a:blip r:embed="rId6"/>
          <a:stretch>
            <a:fillRect/>
          </a:stretch>
        </p:blipFill>
        <p:spPr>
          <a:xfrm>
            <a:off x="7386515" y="1905775"/>
            <a:ext cx="3852813" cy="3125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图片 31">
            <a:extLst>
              <a:ext uri="{FF2B5EF4-FFF2-40B4-BE49-F238E27FC236}">
                <a16:creationId xmlns:a16="http://schemas.microsoft.com/office/drawing/2014/main" id="{D04884F1-411C-0AFC-846D-51E6569EE47A}"/>
              </a:ext>
            </a:extLst>
          </p:cNvPr>
          <p:cNvPicPr>
            <a:picLocks noChangeAspect="1"/>
          </p:cNvPicPr>
          <p:nvPr/>
        </p:nvPicPr>
        <p:blipFill>
          <a:blip r:embed="rId7"/>
          <a:stretch>
            <a:fillRect/>
          </a:stretch>
        </p:blipFill>
        <p:spPr>
          <a:xfrm>
            <a:off x="3195290" y="2003925"/>
            <a:ext cx="3799303" cy="3027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AutoShape 18">
            <a:extLst>
              <a:ext uri="{FF2B5EF4-FFF2-40B4-BE49-F238E27FC236}">
                <a16:creationId xmlns:a16="http://schemas.microsoft.com/office/drawing/2014/main" id="{84C31F6B-8FD6-3705-176C-3113D5DFAB33}"/>
              </a:ext>
            </a:extLst>
          </p:cNvPr>
          <p:cNvSpPr/>
          <p:nvPr/>
        </p:nvSpPr>
        <p:spPr>
          <a:xfrm>
            <a:off x="-325826" y="13140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rgbClr val="FFFFFF">
                    <a:alpha val="100000"/>
                  </a:srgbClr>
                </a:solidFill>
                <a:latin typeface="微软雅黑"/>
                <a:ea typeface="微软雅黑"/>
                <a:cs typeface="微软雅黑"/>
              </a:rPr>
              <a:t>完成情况</a:t>
            </a:r>
            <a:endParaRPr lang="en-US" sz="1100" dirty="0">
              <a:solidFill>
                <a:srgbClr val="595959"/>
              </a:solidFill>
              <a:latin typeface="Calibri"/>
            </a:endParaRPr>
          </a:p>
        </p:txBody>
      </p:sp>
      <p:sp>
        <p:nvSpPr>
          <p:cNvPr id="34" name="箭头: V 形 33">
            <a:extLst>
              <a:ext uri="{FF2B5EF4-FFF2-40B4-BE49-F238E27FC236}">
                <a16:creationId xmlns:a16="http://schemas.microsoft.com/office/drawing/2014/main" id="{7F01836E-BA40-7B9E-BBA3-9E9A919F6DC6}"/>
              </a:ext>
            </a:extLst>
          </p:cNvPr>
          <p:cNvSpPr/>
          <p:nvPr/>
        </p:nvSpPr>
        <p:spPr>
          <a:xfrm>
            <a:off x="2664267" y="1314000"/>
            <a:ext cx="2583831" cy="546997"/>
          </a:xfrm>
          <a:prstGeom prst="chevron">
            <a:avLst/>
          </a:prstGeom>
          <a:solidFill>
            <a:srgbClr val="2E75B3"/>
          </a:solidFill>
          <a:ln w="25400" cap="flat" cmpd="sng" algn="ctr">
            <a:solidFill>
              <a:srgbClr val="00501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rgbClr val="FFFFFF">
                    <a:alpha val="100000"/>
                  </a:srgbClr>
                </a:solidFill>
                <a:effectLst/>
                <a:uLnTx/>
                <a:uFillTx/>
                <a:latin typeface="微软雅黑"/>
                <a:ea typeface="微软雅黑"/>
                <a:cs typeface="+mn-cs"/>
              </a:rPr>
              <a:t>个 人 信 息</a:t>
            </a:r>
          </a:p>
        </p:txBody>
      </p:sp>
      <p:sp>
        <p:nvSpPr>
          <p:cNvPr id="35" name="箭头: 右 34">
            <a:extLst>
              <a:ext uri="{FF2B5EF4-FFF2-40B4-BE49-F238E27FC236}">
                <a16:creationId xmlns:a16="http://schemas.microsoft.com/office/drawing/2014/main" id="{BA3CC70B-97D4-490A-2A77-D793C3F905E5}"/>
              </a:ext>
            </a:extLst>
          </p:cNvPr>
          <p:cNvSpPr/>
          <p:nvPr/>
        </p:nvSpPr>
        <p:spPr>
          <a:xfrm>
            <a:off x="2328744" y="3080523"/>
            <a:ext cx="671046" cy="414473"/>
          </a:xfrm>
          <a:prstGeom prst="rightArrow">
            <a:avLst/>
          </a:prstGeom>
          <a:solidFill>
            <a:srgbClr val="FF0000"/>
          </a:solidFill>
          <a:ln w="25400" cap="flat" cmpd="sng" algn="ctr">
            <a:solidFill>
              <a:srgbClr val="C8C8C8">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36" name="矩形 35">
            <a:extLst>
              <a:ext uri="{FF2B5EF4-FFF2-40B4-BE49-F238E27FC236}">
                <a16:creationId xmlns:a16="http://schemas.microsoft.com/office/drawing/2014/main" id="{5ED1A7FF-099A-E8B7-65F9-E8DE57B1672B}"/>
              </a:ext>
            </a:extLst>
          </p:cNvPr>
          <p:cNvSpPr/>
          <p:nvPr/>
        </p:nvSpPr>
        <p:spPr>
          <a:xfrm>
            <a:off x="5791395" y="2464673"/>
            <a:ext cx="533386" cy="301668"/>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37" name="TextBox 11">
            <a:extLst>
              <a:ext uri="{FF2B5EF4-FFF2-40B4-BE49-F238E27FC236}">
                <a16:creationId xmlns:a16="http://schemas.microsoft.com/office/drawing/2014/main" id="{F131EB9C-12F1-3E58-CE77-7275650074FE}"/>
              </a:ext>
            </a:extLst>
          </p:cNvPr>
          <p:cNvSpPr txBox="1"/>
          <p:nvPr/>
        </p:nvSpPr>
        <p:spPr>
          <a:xfrm>
            <a:off x="3966940" y="5243535"/>
            <a:ext cx="2362200" cy="1047688"/>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进入个人中心，查看个人信息，并可修改基本资料</a:t>
            </a:r>
            <a:endParaRPr lang="en-US" sz="2000" b="1" dirty="0">
              <a:solidFill>
                <a:srgbClr val="00B0F0"/>
              </a:solidFill>
              <a:latin typeface="Microsoft Yahei"/>
              <a:ea typeface="Microsoft Yahei"/>
            </a:endParaRPr>
          </a:p>
        </p:txBody>
      </p:sp>
      <p:sp>
        <p:nvSpPr>
          <p:cNvPr id="38" name="箭头: 右 37">
            <a:extLst>
              <a:ext uri="{FF2B5EF4-FFF2-40B4-BE49-F238E27FC236}">
                <a16:creationId xmlns:a16="http://schemas.microsoft.com/office/drawing/2014/main" id="{F28E58F0-2A9A-0936-8B71-8E0FFB98FBA3}"/>
              </a:ext>
            </a:extLst>
          </p:cNvPr>
          <p:cNvSpPr/>
          <p:nvPr/>
        </p:nvSpPr>
        <p:spPr>
          <a:xfrm>
            <a:off x="6546986" y="2409349"/>
            <a:ext cx="597248" cy="412316"/>
          </a:xfrm>
          <a:prstGeom prst="rightArrow">
            <a:avLst/>
          </a:prstGeom>
          <a:solidFill>
            <a:srgbClr val="FF0000"/>
          </a:solidFill>
          <a:ln w="25400" cap="flat" cmpd="sng" algn="ctr">
            <a:solidFill>
              <a:srgbClr val="C8C8C8">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39" name="TextBox 11">
            <a:extLst>
              <a:ext uri="{FF2B5EF4-FFF2-40B4-BE49-F238E27FC236}">
                <a16:creationId xmlns:a16="http://schemas.microsoft.com/office/drawing/2014/main" id="{E55FB483-CBD1-420C-2E60-71906C67224C}"/>
              </a:ext>
            </a:extLst>
          </p:cNvPr>
          <p:cNvSpPr txBox="1"/>
          <p:nvPr/>
        </p:nvSpPr>
        <p:spPr>
          <a:xfrm>
            <a:off x="8418856" y="5337370"/>
            <a:ext cx="1788130" cy="329772"/>
          </a:xfrm>
          <a:prstGeom prst="rect">
            <a:avLst/>
          </a:prstGeom>
          <a:ln/>
        </p:spPr>
        <p:txBody>
          <a:bodyPr vert="horz" wrap="square" lIns="114300" tIns="57150" rIns="114300" bIns="57150" rtlCol="0" anchor="t" anchorCtr="0">
            <a:noAutofit/>
          </a:bodyPr>
          <a:lstStyle/>
          <a:p>
            <a:pPr algn="just">
              <a:lnSpc>
                <a:spcPct val="77000"/>
              </a:lnSpc>
            </a:pPr>
            <a:r>
              <a:rPr lang="zh-CN" altLang="en-US" sz="2000" b="1" dirty="0">
                <a:solidFill>
                  <a:srgbClr val="00B0F0"/>
                </a:solidFill>
                <a:latin typeface="Microsoft Yahei"/>
                <a:ea typeface="Microsoft Yahei"/>
              </a:rPr>
              <a:t>修改密码页面</a:t>
            </a:r>
            <a:endParaRPr lang="en-US" sz="2000" b="1" dirty="0">
              <a:solidFill>
                <a:srgbClr val="00B0F0"/>
              </a:solidFill>
              <a:latin typeface="Microsoft Yahei"/>
              <a:ea typeface="Microsoft Yahei"/>
            </a:endParaRPr>
          </a:p>
        </p:txBody>
      </p:sp>
      <p:sp>
        <p:nvSpPr>
          <p:cNvPr id="40" name="TextBox 11">
            <a:extLst>
              <a:ext uri="{FF2B5EF4-FFF2-40B4-BE49-F238E27FC236}">
                <a16:creationId xmlns:a16="http://schemas.microsoft.com/office/drawing/2014/main" id="{34D1EA66-33E4-5A11-B138-D75C03D0BD00}"/>
              </a:ext>
            </a:extLst>
          </p:cNvPr>
          <p:cNvSpPr txBox="1"/>
          <p:nvPr/>
        </p:nvSpPr>
        <p:spPr>
          <a:xfrm>
            <a:off x="238906" y="5871610"/>
            <a:ext cx="2030515" cy="862440"/>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浏览左侧导航栏，点击“个人信息”</a:t>
            </a:r>
            <a:endParaRPr lang="en-US" sz="2000" b="1" dirty="0">
              <a:solidFill>
                <a:srgbClr val="00B0F0"/>
              </a:solidFill>
              <a:latin typeface="Microsoft Yahei"/>
              <a:ea typeface="Microsoft Yahei"/>
            </a:endParaRPr>
          </a:p>
        </p:txBody>
      </p:sp>
      <p:sp>
        <p:nvSpPr>
          <p:cNvPr id="41" name="TextBox 11">
            <a:extLst>
              <a:ext uri="{FF2B5EF4-FFF2-40B4-BE49-F238E27FC236}">
                <a16:creationId xmlns:a16="http://schemas.microsoft.com/office/drawing/2014/main" id="{4BE847CA-F7EE-84A7-1982-721C12AE1E9F}"/>
              </a:ext>
            </a:extLst>
          </p:cNvPr>
          <p:cNvSpPr txBox="1"/>
          <p:nvPr/>
        </p:nvSpPr>
        <p:spPr>
          <a:xfrm>
            <a:off x="3728608" y="5282748"/>
            <a:ext cx="2810423" cy="1047687"/>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将鼠标移到头像上，点击后可对头像进行修改</a:t>
            </a:r>
            <a:endParaRPr lang="en-US" sz="2000" b="1" dirty="0">
              <a:solidFill>
                <a:srgbClr val="00B0F0"/>
              </a:solidFill>
              <a:latin typeface="Microsoft Yahei"/>
              <a:ea typeface="Microsoft Yahei"/>
            </a:endParaRPr>
          </a:p>
        </p:txBody>
      </p:sp>
      <p:sp>
        <p:nvSpPr>
          <p:cNvPr id="42" name="TextBox 11">
            <a:extLst>
              <a:ext uri="{FF2B5EF4-FFF2-40B4-BE49-F238E27FC236}">
                <a16:creationId xmlns:a16="http://schemas.microsoft.com/office/drawing/2014/main" id="{7B98C259-B0BF-12A1-C640-332C28F48832}"/>
              </a:ext>
            </a:extLst>
          </p:cNvPr>
          <p:cNvSpPr txBox="1"/>
          <p:nvPr/>
        </p:nvSpPr>
        <p:spPr>
          <a:xfrm>
            <a:off x="3733800" y="6193650"/>
            <a:ext cx="4419600" cy="862440"/>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可从本地选择图片，并且可通过拖动、放大、缩小和旋转对图片进行编辑</a:t>
            </a:r>
            <a:endParaRPr lang="en-US" sz="2000" b="1" dirty="0">
              <a:solidFill>
                <a:srgbClr val="00B0F0"/>
              </a:solidFill>
              <a:latin typeface="Microsoft Yahei"/>
              <a:ea typeface="Microsoft Yahei"/>
            </a:endParaRPr>
          </a:p>
        </p:txBody>
      </p:sp>
      <p:pic>
        <p:nvPicPr>
          <p:cNvPr id="43" name="图片 42">
            <a:extLst>
              <a:ext uri="{FF2B5EF4-FFF2-40B4-BE49-F238E27FC236}">
                <a16:creationId xmlns:a16="http://schemas.microsoft.com/office/drawing/2014/main" id="{5346E2BA-7D29-3A5D-F1D1-8CF0A7C1275C}"/>
              </a:ext>
            </a:extLst>
          </p:cNvPr>
          <p:cNvPicPr>
            <a:picLocks noChangeAspect="1"/>
          </p:cNvPicPr>
          <p:nvPr/>
        </p:nvPicPr>
        <p:blipFill>
          <a:blip r:embed="rId8"/>
          <a:stretch>
            <a:fillRect/>
          </a:stretch>
        </p:blipFill>
        <p:spPr>
          <a:xfrm>
            <a:off x="441921" y="2085742"/>
            <a:ext cx="1604622" cy="3581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4" name="TextBox 11">
            <a:extLst>
              <a:ext uri="{FF2B5EF4-FFF2-40B4-BE49-F238E27FC236}">
                <a16:creationId xmlns:a16="http://schemas.microsoft.com/office/drawing/2014/main" id="{BFEE784E-7779-1ACF-A96F-BA5EAD7A78CE}"/>
              </a:ext>
            </a:extLst>
          </p:cNvPr>
          <p:cNvSpPr txBox="1"/>
          <p:nvPr/>
        </p:nvSpPr>
        <p:spPr>
          <a:xfrm>
            <a:off x="8178800" y="5282748"/>
            <a:ext cx="2362200" cy="329772"/>
          </a:xfrm>
          <a:prstGeom prst="rect">
            <a:avLst/>
          </a:prstGeom>
          <a:ln/>
        </p:spPr>
        <p:txBody>
          <a:bodyPr vert="horz" wrap="square" lIns="114300" tIns="57150" rIns="114300" bIns="57150" rtlCol="0" anchor="t" anchorCtr="0">
            <a:noAutofit/>
          </a:bodyPr>
          <a:lstStyle/>
          <a:p>
            <a:pPr algn="just">
              <a:lnSpc>
                <a:spcPct val="77000"/>
              </a:lnSpc>
            </a:pPr>
            <a:r>
              <a:rPr lang="zh-CN" altLang="en-US" sz="2000" b="1" dirty="0">
                <a:solidFill>
                  <a:srgbClr val="00B0F0"/>
                </a:solidFill>
                <a:latin typeface="Microsoft Yahei"/>
                <a:ea typeface="Microsoft Yahei"/>
              </a:rPr>
              <a:t>修改个人简介页面</a:t>
            </a:r>
            <a:endParaRPr lang="en-US" sz="2000" b="1" dirty="0">
              <a:solidFill>
                <a:srgbClr val="00B0F0"/>
              </a:solidFill>
              <a:latin typeface="Microsoft Yahei"/>
              <a:ea typeface="Microsoft Yahei"/>
            </a:endParaRPr>
          </a:p>
        </p:txBody>
      </p:sp>
      <p:sp>
        <p:nvSpPr>
          <p:cNvPr id="45" name="矩形 44">
            <a:extLst>
              <a:ext uri="{FF2B5EF4-FFF2-40B4-BE49-F238E27FC236}">
                <a16:creationId xmlns:a16="http://schemas.microsoft.com/office/drawing/2014/main" id="{3A6B7F2A-A09A-5006-C0F4-5B476846C18F}"/>
              </a:ext>
            </a:extLst>
          </p:cNvPr>
          <p:cNvSpPr/>
          <p:nvPr/>
        </p:nvSpPr>
        <p:spPr>
          <a:xfrm>
            <a:off x="6324780" y="2436286"/>
            <a:ext cx="533387" cy="301668"/>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pic>
        <p:nvPicPr>
          <p:cNvPr id="46" name="图片 45">
            <a:extLst>
              <a:ext uri="{FF2B5EF4-FFF2-40B4-BE49-F238E27FC236}">
                <a16:creationId xmlns:a16="http://schemas.microsoft.com/office/drawing/2014/main" id="{72FBA1B3-3C44-EF96-9B15-F24D064598E8}"/>
              </a:ext>
            </a:extLst>
          </p:cNvPr>
          <p:cNvPicPr>
            <a:picLocks noChangeAspect="1"/>
          </p:cNvPicPr>
          <p:nvPr/>
        </p:nvPicPr>
        <p:blipFill>
          <a:blip r:embed="rId9"/>
          <a:stretch>
            <a:fillRect/>
          </a:stretch>
        </p:blipFill>
        <p:spPr>
          <a:xfrm>
            <a:off x="7481578" y="2040579"/>
            <a:ext cx="4583125" cy="29088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箭头: 右 46">
            <a:extLst>
              <a:ext uri="{FF2B5EF4-FFF2-40B4-BE49-F238E27FC236}">
                <a16:creationId xmlns:a16="http://schemas.microsoft.com/office/drawing/2014/main" id="{BBDAC8DC-2B4B-CFC2-C3B6-1A0DAB945802}"/>
              </a:ext>
            </a:extLst>
          </p:cNvPr>
          <p:cNvSpPr/>
          <p:nvPr/>
        </p:nvSpPr>
        <p:spPr>
          <a:xfrm>
            <a:off x="6979118" y="2458057"/>
            <a:ext cx="359865" cy="329772"/>
          </a:xfrm>
          <a:prstGeom prst="rightArrow">
            <a:avLst>
              <a:gd name="adj1" fmla="val 50000"/>
              <a:gd name="adj2" fmla="val 53502"/>
            </a:avLst>
          </a:prstGeom>
          <a:solidFill>
            <a:srgbClr val="FF0000"/>
          </a:solidFill>
          <a:ln w="25400" cap="flat" cmpd="sng" algn="ctr">
            <a:solidFill>
              <a:srgbClr val="C8C8C8">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pic>
        <p:nvPicPr>
          <p:cNvPr id="48" name="图片 47">
            <a:extLst>
              <a:ext uri="{FF2B5EF4-FFF2-40B4-BE49-F238E27FC236}">
                <a16:creationId xmlns:a16="http://schemas.microsoft.com/office/drawing/2014/main" id="{E019124E-5695-B4A1-2947-F0CA583EE3EF}"/>
              </a:ext>
            </a:extLst>
          </p:cNvPr>
          <p:cNvPicPr>
            <a:picLocks noChangeAspect="1"/>
          </p:cNvPicPr>
          <p:nvPr/>
        </p:nvPicPr>
        <p:blipFill>
          <a:blip r:embed="rId10"/>
          <a:stretch>
            <a:fillRect/>
          </a:stretch>
        </p:blipFill>
        <p:spPr>
          <a:xfrm>
            <a:off x="3159979" y="2012667"/>
            <a:ext cx="3834614" cy="3093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9" name="图片 48">
            <a:extLst>
              <a:ext uri="{FF2B5EF4-FFF2-40B4-BE49-F238E27FC236}">
                <a16:creationId xmlns:a16="http://schemas.microsoft.com/office/drawing/2014/main" id="{7CB529ED-FA87-D855-43F3-FB8DA6CB9FF4}"/>
              </a:ext>
            </a:extLst>
          </p:cNvPr>
          <p:cNvPicPr>
            <a:picLocks noChangeAspect="1"/>
          </p:cNvPicPr>
          <p:nvPr/>
        </p:nvPicPr>
        <p:blipFill>
          <a:blip r:embed="rId11"/>
          <a:stretch>
            <a:fillRect/>
          </a:stretch>
        </p:blipFill>
        <p:spPr>
          <a:xfrm>
            <a:off x="3112573" y="2020526"/>
            <a:ext cx="6452477" cy="41339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descr="底图">
            <a:extLst>
              <a:ext uri="{FF2B5EF4-FFF2-40B4-BE49-F238E27FC236}">
                <a16:creationId xmlns:a16="http://schemas.microsoft.com/office/drawing/2014/main" id="{50BE3589-F698-54D0-310F-AE00944657B2}"/>
              </a:ext>
            </a:extLst>
          </p:cNvPr>
          <p:cNvPicPr>
            <a:picLocks noChangeAspect="1"/>
          </p:cNvPicPr>
          <p:nvPr>
            <p:custDataLst>
              <p:tags r:id="rId2"/>
            </p:custDataLst>
          </p:nvPr>
        </p:nvPicPr>
        <p:blipFill>
          <a:blip r:embed="rId12"/>
          <a:srcRect t="51611" b="37473"/>
          <a:stretch>
            <a:fillRect/>
          </a:stretch>
        </p:blipFill>
        <p:spPr>
          <a:xfrm>
            <a:off x="0" y="0"/>
            <a:ext cx="12207558" cy="526415"/>
          </a:xfrm>
          <a:prstGeom prst="rect">
            <a:avLst/>
          </a:prstGeom>
        </p:spPr>
      </p:pic>
      <p:grpSp>
        <p:nvGrpSpPr>
          <p:cNvPr id="12" name="组合 11">
            <a:extLst>
              <a:ext uri="{FF2B5EF4-FFF2-40B4-BE49-F238E27FC236}">
                <a16:creationId xmlns:a16="http://schemas.microsoft.com/office/drawing/2014/main" id="{7D9D76E0-C754-60E4-FFBE-2EDA0224D74B}"/>
              </a:ext>
            </a:extLst>
          </p:cNvPr>
          <p:cNvGrpSpPr/>
          <p:nvPr/>
        </p:nvGrpSpPr>
        <p:grpSpPr>
          <a:xfrm>
            <a:off x="8251622" y="-182563"/>
            <a:ext cx="3944823" cy="870585"/>
            <a:chOff x="218930" y="27621"/>
            <a:chExt cx="3944823" cy="870585"/>
          </a:xfrm>
        </p:grpSpPr>
        <p:pic>
          <p:nvPicPr>
            <p:cNvPr id="13" name="图片 12">
              <a:extLst>
                <a:ext uri="{FF2B5EF4-FFF2-40B4-BE49-F238E27FC236}">
                  <a16:creationId xmlns:a16="http://schemas.microsoft.com/office/drawing/2014/main" id="{AD506EC7-BFB5-53C3-A252-09372D7F6260}"/>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4" name="Picture 3">
              <a:extLst>
                <a:ext uri="{FF2B5EF4-FFF2-40B4-BE49-F238E27FC236}">
                  <a16:creationId xmlns:a16="http://schemas.microsoft.com/office/drawing/2014/main" id="{427FFA9F-2916-9B0C-57D6-52E7DE6996EA}"/>
                </a:ext>
              </a:extLst>
            </p:cNvPr>
            <p:cNvPicPr>
              <a:picLocks noChangeAspect="1"/>
            </p:cNvPicPr>
            <p:nvPr/>
          </p:nvPicPr>
          <p:blipFill>
            <a:blip r:embed="rId15"/>
            <a:stretch>
              <a:fillRect/>
            </a:stretch>
          </p:blipFill>
          <p:spPr>
            <a:xfrm>
              <a:off x="889310" y="232410"/>
              <a:ext cx="616345" cy="461009"/>
            </a:xfrm>
            <a:prstGeom prst="rect">
              <a:avLst/>
            </a:prstGeom>
            <a:noFill/>
            <a:ln w="9525">
              <a:noFill/>
            </a:ln>
          </p:spPr>
        </p:pic>
        <p:pic>
          <p:nvPicPr>
            <p:cNvPr id="15" name="图片 8">
              <a:extLst>
                <a:ext uri="{FF2B5EF4-FFF2-40B4-BE49-F238E27FC236}">
                  <a16:creationId xmlns:a16="http://schemas.microsoft.com/office/drawing/2014/main" id="{DB44E89C-2BE8-ABBA-D894-2ADE295D3F3D}"/>
                </a:ext>
              </a:extLst>
            </p:cNvPr>
            <p:cNvPicPr>
              <a:picLocks noChangeAspect="1"/>
            </p:cNvPicPr>
            <p:nvPr>
              <p:custDataLst>
                <p:tags r:id="rId3"/>
              </p:custDataLst>
            </p:nvPr>
          </p:nvPicPr>
          <p:blipFill rotWithShape="1">
            <a:blip r:embed="rId16"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6" name="图片 15">
              <a:extLst>
                <a:ext uri="{FF2B5EF4-FFF2-40B4-BE49-F238E27FC236}">
                  <a16:creationId xmlns:a16="http://schemas.microsoft.com/office/drawing/2014/main" id="{6D3FE5B6-48D7-F70A-7696-996E83A5DFB4}"/>
                </a:ext>
              </a:extLst>
            </p:cNvPr>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17" name="矩形 16">
            <a:extLst>
              <a:ext uri="{FF2B5EF4-FFF2-40B4-BE49-F238E27FC236}">
                <a16:creationId xmlns:a16="http://schemas.microsoft.com/office/drawing/2014/main" id="{746C069A-98CF-0D88-3098-4ECAAC37694C}"/>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18" name="矩形 4">
            <a:extLst>
              <a:ext uri="{FF2B5EF4-FFF2-40B4-BE49-F238E27FC236}">
                <a16:creationId xmlns:a16="http://schemas.microsoft.com/office/drawing/2014/main" id="{3AA0652B-6D62-640D-73A4-E780534A06BB}"/>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0542118A-4F53-7EBC-05FA-FF4CE09296D3}"/>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21" name="矩形 4">
            <a:extLst>
              <a:ext uri="{FF2B5EF4-FFF2-40B4-BE49-F238E27FC236}">
                <a16:creationId xmlns:a16="http://schemas.microsoft.com/office/drawing/2014/main" id="{D16A93B3-1726-1DC4-32B7-DC65BF6F9E28}"/>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22" name="矩形 4">
            <a:extLst>
              <a:ext uri="{FF2B5EF4-FFF2-40B4-BE49-F238E27FC236}">
                <a16:creationId xmlns:a16="http://schemas.microsoft.com/office/drawing/2014/main" id="{87B1BB0A-7A24-F368-167D-BF8A8048B6CB}"/>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23" name="矩形 4">
            <a:extLst>
              <a:ext uri="{FF2B5EF4-FFF2-40B4-BE49-F238E27FC236}">
                <a16:creationId xmlns:a16="http://schemas.microsoft.com/office/drawing/2014/main" id="{1A236C38-0F0D-9A47-D786-DA0FF96F9874}"/>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813D0338-329F-4EE6-CF9B-6A7A1476218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 name="稻壳儿小白白(http://dwz.cn/Wu2UP)">
            <a:hlinkClick r:id="rId20" action="ppaction://hlinksldjump" tooltip="点此进入下一板块"/>
            <a:extLst>
              <a:ext uri="{FF2B5EF4-FFF2-40B4-BE49-F238E27FC236}">
                <a16:creationId xmlns:a16="http://schemas.microsoft.com/office/drawing/2014/main" id="{5A850093-9E29-B1C6-8107-E8AF2841CF5D}"/>
              </a:ext>
            </a:extLst>
          </p:cNvPr>
          <p:cNvSpPr>
            <a:spLocks/>
          </p:cNvSpPr>
          <p:nvPr/>
        </p:nvSpPr>
        <p:spPr bwMode="auto">
          <a:xfrm>
            <a:off x="11617020" y="633143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dirty="0"/>
          </a:p>
        </p:txBody>
      </p:sp>
    </p:spTree>
    <p:custDataLst>
      <p:tags r:id="rId1"/>
    </p:custDataLst>
    <p:extLst>
      <p:ext uri="{BB962C8B-B14F-4D97-AF65-F5344CB8AC3E}">
        <p14:creationId xmlns:p14="http://schemas.microsoft.com/office/powerpoint/2010/main" val="66652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1000"/>
                                        <p:tgtEl>
                                          <p:spTgt spid="39"/>
                                        </p:tgtEl>
                                      </p:cBhvr>
                                    </p:animEffect>
                                    <p:anim calcmode="lin" valueType="num">
                                      <p:cBhvr>
                                        <p:cTn id="34" dur="1000" fill="hold"/>
                                        <p:tgtEl>
                                          <p:spTgt spid="39"/>
                                        </p:tgtEl>
                                        <p:attrNameLst>
                                          <p:attrName>ppt_x</p:attrName>
                                        </p:attrNameLst>
                                      </p:cBhvr>
                                      <p:tavLst>
                                        <p:tav tm="0">
                                          <p:val>
                                            <p:strVal val="#ppt_x"/>
                                          </p:val>
                                        </p:tav>
                                        <p:tav tm="100000">
                                          <p:val>
                                            <p:strVal val="#ppt_x"/>
                                          </p:val>
                                        </p:tav>
                                      </p:tavLst>
                                    </p:anim>
                                    <p:anim calcmode="lin" valueType="num">
                                      <p:cBhvr>
                                        <p:cTn id="3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grpId="1" nodeType="clickEffect">
                                  <p:stCondLst>
                                    <p:cond delay="0"/>
                                  </p:stCondLst>
                                  <p:childTnLst>
                                    <p:animEffect transition="out" filter="fade">
                                      <p:cBhvr>
                                        <p:cTn id="39" dur="500"/>
                                        <p:tgtEl>
                                          <p:spTgt spid="36"/>
                                        </p:tgtEl>
                                      </p:cBhvr>
                                    </p:animEffect>
                                    <p:anim calcmode="lin" valueType="num">
                                      <p:cBhvr>
                                        <p:cTn id="40" dur="500"/>
                                        <p:tgtEl>
                                          <p:spTgt spid="36"/>
                                        </p:tgtEl>
                                        <p:attrNameLst>
                                          <p:attrName>ppt_x</p:attrName>
                                        </p:attrNameLst>
                                      </p:cBhvr>
                                      <p:tavLst>
                                        <p:tav tm="0">
                                          <p:val>
                                            <p:strVal val="ppt_x"/>
                                          </p:val>
                                        </p:tav>
                                        <p:tav tm="100000">
                                          <p:val>
                                            <p:strVal val="ppt_x"/>
                                          </p:val>
                                        </p:tav>
                                      </p:tavLst>
                                    </p:anim>
                                    <p:anim calcmode="lin" valueType="num">
                                      <p:cBhvr>
                                        <p:cTn id="41" dur="500"/>
                                        <p:tgtEl>
                                          <p:spTgt spid="36"/>
                                        </p:tgtEl>
                                        <p:attrNameLst>
                                          <p:attrName>ppt_y</p:attrName>
                                        </p:attrNameLst>
                                      </p:cBhvr>
                                      <p:tavLst>
                                        <p:tav tm="0">
                                          <p:val>
                                            <p:strVal val="ppt_y"/>
                                          </p:val>
                                        </p:tav>
                                        <p:tav tm="100000">
                                          <p:val>
                                            <p:strVal val="ppt_y+.1"/>
                                          </p:val>
                                        </p:tav>
                                      </p:tavLst>
                                    </p:anim>
                                    <p:set>
                                      <p:cBhvr>
                                        <p:cTn id="42" dur="1" fill="hold">
                                          <p:stCondLst>
                                            <p:cond delay="499"/>
                                          </p:stCondLst>
                                        </p:cTn>
                                        <p:tgtEl>
                                          <p:spTgt spid="36"/>
                                        </p:tgtEl>
                                        <p:attrNameLst>
                                          <p:attrName>style.visibility</p:attrName>
                                        </p:attrNameLst>
                                      </p:cBhvr>
                                      <p:to>
                                        <p:strVal val="hidden"/>
                                      </p:to>
                                    </p:set>
                                  </p:childTnLst>
                                </p:cTn>
                              </p:par>
                              <p:par>
                                <p:cTn id="43" presetID="42" presetClass="exit" presetSubtype="0" fill="hold" grpId="1" nodeType="withEffect">
                                  <p:stCondLst>
                                    <p:cond delay="0"/>
                                  </p:stCondLst>
                                  <p:childTnLst>
                                    <p:animEffect transition="out" filter="fade">
                                      <p:cBhvr>
                                        <p:cTn id="44" dur="500"/>
                                        <p:tgtEl>
                                          <p:spTgt spid="38"/>
                                        </p:tgtEl>
                                      </p:cBhvr>
                                    </p:animEffect>
                                    <p:anim calcmode="lin" valueType="num">
                                      <p:cBhvr>
                                        <p:cTn id="45" dur="500"/>
                                        <p:tgtEl>
                                          <p:spTgt spid="38"/>
                                        </p:tgtEl>
                                        <p:attrNameLst>
                                          <p:attrName>ppt_x</p:attrName>
                                        </p:attrNameLst>
                                      </p:cBhvr>
                                      <p:tavLst>
                                        <p:tav tm="0">
                                          <p:val>
                                            <p:strVal val="ppt_x"/>
                                          </p:val>
                                        </p:tav>
                                        <p:tav tm="100000">
                                          <p:val>
                                            <p:strVal val="ppt_x"/>
                                          </p:val>
                                        </p:tav>
                                      </p:tavLst>
                                    </p:anim>
                                    <p:anim calcmode="lin" valueType="num">
                                      <p:cBhvr>
                                        <p:cTn id="46" dur="500"/>
                                        <p:tgtEl>
                                          <p:spTgt spid="38"/>
                                        </p:tgtEl>
                                        <p:attrNameLst>
                                          <p:attrName>ppt_y</p:attrName>
                                        </p:attrNameLst>
                                      </p:cBhvr>
                                      <p:tavLst>
                                        <p:tav tm="0">
                                          <p:val>
                                            <p:strVal val="ppt_y"/>
                                          </p:val>
                                        </p:tav>
                                        <p:tav tm="100000">
                                          <p:val>
                                            <p:strVal val="ppt_y+.1"/>
                                          </p:val>
                                        </p:tav>
                                      </p:tavLst>
                                    </p:anim>
                                    <p:set>
                                      <p:cBhvr>
                                        <p:cTn id="47" dur="1" fill="hold">
                                          <p:stCondLst>
                                            <p:cond delay="499"/>
                                          </p:stCondLst>
                                        </p:cTn>
                                        <p:tgtEl>
                                          <p:spTgt spid="38"/>
                                        </p:tgtEl>
                                        <p:attrNameLst>
                                          <p:attrName>style.visibility</p:attrName>
                                        </p:attrNameLst>
                                      </p:cBhvr>
                                      <p:to>
                                        <p:strVal val="hidden"/>
                                      </p:to>
                                    </p:set>
                                  </p:childTnLst>
                                </p:cTn>
                              </p:par>
                              <p:par>
                                <p:cTn id="48" presetID="42" presetClass="exit" presetSubtype="0" fill="hold" nodeType="withEffect">
                                  <p:stCondLst>
                                    <p:cond delay="0"/>
                                  </p:stCondLst>
                                  <p:childTnLst>
                                    <p:animEffect transition="out" filter="fade">
                                      <p:cBhvr>
                                        <p:cTn id="49" dur="500"/>
                                        <p:tgtEl>
                                          <p:spTgt spid="31"/>
                                        </p:tgtEl>
                                      </p:cBhvr>
                                    </p:animEffect>
                                    <p:anim calcmode="lin" valueType="num">
                                      <p:cBhvr>
                                        <p:cTn id="50" dur="500"/>
                                        <p:tgtEl>
                                          <p:spTgt spid="31"/>
                                        </p:tgtEl>
                                        <p:attrNameLst>
                                          <p:attrName>ppt_x</p:attrName>
                                        </p:attrNameLst>
                                      </p:cBhvr>
                                      <p:tavLst>
                                        <p:tav tm="0">
                                          <p:val>
                                            <p:strVal val="ppt_x"/>
                                          </p:val>
                                        </p:tav>
                                        <p:tav tm="100000">
                                          <p:val>
                                            <p:strVal val="ppt_x"/>
                                          </p:val>
                                        </p:tav>
                                      </p:tavLst>
                                    </p:anim>
                                    <p:anim calcmode="lin" valueType="num">
                                      <p:cBhvr>
                                        <p:cTn id="51" dur="500"/>
                                        <p:tgtEl>
                                          <p:spTgt spid="31"/>
                                        </p:tgtEl>
                                        <p:attrNameLst>
                                          <p:attrName>ppt_y</p:attrName>
                                        </p:attrNameLst>
                                      </p:cBhvr>
                                      <p:tavLst>
                                        <p:tav tm="0">
                                          <p:val>
                                            <p:strVal val="ppt_y"/>
                                          </p:val>
                                        </p:tav>
                                        <p:tav tm="100000">
                                          <p:val>
                                            <p:strVal val="ppt_y+.1"/>
                                          </p:val>
                                        </p:tav>
                                      </p:tavLst>
                                    </p:anim>
                                    <p:set>
                                      <p:cBhvr>
                                        <p:cTn id="52" dur="1" fill="hold">
                                          <p:stCondLst>
                                            <p:cond delay="499"/>
                                          </p:stCondLst>
                                        </p:cTn>
                                        <p:tgtEl>
                                          <p:spTgt spid="31"/>
                                        </p:tgtEl>
                                        <p:attrNameLst>
                                          <p:attrName>style.visibility</p:attrName>
                                        </p:attrNameLst>
                                      </p:cBhvr>
                                      <p:to>
                                        <p:strVal val="hidden"/>
                                      </p:to>
                                    </p:set>
                                  </p:childTnLst>
                                </p:cTn>
                              </p:par>
                              <p:par>
                                <p:cTn id="53" presetID="42" presetClass="exit" presetSubtype="0" fill="hold" grpId="1" nodeType="withEffect">
                                  <p:stCondLst>
                                    <p:cond delay="0"/>
                                  </p:stCondLst>
                                  <p:childTnLst>
                                    <p:animEffect transition="out" filter="fade">
                                      <p:cBhvr>
                                        <p:cTn id="54" dur="500"/>
                                        <p:tgtEl>
                                          <p:spTgt spid="39"/>
                                        </p:tgtEl>
                                      </p:cBhvr>
                                    </p:animEffect>
                                    <p:anim calcmode="lin" valueType="num">
                                      <p:cBhvr>
                                        <p:cTn id="55" dur="500"/>
                                        <p:tgtEl>
                                          <p:spTgt spid="39"/>
                                        </p:tgtEl>
                                        <p:attrNameLst>
                                          <p:attrName>ppt_x</p:attrName>
                                        </p:attrNameLst>
                                      </p:cBhvr>
                                      <p:tavLst>
                                        <p:tav tm="0">
                                          <p:val>
                                            <p:strVal val="ppt_x"/>
                                          </p:val>
                                        </p:tav>
                                        <p:tav tm="100000">
                                          <p:val>
                                            <p:strVal val="ppt_x"/>
                                          </p:val>
                                        </p:tav>
                                      </p:tavLst>
                                    </p:anim>
                                    <p:anim calcmode="lin" valueType="num">
                                      <p:cBhvr>
                                        <p:cTn id="56" dur="500"/>
                                        <p:tgtEl>
                                          <p:spTgt spid="39"/>
                                        </p:tgtEl>
                                        <p:attrNameLst>
                                          <p:attrName>ppt_y</p:attrName>
                                        </p:attrNameLst>
                                      </p:cBhvr>
                                      <p:tavLst>
                                        <p:tav tm="0">
                                          <p:val>
                                            <p:strVal val="ppt_y"/>
                                          </p:val>
                                        </p:tav>
                                        <p:tav tm="100000">
                                          <p:val>
                                            <p:strVal val="ppt_y+.1"/>
                                          </p:val>
                                        </p:tav>
                                      </p:tavLst>
                                    </p:anim>
                                    <p:set>
                                      <p:cBhvr>
                                        <p:cTn id="57" dur="1" fill="hold">
                                          <p:stCondLst>
                                            <p:cond delay="499"/>
                                          </p:stCondLst>
                                        </p:cTn>
                                        <p:tgtEl>
                                          <p:spTgt spid="3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anim calcmode="lin" valueType="num">
                                      <p:cBhvr>
                                        <p:cTn id="68" dur="500" fill="hold"/>
                                        <p:tgtEl>
                                          <p:spTgt spid="47"/>
                                        </p:tgtEl>
                                        <p:attrNameLst>
                                          <p:attrName>ppt_x</p:attrName>
                                        </p:attrNameLst>
                                      </p:cBhvr>
                                      <p:tavLst>
                                        <p:tav tm="0">
                                          <p:val>
                                            <p:strVal val="#ppt_x"/>
                                          </p:val>
                                        </p:tav>
                                        <p:tav tm="100000">
                                          <p:val>
                                            <p:strVal val="#ppt_x"/>
                                          </p:val>
                                        </p:tav>
                                      </p:tavLst>
                                    </p:anim>
                                    <p:anim calcmode="lin" valueType="num">
                                      <p:cBhvr>
                                        <p:cTn id="69" dur="500" fill="hold"/>
                                        <p:tgtEl>
                                          <p:spTgt spid="4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anim calcmode="lin" valueType="num">
                                      <p:cBhvr>
                                        <p:cTn id="73" dur="500" fill="hold"/>
                                        <p:tgtEl>
                                          <p:spTgt spid="46"/>
                                        </p:tgtEl>
                                        <p:attrNameLst>
                                          <p:attrName>ppt_x</p:attrName>
                                        </p:attrNameLst>
                                      </p:cBhvr>
                                      <p:tavLst>
                                        <p:tav tm="0">
                                          <p:val>
                                            <p:strVal val="#ppt_x"/>
                                          </p:val>
                                        </p:tav>
                                        <p:tav tm="100000">
                                          <p:val>
                                            <p:strVal val="#ppt_x"/>
                                          </p:val>
                                        </p:tav>
                                      </p:tavLst>
                                    </p:anim>
                                    <p:anim calcmode="lin" valueType="num">
                                      <p:cBhvr>
                                        <p:cTn id="74" dur="500" fill="hold"/>
                                        <p:tgtEl>
                                          <p:spTgt spid="4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anim calcmode="lin" valueType="num">
                                      <p:cBhvr>
                                        <p:cTn id="78" dur="500" fill="hold"/>
                                        <p:tgtEl>
                                          <p:spTgt spid="44"/>
                                        </p:tgtEl>
                                        <p:attrNameLst>
                                          <p:attrName>ppt_x</p:attrName>
                                        </p:attrNameLst>
                                      </p:cBhvr>
                                      <p:tavLst>
                                        <p:tav tm="0">
                                          <p:val>
                                            <p:strVal val="#ppt_x"/>
                                          </p:val>
                                        </p:tav>
                                        <p:tav tm="100000">
                                          <p:val>
                                            <p:strVal val="#ppt_x"/>
                                          </p:val>
                                        </p:tav>
                                      </p:tavLst>
                                    </p:anim>
                                    <p:anim calcmode="lin" valueType="num">
                                      <p:cBhvr>
                                        <p:cTn id="79"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xit" presetSubtype="0" fill="hold" grpId="1" nodeType="clickEffect">
                                  <p:stCondLst>
                                    <p:cond delay="0"/>
                                  </p:stCondLst>
                                  <p:childTnLst>
                                    <p:animEffect transition="out" filter="fade">
                                      <p:cBhvr>
                                        <p:cTn id="83" dur="500"/>
                                        <p:tgtEl>
                                          <p:spTgt spid="37"/>
                                        </p:tgtEl>
                                      </p:cBhvr>
                                    </p:animEffect>
                                    <p:anim calcmode="lin" valueType="num">
                                      <p:cBhvr>
                                        <p:cTn id="84" dur="500"/>
                                        <p:tgtEl>
                                          <p:spTgt spid="37"/>
                                        </p:tgtEl>
                                        <p:attrNameLst>
                                          <p:attrName>ppt_x</p:attrName>
                                        </p:attrNameLst>
                                      </p:cBhvr>
                                      <p:tavLst>
                                        <p:tav tm="0">
                                          <p:val>
                                            <p:strVal val="ppt_x"/>
                                          </p:val>
                                        </p:tav>
                                        <p:tav tm="100000">
                                          <p:val>
                                            <p:strVal val="ppt_x"/>
                                          </p:val>
                                        </p:tav>
                                      </p:tavLst>
                                    </p:anim>
                                    <p:anim calcmode="lin" valueType="num">
                                      <p:cBhvr>
                                        <p:cTn id="85" dur="500"/>
                                        <p:tgtEl>
                                          <p:spTgt spid="37"/>
                                        </p:tgtEl>
                                        <p:attrNameLst>
                                          <p:attrName>ppt_y</p:attrName>
                                        </p:attrNameLst>
                                      </p:cBhvr>
                                      <p:tavLst>
                                        <p:tav tm="0">
                                          <p:val>
                                            <p:strVal val="ppt_y"/>
                                          </p:val>
                                        </p:tav>
                                        <p:tav tm="100000">
                                          <p:val>
                                            <p:strVal val="ppt_y+.1"/>
                                          </p:val>
                                        </p:tav>
                                      </p:tavLst>
                                    </p:anim>
                                    <p:set>
                                      <p:cBhvr>
                                        <p:cTn id="86" dur="1" fill="hold">
                                          <p:stCondLst>
                                            <p:cond delay="499"/>
                                          </p:stCondLst>
                                        </p:cTn>
                                        <p:tgtEl>
                                          <p:spTgt spid="37"/>
                                        </p:tgtEl>
                                        <p:attrNameLst>
                                          <p:attrName>style.visibility</p:attrName>
                                        </p:attrNameLst>
                                      </p:cBhvr>
                                      <p:to>
                                        <p:strVal val="hidden"/>
                                      </p:to>
                                    </p:set>
                                  </p:childTnLst>
                                </p:cTn>
                              </p:par>
                              <p:par>
                                <p:cTn id="87" presetID="42" presetClass="exit" presetSubtype="0" fill="hold" grpId="1" nodeType="withEffect">
                                  <p:stCondLst>
                                    <p:cond delay="0"/>
                                  </p:stCondLst>
                                  <p:childTnLst>
                                    <p:animEffect transition="out" filter="fade">
                                      <p:cBhvr>
                                        <p:cTn id="88" dur="500"/>
                                        <p:tgtEl>
                                          <p:spTgt spid="47"/>
                                        </p:tgtEl>
                                      </p:cBhvr>
                                    </p:animEffect>
                                    <p:anim calcmode="lin" valueType="num">
                                      <p:cBhvr>
                                        <p:cTn id="89" dur="500"/>
                                        <p:tgtEl>
                                          <p:spTgt spid="47"/>
                                        </p:tgtEl>
                                        <p:attrNameLst>
                                          <p:attrName>ppt_x</p:attrName>
                                        </p:attrNameLst>
                                      </p:cBhvr>
                                      <p:tavLst>
                                        <p:tav tm="0">
                                          <p:val>
                                            <p:strVal val="ppt_x"/>
                                          </p:val>
                                        </p:tav>
                                        <p:tav tm="100000">
                                          <p:val>
                                            <p:strVal val="ppt_x"/>
                                          </p:val>
                                        </p:tav>
                                      </p:tavLst>
                                    </p:anim>
                                    <p:anim calcmode="lin" valueType="num">
                                      <p:cBhvr>
                                        <p:cTn id="90" dur="500"/>
                                        <p:tgtEl>
                                          <p:spTgt spid="47"/>
                                        </p:tgtEl>
                                        <p:attrNameLst>
                                          <p:attrName>ppt_y</p:attrName>
                                        </p:attrNameLst>
                                      </p:cBhvr>
                                      <p:tavLst>
                                        <p:tav tm="0">
                                          <p:val>
                                            <p:strVal val="ppt_y"/>
                                          </p:val>
                                        </p:tav>
                                        <p:tav tm="100000">
                                          <p:val>
                                            <p:strVal val="ppt_y+.1"/>
                                          </p:val>
                                        </p:tav>
                                      </p:tavLst>
                                    </p:anim>
                                    <p:set>
                                      <p:cBhvr>
                                        <p:cTn id="91" dur="1" fill="hold">
                                          <p:stCondLst>
                                            <p:cond delay="499"/>
                                          </p:stCondLst>
                                        </p:cTn>
                                        <p:tgtEl>
                                          <p:spTgt spid="47"/>
                                        </p:tgtEl>
                                        <p:attrNameLst>
                                          <p:attrName>style.visibility</p:attrName>
                                        </p:attrNameLst>
                                      </p:cBhvr>
                                      <p:to>
                                        <p:strVal val="hidden"/>
                                      </p:to>
                                    </p:set>
                                  </p:childTnLst>
                                </p:cTn>
                              </p:par>
                              <p:par>
                                <p:cTn id="92" presetID="42" presetClass="exit" presetSubtype="0" fill="hold" nodeType="withEffect">
                                  <p:stCondLst>
                                    <p:cond delay="0"/>
                                  </p:stCondLst>
                                  <p:childTnLst>
                                    <p:animEffect transition="out" filter="fade">
                                      <p:cBhvr>
                                        <p:cTn id="93" dur="500"/>
                                        <p:tgtEl>
                                          <p:spTgt spid="46"/>
                                        </p:tgtEl>
                                      </p:cBhvr>
                                    </p:animEffect>
                                    <p:anim calcmode="lin" valueType="num">
                                      <p:cBhvr>
                                        <p:cTn id="94" dur="500"/>
                                        <p:tgtEl>
                                          <p:spTgt spid="46"/>
                                        </p:tgtEl>
                                        <p:attrNameLst>
                                          <p:attrName>ppt_x</p:attrName>
                                        </p:attrNameLst>
                                      </p:cBhvr>
                                      <p:tavLst>
                                        <p:tav tm="0">
                                          <p:val>
                                            <p:strVal val="ppt_x"/>
                                          </p:val>
                                        </p:tav>
                                        <p:tav tm="100000">
                                          <p:val>
                                            <p:strVal val="ppt_x"/>
                                          </p:val>
                                        </p:tav>
                                      </p:tavLst>
                                    </p:anim>
                                    <p:anim calcmode="lin" valueType="num">
                                      <p:cBhvr>
                                        <p:cTn id="95" dur="500"/>
                                        <p:tgtEl>
                                          <p:spTgt spid="46"/>
                                        </p:tgtEl>
                                        <p:attrNameLst>
                                          <p:attrName>ppt_y</p:attrName>
                                        </p:attrNameLst>
                                      </p:cBhvr>
                                      <p:tavLst>
                                        <p:tav tm="0">
                                          <p:val>
                                            <p:strVal val="ppt_y"/>
                                          </p:val>
                                        </p:tav>
                                        <p:tav tm="100000">
                                          <p:val>
                                            <p:strVal val="ppt_y+.1"/>
                                          </p:val>
                                        </p:tav>
                                      </p:tavLst>
                                    </p:anim>
                                    <p:set>
                                      <p:cBhvr>
                                        <p:cTn id="96" dur="1" fill="hold">
                                          <p:stCondLst>
                                            <p:cond delay="499"/>
                                          </p:stCondLst>
                                        </p:cTn>
                                        <p:tgtEl>
                                          <p:spTgt spid="46"/>
                                        </p:tgtEl>
                                        <p:attrNameLst>
                                          <p:attrName>style.visibility</p:attrName>
                                        </p:attrNameLst>
                                      </p:cBhvr>
                                      <p:to>
                                        <p:strVal val="hidden"/>
                                      </p:to>
                                    </p:set>
                                  </p:childTnLst>
                                </p:cTn>
                              </p:par>
                              <p:par>
                                <p:cTn id="97" presetID="42" presetClass="exit" presetSubtype="0" fill="hold" grpId="1" nodeType="withEffect">
                                  <p:stCondLst>
                                    <p:cond delay="0"/>
                                  </p:stCondLst>
                                  <p:childTnLst>
                                    <p:animEffect transition="out" filter="fade">
                                      <p:cBhvr>
                                        <p:cTn id="98" dur="500"/>
                                        <p:tgtEl>
                                          <p:spTgt spid="44"/>
                                        </p:tgtEl>
                                      </p:cBhvr>
                                    </p:animEffect>
                                    <p:anim calcmode="lin" valueType="num">
                                      <p:cBhvr>
                                        <p:cTn id="99" dur="500"/>
                                        <p:tgtEl>
                                          <p:spTgt spid="44"/>
                                        </p:tgtEl>
                                        <p:attrNameLst>
                                          <p:attrName>ppt_x</p:attrName>
                                        </p:attrNameLst>
                                      </p:cBhvr>
                                      <p:tavLst>
                                        <p:tav tm="0">
                                          <p:val>
                                            <p:strVal val="ppt_x"/>
                                          </p:val>
                                        </p:tav>
                                        <p:tav tm="100000">
                                          <p:val>
                                            <p:strVal val="ppt_x"/>
                                          </p:val>
                                        </p:tav>
                                      </p:tavLst>
                                    </p:anim>
                                    <p:anim calcmode="lin" valueType="num">
                                      <p:cBhvr>
                                        <p:cTn id="100" dur="500"/>
                                        <p:tgtEl>
                                          <p:spTgt spid="44"/>
                                        </p:tgtEl>
                                        <p:attrNameLst>
                                          <p:attrName>ppt_y</p:attrName>
                                        </p:attrNameLst>
                                      </p:cBhvr>
                                      <p:tavLst>
                                        <p:tav tm="0">
                                          <p:val>
                                            <p:strVal val="ppt_y"/>
                                          </p:val>
                                        </p:tav>
                                        <p:tav tm="100000">
                                          <p:val>
                                            <p:strVal val="ppt_y+.1"/>
                                          </p:val>
                                        </p:tav>
                                      </p:tavLst>
                                    </p:anim>
                                    <p:set>
                                      <p:cBhvr>
                                        <p:cTn id="101" dur="1" fill="hold">
                                          <p:stCondLst>
                                            <p:cond delay="499"/>
                                          </p:stCondLst>
                                        </p:cTn>
                                        <p:tgtEl>
                                          <p:spTgt spid="44"/>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nodeType="clickEffect">
                                  <p:stCondLst>
                                    <p:cond delay="0"/>
                                  </p:stCondLst>
                                  <p:childTnLst>
                                    <p:set>
                                      <p:cBhvr>
                                        <p:cTn id="111" dur="1" fill="hold">
                                          <p:stCondLst>
                                            <p:cond delay="0"/>
                                          </p:stCondLst>
                                        </p:cTn>
                                        <p:tgtEl>
                                          <p:spTgt spid="49"/>
                                        </p:tgtEl>
                                        <p:attrNameLst>
                                          <p:attrName>style.visibility</p:attrName>
                                        </p:attrNameLst>
                                      </p:cBhvr>
                                      <p:to>
                                        <p:strVal val="visible"/>
                                      </p:to>
                                    </p:set>
                                    <p:anim calcmode="lin" valueType="num">
                                      <p:cBhvr>
                                        <p:cTn id="112" dur="500" fill="hold"/>
                                        <p:tgtEl>
                                          <p:spTgt spid="49"/>
                                        </p:tgtEl>
                                        <p:attrNameLst>
                                          <p:attrName>ppt_w</p:attrName>
                                        </p:attrNameLst>
                                      </p:cBhvr>
                                      <p:tavLst>
                                        <p:tav tm="0">
                                          <p:val>
                                            <p:fltVal val="0"/>
                                          </p:val>
                                        </p:tav>
                                        <p:tav tm="100000">
                                          <p:val>
                                            <p:strVal val="#ppt_w"/>
                                          </p:val>
                                        </p:tav>
                                      </p:tavLst>
                                    </p:anim>
                                    <p:anim calcmode="lin" valueType="num">
                                      <p:cBhvr>
                                        <p:cTn id="113" dur="500" fill="hold"/>
                                        <p:tgtEl>
                                          <p:spTgt spid="49"/>
                                        </p:tgtEl>
                                        <p:attrNameLst>
                                          <p:attrName>ppt_h</p:attrName>
                                        </p:attrNameLst>
                                      </p:cBhvr>
                                      <p:tavLst>
                                        <p:tav tm="0">
                                          <p:val>
                                            <p:fltVal val="0"/>
                                          </p:val>
                                        </p:tav>
                                        <p:tav tm="100000">
                                          <p:val>
                                            <p:strVal val="#ppt_h"/>
                                          </p:val>
                                        </p:tav>
                                      </p:tavLst>
                                    </p:anim>
                                    <p:animEffect transition="in" filter="fade">
                                      <p:cBhvr>
                                        <p:cTn id="114" dur="500"/>
                                        <p:tgtEl>
                                          <p:spTgt spid="49"/>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 calcmode="lin" valueType="num">
                                      <p:cBhvr>
                                        <p:cTn id="117" dur="500" fill="hold"/>
                                        <p:tgtEl>
                                          <p:spTgt spid="42"/>
                                        </p:tgtEl>
                                        <p:attrNameLst>
                                          <p:attrName>ppt_w</p:attrName>
                                        </p:attrNameLst>
                                      </p:cBhvr>
                                      <p:tavLst>
                                        <p:tav tm="0">
                                          <p:val>
                                            <p:fltVal val="0"/>
                                          </p:val>
                                        </p:tav>
                                        <p:tav tm="100000">
                                          <p:val>
                                            <p:strVal val="#ppt_w"/>
                                          </p:val>
                                        </p:tav>
                                      </p:tavLst>
                                    </p:anim>
                                    <p:anim calcmode="lin" valueType="num">
                                      <p:cBhvr>
                                        <p:cTn id="118" dur="500" fill="hold"/>
                                        <p:tgtEl>
                                          <p:spTgt spid="42"/>
                                        </p:tgtEl>
                                        <p:attrNameLst>
                                          <p:attrName>ppt_h</p:attrName>
                                        </p:attrNameLst>
                                      </p:cBhvr>
                                      <p:tavLst>
                                        <p:tav tm="0">
                                          <p:val>
                                            <p:fltVal val="0"/>
                                          </p:val>
                                        </p:tav>
                                        <p:tav tm="100000">
                                          <p:val>
                                            <p:strVal val="#ppt_h"/>
                                          </p:val>
                                        </p:tav>
                                      </p:tavLst>
                                    </p:anim>
                                    <p:animEffect transition="in" filter="fade">
                                      <p:cBhvr>
                                        <p:cTn id="1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6" grpId="1" animBg="1"/>
      <p:bldP spid="37" grpId="0" animBg="1"/>
      <p:bldP spid="37" grpId="1" animBg="1"/>
      <p:bldP spid="38" grpId="0" animBg="1"/>
      <p:bldP spid="38" grpId="1" animBg="1"/>
      <p:bldP spid="39" grpId="0" animBg="1"/>
      <p:bldP spid="39" grpId="1" animBg="1"/>
      <p:bldP spid="41" grpId="0" animBg="1"/>
      <p:bldP spid="42" grpId="0" animBg="1"/>
      <p:bldP spid="44" grpId="0" animBg="1"/>
      <p:bldP spid="44" grpId="1" animBg="1"/>
      <p:bldP spid="45" grpId="0" animBg="1"/>
      <p:bldP spid="47" grpId="0" animBg="1"/>
      <p:bldP spid="4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14794-844A-EE44-FDDC-5AAC218BAB66}"/>
            </a:ext>
          </a:extLst>
        </p:cNvPr>
        <p:cNvGrpSpPr/>
        <p:nvPr/>
      </p:nvGrpSpPr>
      <p:grpSpPr>
        <a:xfrm>
          <a:off x="0" y="0"/>
          <a:ext cx="0" cy="0"/>
          <a:chOff x="0" y="0"/>
          <a:chExt cx="0" cy="0"/>
        </a:xfrm>
      </p:grpSpPr>
      <p:pic>
        <p:nvPicPr>
          <p:cNvPr id="23" name="图片 22">
            <a:extLst>
              <a:ext uri="{FF2B5EF4-FFF2-40B4-BE49-F238E27FC236}">
                <a16:creationId xmlns:a16="http://schemas.microsoft.com/office/drawing/2014/main" id="{D66187BF-9F1D-6722-E965-117EA3AE58E8}"/>
              </a:ext>
            </a:extLst>
          </p:cNvPr>
          <p:cNvPicPr>
            <a:picLocks noChangeAspect="1"/>
          </p:cNvPicPr>
          <p:nvPr/>
        </p:nvPicPr>
        <p:blipFill>
          <a:blip r:embed="rId6"/>
          <a:stretch>
            <a:fillRect/>
          </a:stretch>
        </p:blipFill>
        <p:spPr>
          <a:xfrm>
            <a:off x="664028" y="1919861"/>
            <a:ext cx="8784771" cy="49814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图片 23">
            <a:extLst>
              <a:ext uri="{FF2B5EF4-FFF2-40B4-BE49-F238E27FC236}">
                <a16:creationId xmlns:a16="http://schemas.microsoft.com/office/drawing/2014/main" id="{9700F24F-5FC0-0CE7-DD4E-0342154F89AC}"/>
              </a:ext>
            </a:extLst>
          </p:cNvPr>
          <p:cNvPicPr>
            <a:picLocks noChangeAspect="1"/>
          </p:cNvPicPr>
          <p:nvPr/>
        </p:nvPicPr>
        <p:blipFill>
          <a:blip r:embed="rId7"/>
          <a:stretch>
            <a:fillRect/>
          </a:stretch>
        </p:blipFill>
        <p:spPr>
          <a:xfrm>
            <a:off x="1470675" y="3128556"/>
            <a:ext cx="8534400" cy="32575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AutoShape 18">
            <a:extLst>
              <a:ext uri="{FF2B5EF4-FFF2-40B4-BE49-F238E27FC236}">
                <a16:creationId xmlns:a16="http://schemas.microsoft.com/office/drawing/2014/main" id="{03777073-CFF4-85E0-C354-7C700DA59BC8}"/>
              </a:ext>
            </a:extLst>
          </p:cNvPr>
          <p:cNvSpPr/>
          <p:nvPr/>
        </p:nvSpPr>
        <p:spPr>
          <a:xfrm>
            <a:off x="-325826" y="13140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rgbClr val="FFFFFF">
                    <a:alpha val="100000"/>
                  </a:srgbClr>
                </a:solidFill>
                <a:latin typeface="微软雅黑"/>
                <a:ea typeface="微软雅黑"/>
                <a:cs typeface="微软雅黑"/>
              </a:rPr>
              <a:t>完成情况</a:t>
            </a:r>
            <a:endParaRPr lang="en-US" sz="1100" dirty="0">
              <a:solidFill>
                <a:srgbClr val="595959"/>
              </a:solidFill>
              <a:latin typeface="Calibri"/>
            </a:endParaRPr>
          </a:p>
        </p:txBody>
      </p:sp>
      <p:sp>
        <p:nvSpPr>
          <p:cNvPr id="26" name="箭头: V 形 25">
            <a:extLst>
              <a:ext uri="{FF2B5EF4-FFF2-40B4-BE49-F238E27FC236}">
                <a16:creationId xmlns:a16="http://schemas.microsoft.com/office/drawing/2014/main" id="{CBA17A94-37C0-0510-76B0-9F6EA417B50C}"/>
              </a:ext>
            </a:extLst>
          </p:cNvPr>
          <p:cNvSpPr/>
          <p:nvPr/>
        </p:nvSpPr>
        <p:spPr>
          <a:xfrm>
            <a:off x="2664267" y="1314000"/>
            <a:ext cx="2583831" cy="546997"/>
          </a:xfrm>
          <a:prstGeom prst="chevron">
            <a:avLst/>
          </a:prstGeom>
          <a:solidFill>
            <a:srgbClr val="2E75B3"/>
          </a:solidFill>
          <a:ln w="25400" cap="flat" cmpd="sng" algn="ctr">
            <a:solidFill>
              <a:srgbClr val="00501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srgbClr val="FFFFFF">
                    <a:alpha val="100000"/>
                  </a:srgbClr>
                </a:solidFill>
                <a:effectLst/>
                <a:uLnTx/>
                <a:uFillTx/>
                <a:latin typeface="微软雅黑"/>
                <a:ea typeface="微软雅黑"/>
                <a:cs typeface="+mn-cs"/>
              </a:rPr>
              <a:t>信 息 查 看</a:t>
            </a:r>
          </a:p>
        </p:txBody>
      </p:sp>
      <p:sp>
        <p:nvSpPr>
          <p:cNvPr id="27" name="矩形 26">
            <a:extLst>
              <a:ext uri="{FF2B5EF4-FFF2-40B4-BE49-F238E27FC236}">
                <a16:creationId xmlns:a16="http://schemas.microsoft.com/office/drawing/2014/main" id="{8114C734-2BBF-A5CE-3C6F-23251BCF8920}"/>
              </a:ext>
            </a:extLst>
          </p:cNvPr>
          <p:cNvSpPr/>
          <p:nvPr/>
        </p:nvSpPr>
        <p:spPr>
          <a:xfrm>
            <a:off x="1905000" y="2442756"/>
            <a:ext cx="6477000" cy="45720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8" name="TextBox 11">
            <a:extLst>
              <a:ext uri="{FF2B5EF4-FFF2-40B4-BE49-F238E27FC236}">
                <a16:creationId xmlns:a16="http://schemas.microsoft.com/office/drawing/2014/main" id="{D2C515EA-F2B1-5708-3FB3-614722749070}"/>
              </a:ext>
            </a:extLst>
          </p:cNvPr>
          <p:cNvSpPr txBox="1"/>
          <p:nvPr/>
        </p:nvSpPr>
        <p:spPr>
          <a:xfrm>
            <a:off x="8686800" y="2506470"/>
            <a:ext cx="1676400" cy="393486"/>
          </a:xfrm>
          <a:prstGeom prst="rect">
            <a:avLst/>
          </a:prstGeom>
          <a:ln/>
        </p:spPr>
        <p:txBody>
          <a:bodyPr vert="horz" wrap="square" lIns="114300" tIns="57150" rIns="114300" bIns="57150" rtlCol="0" anchor="t" anchorCtr="0">
            <a:noAutofit/>
          </a:bodyPr>
          <a:lstStyle/>
          <a:p>
            <a:pPr algn="r">
              <a:lnSpc>
                <a:spcPct val="77000"/>
              </a:lnSpc>
            </a:pPr>
            <a:r>
              <a:rPr lang="zh-CN" altLang="en-US" b="1" dirty="0">
                <a:solidFill>
                  <a:srgbClr val="00B0F0"/>
                </a:solidFill>
                <a:latin typeface="Microsoft Yahei"/>
                <a:ea typeface="Microsoft Yahei"/>
              </a:rPr>
              <a:t>信息检索功能</a:t>
            </a:r>
            <a:endParaRPr lang="en-US" b="1" dirty="0">
              <a:solidFill>
                <a:srgbClr val="00B0F0"/>
              </a:solidFill>
              <a:latin typeface="Microsoft Yahei"/>
              <a:ea typeface="Microsoft Yahei"/>
            </a:endParaRPr>
          </a:p>
        </p:txBody>
      </p:sp>
      <p:sp>
        <p:nvSpPr>
          <p:cNvPr id="29" name="TextBox 11">
            <a:extLst>
              <a:ext uri="{FF2B5EF4-FFF2-40B4-BE49-F238E27FC236}">
                <a16:creationId xmlns:a16="http://schemas.microsoft.com/office/drawing/2014/main" id="{2290E7C9-23BD-FAC4-DC7B-7A11A9C8767F}"/>
              </a:ext>
            </a:extLst>
          </p:cNvPr>
          <p:cNvSpPr txBox="1"/>
          <p:nvPr/>
        </p:nvSpPr>
        <p:spPr>
          <a:xfrm>
            <a:off x="9998793" y="2976156"/>
            <a:ext cx="1887111" cy="792000"/>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登录导师账号，打开学生列表</a:t>
            </a:r>
            <a:endParaRPr lang="en-US" sz="2000" b="1" dirty="0">
              <a:solidFill>
                <a:srgbClr val="00B0F0"/>
              </a:solidFill>
              <a:latin typeface="Microsoft Yahei"/>
              <a:ea typeface="Microsoft Yahei"/>
            </a:endParaRPr>
          </a:p>
        </p:txBody>
      </p:sp>
      <p:pic>
        <p:nvPicPr>
          <p:cNvPr id="30" name="图片 29">
            <a:extLst>
              <a:ext uri="{FF2B5EF4-FFF2-40B4-BE49-F238E27FC236}">
                <a16:creationId xmlns:a16="http://schemas.microsoft.com/office/drawing/2014/main" id="{A88620D8-58DB-0227-DF77-DD9FFA4AD672}"/>
              </a:ext>
            </a:extLst>
          </p:cNvPr>
          <p:cNvPicPr>
            <a:picLocks noChangeAspect="1"/>
          </p:cNvPicPr>
          <p:nvPr/>
        </p:nvPicPr>
        <p:blipFill>
          <a:blip r:embed="rId8"/>
          <a:stretch>
            <a:fillRect/>
          </a:stretch>
        </p:blipFill>
        <p:spPr>
          <a:xfrm>
            <a:off x="664027" y="1924986"/>
            <a:ext cx="8784771" cy="5006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矩形 30">
            <a:extLst>
              <a:ext uri="{FF2B5EF4-FFF2-40B4-BE49-F238E27FC236}">
                <a16:creationId xmlns:a16="http://schemas.microsoft.com/office/drawing/2014/main" id="{F487583F-7CBF-03F2-6535-5784EDC1C4EC}"/>
              </a:ext>
            </a:extLst>
          </p:cNvPr>
          <p:cNvSpPr/>
          <p:nvPr/>
        </p:nvSpPr>
        <p:spPr>
          <a:xfrm>
            <a:off x="8610600" y="4652556"/>
            <a:ext cx="457200" cy="228599"/>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32" name="TextBox 11">
            <a:extLst>
              <a:ext uri="{FF2B5EF4-FFF2-40B4-BE49-F238E27FC236}">
                <a16:creationId xmlns:a16="http://schemas.microsoft.com/office/drawing/2014/main" id="{D19FA89A-B18F-66EC-A65F-287E14296EC1}"/>
              </a:ext>
            </a:extLst>
          </p:cNvPr>
          <p:cNvSpPr txBox="1"/>
          <p:nvPr/>
        </p:nvSpPr>
        <p:spPr>
          <a:xfrm>
            <a:off x="10155596" y="4254254"/>
            <a:ext cx="1814802" cy="398302"/>
          </a:xfrm>
          <a:prstGeom prst="rect">
            <a:avLst/>
          </a:prstGeom>
          <a:ln/>
        </p:spPr>
        <p:txBody>
          <a:bodyPr vert="horz" wrap="square" lIns="114300" tIns="57150" rIns="114300" bIns="57150" rtlCol="0" anchor="t" anchorCtr="0">
            <a:noAutofit/>
          </a:bodyPr>
          <a:lstStyle/>
          <a:p>
            <a:pPr algn="ctr">
              <a:lnSpc>
                <a:spcPct val="77000"/>
              </a:lnSpc>
            </a:pPr>
            <a:r>
              <a:rPr lang="zh-CN" altLang="en-US" sz="2000" b="1" dirty="0">
                <a:solidFill>
                  <a:srgbClr val="00B0F0"/>
                </a:solidFill>
                <a:latin typeface="Microsoft Yahei"/>
                <a:ea typeface="Microsoft Yahei"/>
              </a:rPr>
              <a:t>点击个人简介</a:t>
            </a:r>
            <a:endParaRPr lang="en-US" sz="2000" b="1" dirty="0">
              <a:solidFill>
                <a:srgbClr val="00B0F0"/>
              </a:solidFill>
              <a:latin typeface="Microsoft Yahei"/>
              <a:ea typeface="Microsoft Yahei"/>
            </a:endParaRPr>
          </a:p>
        </p:txBody>
      </p:sp>
      <p:pic>
        <p:nvPicPr>
          <p:cNvPr id="33" name="图片 32">
            <a:extLst>
              <a:ext uri="{FF2B5EF4-FFF2-40B4-BE49-F238E27FC236}">
                <a16:creationId xmlns:a16="http://schemas.microsoft.com/office/drawing/2014/main" id="{6C7C4377-BAF0-C9FA-7B3B-6ADCB342E208}"/>
              </a:ext>
            </a:extLst>
          </p:cNvPr>
          <p:cNvPicPr>
            <a:picLocks noChangeAspect="1"/>
          </p:cNvPicPr>
          <p:nvPr/>
        </p:nvPicPr>
        <p:blipFill>
          <a:blip r:embed="rId9"/>
          <a:stretch>
            <a:fillRect/>
          </a:stretch>
        </p:blipFill>
        <p:spPr>
          <a:xfrm>
            <a:off x="4018899" y="1985556"/>
            <a:ext cx="4111625" cy="4800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descr="底图">
            <a:extLst>
              <a:ext uri="{FF2B5EF4-FFF2-40B4-BE49-F238E27FC236}">
                <a16:creationId xmlns:a16="http://schemas.microsoft.com/office/drawing/2014/main" id="{354D94D5-027A-F95B-803C-CC946DE5F5FB}"/>
              </a:ext>
            </a:extLst>
          </p:cNvPr>
          <p:cNvPicPr>
            <a:picLocks noChangeAspect="1"/>
          </p:cNvPicPr>
          <p:nvPr>
            <p:custDataLst>
              <p:tags r:id="rId2"/>
            </p:custDataLst>
          </p:nvPr>
        </p:nvPicPr>
        <p:blipFill>
          <a:blip r:embed="rId10"/>
          <a:srcRect t="51611" b="37473"/>
          <a:stretch>
            <a:fillRect/>
          </a:stretch>
        </p:blipFill>
        <p:spPr>
          <a:xfrm>
            <a:off x="0" y="0"/>
            <a:ext cx="12207558" cy="526415"/>
          </a:xfrm>
          <a:prstGeom prst="rect">
            <a:avLst/>
          </a:prstGeom>
        </p:spPr>
      </p:pic>
      <p:grpSp>
        <p:nvGrpSpPr>
          <p:cNvPr id="12" name="组合 11">
            <a:extLst>
              <a:ext uri="{FF2B5EF4-FFF2-40B4-BE49-F238E27FC236}">
                <a16:creationId xmlns:a16="http://schemas.microsoft.com/office/drawing/2014/main" id="{4643A2E3-DE2B-ED65-4222-35C161762B2A}"/>
              </a:ext>
            </a:extLst>
          </p:cNvPr>
          <p:cNvGrpSpPr/>
          <p:nvPr/>
        </p:nvGrpSpPr>
        <p:grpSpPr>
          <a:xfrm>
            <a:off x="8251622" y="-182563"/>
            <a:ext cx="3944823" cy="870585"/>
            <a:chOff x="218930" y="27621"/>
            <a:chExt cx="3944823" cy="870585"/>
          </a:xfrm>
        </p:grpSpPr>
        <p:pic>
          <p:nvPicPr>
            <p:cNvPr id="13" name="图片 12">
              <a:extLst>
                <a:ext uri="{FF2B5EF4-FFF2-40B4-BE49-F238E27FC236}">
                  <a16:creationId xmlns:a16="http://schemas.microsoft.com/office/drawing/2014/main" id="{B3CC7BF9-B3A1-9934-81E6-92818B9CDF3C}"/>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4" name="Picture 3">
              <a:extLst>
                <a:ext uri="{FF2B5EF4-FFF2-40B4-BE49-F238E27FC236}">
                  <a16:creationId xmlns:a16="http://schemas.microsoft.com/office/drawing/2014/main" id="{9DC5A2E6-594D-BD99-B505-4FED9E97938F}"/>
                </a:ext>
              </a:extLst>
            </p:cNvPr>
            <p:cNvPicPr>
              <a:picLocks noChangeAspect="1"/>
            </p:cNvPicPr>
            <p:nvPr/>
          </p:nvPicPr>
          <p:blipFill>
            <a:blip r:embed="rId13"/>
            <a:stretch>
              <a:fillRect/>
            </a:stretch>
          </p:blipFill>
          <p:spPr>
            <a:xfrm>
              <a:off x="889310" y="232410"/>
              <a:ext cx="616345" cy="461009"/>
            </a:xfrm>
            <a:prstGeom prst="rect">
              <a:avLst/>
            </a:prstGeom>
            <a:noFill/>
            <a:ln w="9525">
              <a:noFill/>
            </a:ln>
          </p:spPr>
        </p:pic>
        <p:pic>
          <p:nvPicPr>
            <p:cNvPr id="15" name="图片 8">
              <a:extLst>
                <a:ext uri="{FF2B5EF4-FFF2-40B4-BE49-F238E27FC236}">
                  <a16:creationId xmlns:a16="http://schemas.microsoft.com/office/drawing/2014/main" id="{E3FB9869-EDF2-FA6E-1130-49E5455132A7}"/>
                </a:ext>
              </a:extLst>
            </p:cNvPr>
            <p:cNvPicPr>
              <a:picLocks noChangeAspect="1"/>
            </p:cNvPicPr>
            <p:nvPr>
              <p:custDataLst>
                <p:tags r:id="rId3"/>
              </p:custDataLst>
            </p:nvPr>
          </p:nvPicPr>
          <p:blipFill rotWithShape="1">
            <a:blip r:embed="rId14"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6" name="图片 15">
              <a:extLst>
                <a:ext uri="{FF2B5EF4-FFF2-40B4-BE49-F238E27FC236}">
                  <a16:creationId xmlns:a16="http://schemas.microsoft.com/office/drawing/2014/main" id="{8EC856E0-8067-BE33-33A6-CFDAC0E0ECA2}"/>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17" name="矩形 16">
            <a:extLst>
              <a:ext uri="{FF2B5EF4-FFF2-40B4-BE49-F238E27FC236}">
                <a16:creationId xmlns:a16="http://schemas.microsoft.com/office/drawing/2014/main" id="{CE181171-658D-6A61-A368-AEF65A96C781}"/>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18" name="矩形 4">
            <a:extLst>
              <a:ext uri="{FF2B5EF4-FFF2-40B4-BE49-F238E27FC236}">
                <a16:creationId xmlns:a16="http://schemas.microsoft.com/office/drawing/2014/main" id="{B2F69ACC-7F48-32B9-8FE5-F9E02BA6D491}"/>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21085508-26A9-6474-177E-11E5D5591B21}"/>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21" name="矩形 4">
            <a:extLst>
              <a:ext uri="{FF2B5EF4-FFF2-40B4-BE49-F238E27FC236}">
                <a16:creationId xmlns:a16="http://schemas.microsoft.com/office/drawing/2014/main" id="{156D8921-2843-BD23-D5A8-1FB19B857D86}"/>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22" name="矩形 4">
            <a:extLst>
              <a:ext uri="{FF2B5EF4-FFF2-40B4-BE49-F238E27FC236}">
                <a16:creationId xmlns:a16="http://schemas.microsoft.com/office/drawing/2014/main" id="{FA91A3A5-3379-CF69-B38B-439A152211CB}"/>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34" name="矩形 4">
            <a:extLst>
              <a:ext uri="{FF2B5EF4-FFF2-40B4-BE49-F238E27FC236}">
                <a16:creationId xmlns:a16="http://schemas.microsoft.com/office/drawing/2014/main" id="{A05B4C2C-36CB-B203-647F-B75A7665C0C1}"/>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DD3BA87D-6708-E904-4E36-C59FD50A93E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 name="稻壳儿小白白(http://dwz.cn/Wu2UP)">
            <a:hlinkClick r:id="rId18" action="ppaction://hlinksldjump" tooltip="点此进入下一板块"/>
            <a:extLst>
              <a:ext uri="{FF2B5EF4-FFF2-40B4-BE49-F238E27FC236}">
                <a16:creationId xmlns:a16="http://schemas.microsoft.com/office/drawing/2014/main" id="{1C49FF06-5B52-CC06-7578-84019CBA4761}"/>
              </a:ext>
            </a:extLst>
          </p:cNvPr>
          <p:cNvSpPr>
            <a:spLocks/>
          </p:cNvSpPr>
          <p:nvPr/>
        </p:nvSpPr>
        <p:spPr bwMode="auto">
          <a:xfrm>
            <a:off x="11617020" y="633143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dirty="0"/>
          </a:p>
        </p:txBody>
      </p:sp>
    </p:spTree>
    <p:custDataLst>
      <p:tags r:id="rId1"/>
    </p:custDataLst>
    <p:extLst>
      <p:ext uri="{BB962C8B-B14F-4D97-AF65-F5344CB8AC3E}">
        <p14:creationId xmlns:p14="http://schemas.microsoft.com/office/powerpoint/2010/main" val="7879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7"/>
                                        </p:tgtEl>
                                      </p:cBhvr>
                                    </p:animEffect>
                                    <p:set>
                                      <p:cBhvr>
                                        <p:cTn id="20" dur="1" fill="hold">
                                          <p:stCondLst>
                                            <p:cond delay="499"/>
                                          </p:stCondLst>
                                        </p:cTn>
                                        <p:tgtEl>
                                          <p:spTgt spid="27"/>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8"/>
                                        </p:tgtEl>
                                      </p:cBhvr>
                                    </p:animEffect>
                                    <p:set>
                                      <p:cBhvr>
                                        <p:cTn id="23" dur="1" fill="hold">
                                          <p:stCondLst>
                                            <p:cond delay="499"/>
                                          </p:stCondLst>
                                        </p:cTn>
                                        <p:tgtEl>
                                          <p:spTgt spid="2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9"/>
                                        </p:tgtEl>
                                      </p:cBhvr>
                                    </p:animEffect>
                                    <p:set>
                                      <p:cBhvr>
                                        <p:cTn id="29" dur="1" fill="hold">
                                          <p:stCondLst>
                                            <p:cond delay="499"/>
                                          </p:stCondLst>
                                        </p:cTn>
                                        <p:tgtEl>
                                          <p:spTgt spid="2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E08BB-0451-120D-0843-5A89E09C473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82C5FE57-AEED-FCDC-5CEF-BE10EF641EA4}"/>
              </a:ext>
            </a:extLst>
          </p:cNvPr>
          <p:cNvPicPr>
            <a:picLocks noChangeAspect="1"/>
          </p:cNvPicPr>
          <p:nvPr/>
        </p:nvPicPr>
        <p:blipFill>
          <a:blip r:embed="rId6"/>
          <a:stretch>
            <a:fillRect/>
          </a:stretch>
        </p:blipFill>
        <p:spPr>
          <a:xfrm>
            <a:off x="816359" y="1893726"/>
            <a:ext cx="8915400" cy="49234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AutoShape 18">
            <a:extLst>
              <a:ext uri="{FF2B5EF4-FFF2-40B4-BE49-F238E27FC236}">
                <a16:creationId xmlns:a16="http://schemas.microsoft.com/office/drawing/2014/main" id="{412A2669-FA60-873E-432C-F1C7F2D5855F}"/>
              </a:ext>
            </a:extLst>
          </p:cNvPr>
          <p:cNvSpPr/>
          <p:nvPr/>
        </p:nvSpPr>
        <p:spPr>
          <a:xfrm>
            <a:off x="-271466" y="13140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chemeClr val="lt1">
                    <a:alpha val="100000"/>
                  </a:schemeClr>
                </a:solidFill>
                <a:latin typeface="微软雅黑"/>
                <a:ea typeface="微软雅黑"/>
                <a:cs typeface="微软雅黑"/>
              </a:rPr>
              <a:t>功能实现</a:t>
            </a:r>
            <a:endParaRPr lang="en-US" sz="1100" dirty="0"/>
          </a:p>
        </p:txBody>
      </p:sp>
      <p:sp>
        <p:nvSpPr>
          <p:cNvPr id="13" name="箭头: V 形 12">
            <a:extLst>
              <a:ext uri="{FF2B5EF4-FFF2-40B4-BE49-F238E27FC236}">
                <a16:creationId xmlns:a16="http://schemas.microsoft.com/office/drawing/2014/main" id="{3981F106-EEDA-D847-78FF-F24402C6C938}"/>
              </a:ext>
            </a:extLst>
          </p:cNvPr>
          <p:cNvSpPr/>
          <p:nvPr/>
        </p:nvSpPr>
        <p:spPr>
          <a:xfrm>
            <a:off x="2718627" y="13140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lt1">
                    <a:alpha val="100000"/>
                  </a:schemeClr>
                </a:solidFill>
                <a:latin typeface="微软雅黑"/>
                <a:ea typeface="微软雅黑"/>
              </a:rPr>
              <a:t>信 息 查 看</a:t>
            </a:r>
          </a:p>
        </p:txBody>
      </p:sp>
      <p:sp>
        <p:nvSpPr>
          <p:cNvPr id="14" name="矩形 13">
            <a:extLst>
              <a:ext uri="{FF2B5EF4-FFF2-40B4-BE49-F238E27FC236}">
                <a16:creationId xmlns:a16="http://schemas.microsoft.com/office/drawing/2014/main" id="{9779F4D5-EE53-6EF6-4816-8591681FE6D4}"/>
              </a:ext>
            </a:extLst>
          </p:cNvPr>
          <p:cNvSpPr/>
          <p:nvPr/>
        </p:nvSpPr>
        <p:spPr>
          <a:xfrm>
            <a:off x="1959360" y="2362904"/>
            <a:ext cx="6553200" cy="5341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1">
            <a:extLst>
              <a:ext uri="{FF2B5EF4-FFF2-40B4-BE49-F238E27FC236}">
                <a16:creationId xmlns:a16="http://schemas.microsoft.com/office/drawing/2014/main" id="{F619E78E-DE06-B4C1-8642-9FF0DDF912E8}"/>
              </a:ext>
            </a:extLst>
          </p:cNvPr>
          <p:cNvSpPr txBox="1"/>
          <p:nvPr/>
        </p:nvSpPr>
        <p:spPr>
          <a:xfrm>
            <a:off x="9960360" y="2972504"/>
            <a:ext cx="1887111" cy="792000"/>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登录学生账号，打开导师列表</a:t>
            </a:r>
            <a:endParaRPr lang="en-US" sz="2000" b="1" dirty="0">
              <a:solidFill>
                <a:srgbClr val="00B0F0"/>
              </a:solidFill>
              <a:latin typeface="Microsoft Yahei"/>
              <a:ea typeface="Microsoft Yahei"/>
            </a:endParaRPr>
          </a:p>
        </p:txBody>
      </p:sp>
      <p:pic>
        <p:nvPicPr>
          <p:cNvPr id="16" name="图片 15">
            <a:extLst>
              <a:ext uri="{FF2B5EF4-FFF2-40B4-BE49-F238E27FC236}">
                <a16:creationId xmlns:a16="http://schemas.microsoft.com/office/drawing/2014/main" id="{6A63D939-3489-7E8F-BAAA-22872A538496}"/>
              </a:ext>
            </a:extLst>
          </p:cNvPr>
          <p:cNvPicPr>
            <a:picLocks noChangeAspect="1"/>
          </p:cNvPicPr>
          <p:nvPr/>
        </p:nvPicPr>
        <p:blipFill>
          <a:blip r:embed="rId7"/>
          <a:stretch>
            <a:fillRect/>
          </a:stretch>
        </p:blipFill>
        <p:spPr>
          <a:xfrm>
            <a:off x="1044960" y="3355329"/>
            <a:ext cx="9372600" cy="26817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descr="底图">
            <a:extLst>
              <a:ext uri="{FF2B5EF4-FFF2-40B4-BE49-F238E27FC236}">
                <a16:creationId xmlns:a16="http://schemas.microsoft.com/office/drawing/2014/main" id="{3505B319-02FC-8922-969E-8AB87489B145}"/>
              </a:ext>
            </a:extLst>
          </p:cNvPr>
          <p:cNvPicPr>
            <a:picLocks noChangeAspect="1"/>
          </p:cNvPicPr>
          <p:nvPr>
            <p:custDataLst>
              <p:tags r:id="rId2"/>
            </p:custDataLst>
          </p:nvPr>
        </p:nvPicPr>
        <p:blipFill>
          <a:blip r:embed="rId8"/>
          <a:srcRect t="51611" b="37473"/>
          <a:stretch>
            <a:fillRect/>
          </a:stretch>
        </p:blipFill>
        <p:spPr>
          <a:xfrm>
            <a:off x="0" y="0"/>
            <a:ext cx="12207558" cy="526415"/>
          </a:xfrm>
          <a:prstGeom prst="rect">
            <a:avLst/>
          </a:prstGeom>
        </p:spPr>
      </p:pic>
      <p:grpSp>
        <p:nvGrpSpPr>
          <p:cNvPr id="18" name="组合 17">
            <a:extLst>
              <a:ext uri="{FF2B5EF4-FFF2-40B4-BE49-F238E27FC236}">
                <a16:creationId xmlns:a16="http://schemas.microsoft.com/office/drawing/2014/main" id="{F9C07466-8800-C101-9718-01C50C7200CA}"/>
              </a:ext>
            </a:extLst>
          </p:cNvPr>
          <p:cNvGrpSpPr/>
          <p:nvPr/>
        </p:nvGrpSpPr>
        <p:grpSpPr>
          <a:xfrm>
            <a:off x="8251622" y="-182563"/>
            <a:ext cx="3944823" cy="870585"/>
            <a:chOff x="218930" y="27621"/>
            <a:chExt cx="3944823" cy="870585"/>
          </a:xfrm>
        </p:grpSpPr>
        <p:pic>
          <p:nvPicPr>
            <p:cNvPr id="19" name="图片 18">
              <a:extLst>
                <a:ext uri="{FF2B5EF4-FFF2-40B4-BE49-F238E27FC236}">
                  <a16:creationId xmlns:a16="http://schemas.microsoft.com/office/drawing/2014/main" id="{B2EC1AD4-3968-445A-9F6D-D83A8BBDBFF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21" name="Picture 3">
              <a:extLst>
                <a:ext uri="{FF2B5EF4-FFF2-40B4-BE49-F238E27FC236}">
                  <a16:creationId xmlns:a16="http://schemas.microsoft.com/office/drawing/2014/main" id="{8735A1C6-C105-043A-0786-733DA9A41B75}"/>
                </a:ext>
              </a:extLst>
            </p:cNvPr>
            <p:cNvPicPr>
              <a:picLocks noChangeAspect="1"/>
            </p:cNvPicPr>
            <p:nvPr/>
          </p:nvPicPr>
          <p:blipFill>
            <a:blip r:embed="rId11"/>
            <a:stretch>
              <a:fillRect/>
            </a:stretch>
          </p:blipFill>
          <p:spPr>
            <a:xfrm>
              <a:off x="889310" y="232410"/>
              <a:ext cx="616345" cy="461009"/>
            </a:xfrm>
            <a:prstGeom prst="rect">
              <a:avLst/>
            </a:prstGeom>
            <a:noFill/>
            <a:ln w="9525">
              <a:noFill/>
            </a:ln>
          </p:spPr>
        </p:pic>
        <p:pic>
          <p:nvPicPr>
            <p:cNvPr id="22" name="图片 8">
              <a:extLst>
                <a:ext uri="{FF2B5EF4-FFF2-40B4-BE49-F238E27FC236}">
                  <a16:creationId xmlns:a16="http://schemas.microsoft.com/office/drawing/2014/main" id="{CD5DF97B-4600-8FF3-E4AC-C290E3C1B259}"/>
                </a:ext>
              </a:extLst>
            </p:cNvPr>
            <p:cNvPicPr>
              <a:picLocks noChangeAspect="1"/>
            </p:cNvPicPr>
            <p:nvPr>
              <p:custDataLst>
                <p:tags r:id="rId3"/>
              </p:custDataLst>
            </p:nvPr>
          </p:nvPicPr>
          <p:blipFill rotWithShape="1">
            <a:blip r:embed="rId12"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23" name="图片 22">
              <a:extLst>
                <a:ext uri="{FF2B5EF4-FFF2-40B4-BE49-F238E27FC236}">
                  <a16:creationId xmlns:a16="http://schemas.microsoft.com/office/drawing/2014/main" id="{7B3C81EC-FDFD-8C1A-D428-84802B3CC258}"/>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4" name="矩形 23">
            <a:extLst>
              <a:ext uri="{FF2B5EF4-FFF2-40B4-BE49-F238E27FC236}">
                <a16:creationId xmlns:a16="http://schemas.microsoft.com/office/drawing/2014/main" id="{F1D8439A-4CC4-F6F8-DE1F-7A7D9BF9E228}"/>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5" name="矩形 4">
            <a:extLst>
              <a:ext uri="{FF2B5EF4-FFF2-40B4-BE49-F238E27FC236}">
                <a16:creationId xmlns:a16="http://schemas.microsoft.com/office/drawing/2014/main" id="{8B375321-FDF4-07EA-4335-0948E5BCF892}"/>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B1BD7E62-3746-B2D1-5840-B090A1274C57}"/>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27" name="矩形 4">
            <a:extLst>
              <a:ext uri="{FF2B5EF4-FFF2-40B4-BE49-F238E27FC236}">
                <a16:creationId xmlns:a16="http://schemas.microsoft.com/office/drawing/2014/main" id="{05494792-5748-0040-3B71-A891BF1023A2}"/>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28" name="矩形 4">
            <a:extLst>
              <a:ext uri="{FF2B5EF4-FFF2-40B4-BE49-F238E27FC236}">
                <a16:creationId xmlns:a16="http://schemas.microsoft.com/office/drawing/2014/main" id="{C85FCCFD-110A-E5B0-7DC5-F2CBFF3C42A3}"/>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29" name="矩形 4">
            <a:extLst>
              <a:ext uri="{FF2B5EF4-FFF2-40B4-BE49-F238E27FC236}">
                <a16:creationId xmlns:a16="http://schemas.microsoft.com/office/drawing/2014/main" id="{5439FA7B-3C46-1544-75B2-B96C48E172A0}"/>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C9B90D9D-BCB0-DF09-9F35-0FAE93FF5E0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 name="稻壳儿小白白(http://dwz.cn/Wu2UP)">
            <a:hlinkClick r:id="rId16" action="ppaction://hlinksldjump" tooltip="点此进入下一板块"/>
            <a:extLst>
              <a:ext uri="{FF2B5EF4-FFF2-40B4-BE49-F238E27FC236}">
                <a16:creationId xmlns:a16="http://schemas.microsoft.com/office/drawing/2014/main" id="{6F9E7D80-836A-2E6B-4A06-A0CF98FEFE06}"/>
              </a:ext>
            </a:extLst>
          </p:cNvPr>
          <p:cNvSpPr>
            <a:spLocks/>
          </p:cNvSpPr>
          <p:nvPr/>
        </p:nvSpPr>
        <p:spPr bwMode="auto">
          <a:xfrm>
            <a:off x="11617020" y="633143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dirty="0"/>
          </a:p>
        </p:txBody>
      </p:sp>
    </p:spTree>
    <p:custDataLst>
      <p:tags r:id="rId1"/>
    </p:custDataLst>
    <p:extLst>
      <p:ext uri="{BB962C8B-B14F-4D97-AF65-F5344CB8AC3E}">
        <p14:creationId xmlns:p14="http://schemas.microsoft.com/office/powerpoint/2010/main" val="231818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E647E-23F3-8DDA-CD48-AD6F7D44845E}"/>
            </a:ext>
          </a:extLst>
        </p:cNvPr>
        <p:cNvGrpSpPr/>
        <p:nvPr/>
      </p:nvGrpSpPr>
      <p:grpSpPr>
        <a:xfrm>
          <a:off x="0" y="0"/>
          <a:ext cx="0" cy="0"/>
          <a:chOff x="0" y="0"/>
          <a:chExt cx="0" cy="0"/>
        </a:xfrm>
      </p:grpSpPr>
      <p:sp>
        <p:nvSpPr>
          <p:cNvPr id="3" name="AutoShape 18">
            <a:extLst>
              <a:ext uri="{FF2B5EF4-FFF2-40B4-BE49-F238E27FC236}">
                <a16:creationId xmlns:a16="http://schemas.microsoft.com/office/drawing/2014/main" id="{1D3B6A7A-797E-265A-70DE-D0A149CD18B2}"/>
              </a:ext>
            </a:extLst>
          </p:cNvPr>
          <p:cNvSpPr/>
          <p:nvPr/>
        </p:nvSpPr>
        <p:spPr>
          <a:xfrm>
            <a:off x="-383883" y="13140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chemeClr val="lt1">
                    <a:alpha val="100000"/>
                  </a:schemeClr>
                </a:solidFill>
                <a:latin typeface="微软雅黑"/>
                <a:ea typeface="微软雅黑"/>
                <a:cs typeface="微软雅黑"/>
              </a:rPr>
              <a:t>功能实现</a:t>
            </a:r>
            <a:endParaRPr lang="en-US" sz="1100" dirty="0"/>
          </a:p>
        </p:txBody>
      </p:sp>
      <p:sp>
        <p:nvSpPr>
          <p:cNvPr id="12" name="箭头: V 形 11">
            <a:extLst>
              <a:ext uri="{FF2B5EF4-FFF2-40B4-BE49-F238E27FC236}">
                <a16:creationId xmlns:a16="http://schemas.microsoft.com/office/drawing/2014/main" id="{0BEC4417-544C-BBB2-FC88-D9319D8F1D48}"/>
              </a:ext>
            </a:extLst>
          </p:cNvPr>
          <p:cNvSpPr/>
          <p:nvPr/>
        </p:nvSpPr>
        <p:spPr>
          <a:xfrm>
            <a:off x="2606210" y="13140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lt1">
                    <a:alpha val="100000"/>
                  </a:schemeClr>
                </a:solidFill>
                <a:latin typeface="微软雅黑"/>
                <a:ea typeface="微软雅黑"/>
              </a:rPr>
              <a:t>信 息 沟 通</a:t>
            </a:r>
          </a:p>
        </p:txBody>
      </p:sp>
      <p:pic>
        <p:nvPicPr>
          <p:cNvPr id="13" name="图片 12">
            <a:extLst>
              <a:ext uri="{FF2B5EF4-FFF2-40B4-BE49-F238E27FC236}">
                <a16:creationId xmlns:a16="http://schemas.microsoft.com/office/drawing/2014/main" id="{C26E7381-17EB-1D12-9CA7-05C46A258848}"/>
              </a:ext>
            </a:extLst>
          </p:cNvPr>
          <p:cNvPicPr>
            <a:picLocks noChangeAspect="1"/>
          </p:cNvPicPr>
          <p:nvPr/>
        </p:nvPicPr>
        <p:blipFill>
          <a:blip r:embed="rId6"/>
          <a:stretch>
            <a:fillRect/>
          </a:stretch>
        </p:blipFill>
        <p:spPr>
          <a:xfrm>
            <a:off x="605970" y="1957776"/>
            <a:ext cx="8784771" cy="5006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矩形 13">
            <a:extLst>
              <a:ext uri="{FF2B5EF4-FFF2-40B4-BE49-F238E27FC236}">
                <a16:creationId xmlns:a16="http://schemas.microsoft.com/office/drawing/2014/main" id="{DAACB3A1-E8DD-F83D-7896-6D36250EA7A4}"/>
              </a:ext>
            </a:extLst>
          </p:cNvPr>
          <p:cNvSpPr/>
          <p:nvPr/>
        </p:nvSpPr>
        <p:spPr>
          <a:xfrm>
            <a:off x="8171543" y="4700173"/>
            <a:ext cx="457200" cy="2285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1">
            <a:extLst>
              <a:ext uri="{FF2B5EF4-FFF2-40B4-BE49-F238E27FC236}">
                <a16:creationId xmlns:a16="http://schemas.microsoft.com/office/drawing/2014/main" id="{9EEB3FE9-3238-53D1-1ECA-71C386F3A909}"/>
              </a:ext>
            </a:extLst>
          </p:cNvPr>
          <p:cNvSpPr txBox="1"/>
          <p:nvPr/>
        </p:nvSpPr>
        <p:spPr>
          <a:xfrm>
            <a:off x="9847943" y="4615321"/>
            <a:ext cx="1814802" cy="398302"/>
          </a:xfrm>
          <a:prstGeom prst="rect">
            <a:avLst/>
          </a:prstGeom>
          <a:ln/>
        </p:spPr>
        <p:txBody>
          <a:bodyPr vert="horz" wrap="square" lIns="114300" tIns="57150" rIns="114300" bIns="57150" rtlCol="0" anchor="t" anchorCtr="0">
            <a:noAutofit/>
          </a:bodyPr>
          <a:lstStyle/>
          <a:p>
            <a:pPr algn="ctr">
              <a:lnSpc>
                <a:spcPct val="77000"/>
              </a:lnSpc>
            </a:pPr>
            <a:r>
              <a:rPr lang="zh-CN" altLang="en-US" sz="2000" b="1" dirty="0">
                <a:solidFill>
                  <a:srgbClr val="00B0F0"/>
                </a:solidFill>
                <a:latin typeface="Microsoft Yahei"/>
                <a:ea typeface="Microsoft Yahei"/>
              </a:rPr>
              <a:t>点击发送消息</a:t>
            </a:r>
            <a:endParaRPr lang="en-US" sz="2000" b="1" dirty="0">
              <a:solidFill>
                <a:srgbClr val="00B0F0"/>
              </a:solidFill>
              <a:latin typeface="Microsoft Yahei"/>
              <a:ea typeface="Microsoft Yahei"/>
            </a:endParaRPr>
          </a:p>
        </p:txBody>
      </p:sp>
      <p:pic>
        <p:nvPicPr>
          <p:cNvPr id="16" name="图片 15">
            <a:extLst>
              <a:ext uri="{FF2B5EF4-FFF2-40B4-BE49-F238E27FC236}">
                <a16:creationId xmlns:a16="http://schemas.microsoft.com/office/drawing/2014/main" id="{7E17C7B2-1CF9-FB27-3461-897871A74C7B}"/>
              </a:ext>
            </a:extLst>
          </p:cNvPr>
          <p:cNvPicPr>
            <a:picLocks noChangeAspect="1"/>
          </p:cNvPicPr>
          <p:nvPr/>
        </p:nvPicPr>
        <p:blipFill>
          <a:blip r:embed="rId7"/>
          <a:stretch>
            <a:fillRect/>
          </a:stretch>
        </p:blipFill>
        <p:spPr>
          <a:xfrm>
            <a:off x="895354" y="2094546"/>
            <a:ext cx="5142589" cy="44614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箭头: 右 16">
            <a:extLst>
              <a:ext uri="{FF2B5EF4-FFF2-40B4-BE49-F238E27FC236}">
                <a16:creationId xmlns:a16="http://schemas.microsoft.com/office/drawing/2014/main" id="{714160CA-A9E7-A73F-CE07-85342E607C3E}"/>
              </a:ext>
            </a:extLst>
          </p:cNvPr>
          <p:cNvSpPr/>
          <p:nvPr/>
        </p:nvSpPr>
        <p:spPr>
          <a:xfrm>
            <a:off x="6327327" y="5344250"/>
            <a:ext cx="792562" cy="5334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63AA82A8-BFD4-4CF4-C713-42F301507163}"/>
              </a:ext>
            </a:extLst>
          </p:cNvPr>
          <p:cNvPicPr>
            <a:picLocks noChangeAspect="1"/>
          </p:cNvPicPr>
          <p:nvPr/>
        </p:nvPicPr>
        <p:blipFill>
          <a:blip r:embed="rId8"/>
          <a:stretch>
            <a:fillRect/>
          </a:stretch>
        </p:blipFill>
        <p:spPr>
          <a:xfrm>
            <a:off x="7543218" y="5306150"/>
            <a:ext cx="3926698" cy="60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1">
            <a:extLst>
              <a:ext uri="{FF2B5EF4-FFF2-40B4-BE49-F238E27FC236}">
                <a16:creationId xmlns:a16="http://schemas.microsoft.com/office/drawing/2014/main" id="{A69E6183-8F5B-B44B-C5E2-E1881153254C}"/>
              </a:ext>
            </a:extLst>
          </p:cNvPr>
          <p:cNvSpPr txBox="1"/>
          <p:nvPr/>
        </p:nvSpPr>
        <p:spPr>
          <a:xfrm>
            <a:off x="2575647" y="6091353"/>
            <a:ext cx="1814802" cy="398302"/>
          </a:xfrm>
          <a:prstGeom prst="rect">
            <a:avLst/>
          </a:prstGeom>
          <a:ln/>
        </p:spPr>
        <p:txBody>
          <a:bodyPr vert="horz" wrap="square" lIns="114300" tIns="57150" rIns="114300" bIns="57150" rtlCol="0" anchor="t" anchorCtr="0">
            <a:noAutofit/>
          </a:bodyPr>
          <a:lstStyle/>
          <a:p>
            <a:pPr algn="ctr">
              <a:lnSpc>
                <a:spcPct val="77000"/>
              </a:lnSpc>
            </a:pPr>
            <a:r>
              <a:rPr lang="zh-CN" altLang="en-US" sz="2000" b="1" dirty="0">
                <a:solidFill>
                  <a:srgbClr val="00B0F0"/>
                </a:solidFill>
                <a:latin typeface="Microsoft Yahei"/>
                <a:ea typeface="Microsoft Yahei"/>
              </a:rPr>
              <a:t>点击发送按钮</a:t>
            </a:r>
            <a:endParaRPr lang="en-US" sz="2000" b="1" dirty="0">
              <a:solidFill>
                <a:srgbClr val="00B0F0"/>
              </a:solidFill>
              <a:latin typeface="Microsoft Yahei"/>
              <a:ea typeface="Microsoft Yahei"/>
            </a:endParaRPr>
          </a:p>
        </p:txBody>
      </p:sp>
      <p:sp>
        <p:nvSpPr>
          <p:cNvPr id="21" name="矩形 20">
            <a:extLst>
              <a:ext uri="{FF2B5EF4-FFF2-40B4-BE49-F238E27FC236}">
                <a16:creationId xmlns:a16="http://schemas.microsoft.com/office/drawing/2014/main" id="{F2E5B32D-DB60-F8B8-9A08-0371FBC80783}"/>
              </a:ext>
            </a:extLst>
          </p:cNvPr>
          <p:cNvSpPr/>
          <p:nvPr/>
        </p:nvSpPr>
        <p:spPr>
          <a:xfrm>
            <a:off x="780143" y="5420450"/>
            <a:ext cx="5257800" cy="5341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descr="底图">
            <a:extLst>
              <a:ext uri="{FF2B5EF4-FFF2-40B4-BE49-F238E27FC236}">
                <a16:creationId xmlns:a16="http://schemas.microsoft.com/office/drawing/2014/main" id="{1BC1269C-AF46-0A21-CF9D-86CF0C59C6E3}"/>
              </a:ext>
            </a:extLst>
          </p:cNvPr>
          <p:cNvPicPr>
            <a:picLocks noChangeAspect="1"/>
          </p:cNvPicPr>
          <p:nvPr>
            <p:custDataLst>
              <p:tags r:id="rId2"/>
            </p:custDataLst>
          </p:nvPr>
        </p:nvPicPr>
        <p:blipFill>
          <a:blip r:embed="rId9"/>
          <a:srcRect t="51611" b="37473"/>
          <a:stretch>
            <a:fillRect/>
          </a:stretch>
        </p:blipFill>
        <p:spPr>
          <a:xfrm>
            <a:off x="0" y="0"/>
            <a:ext cx="12207558" cy="526415"/>
          </a:xfrm>
          <a:prstGeom prst="rect">
            <a:avLst/>
          </a:prstGeom>
        </p:spPr>
      </p:pic>
      <p:grpSp>
        <p:nvGrpSpPr>
          <p:cNvPr id="23" name="组合 22">
            <a:extLst>
              <a:ext uri="{FF2B5EF4-FFF2-40B4-BE49-F238E27FC236}">
                <a16:creationId xmlns:a16="http://schemas.microsoft.com/office/drawing/2014/main" id="{0649DED7-DF40-18A0-A816-48375F7AF451}"/>
              </a:ext>
            </a:extLst>
          </p:cNvPr>
          <p:cNvGrpSpPr/>
          <p:nvPr/>
        </p:nvGrpSpPr>
        <p:grpSpPr>
          <a:xfrm>
            <a:off x="8251622" y="-182563"/>
            <a:ext cx="3944823" cy="870585"/>
            <a:chOff x="218930" y="27621"/>
            <a:chExt cx="3944823" cy="870585"/>
          </a:xfrm>
        </p:grpSpPr>
        <p:pic>
          <p:nvPicPr>
            <p:cNvPr id="24" name="图片 23">
              <a:extLst>
                <a:ext uri="{FF2B5EF4-FFF2-40B4-BE49-F238E27FC236}">
                  <a16:creationId xmlns:a16="http://schemas.microsoft.com/office/drawing/2014/main" id="{716BE0ED-E042-FECD-974B-56B664E78DC9}"/>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25" name="Picture 3">
              <a:extLst>
                <a:ext uri="{FF2B5EF4-FFF2-40B4-BE49-F238E27FC236}">
                  <a16:creationId xmlns:a16="http://schemas.microsoft.com/office/drawing/2014/main" id="{047F8B43-61CC-DBE1-B430-E8C1A24460EB}"/>
                </a:ext>
              </a:extLst>
            </p:cNvPr>
            <p:cNvPicPr>
              <a:picLocks noChangeAspect="1"/>
            </p:cNvPicPr>
            <p:nvPr/>
          </p:nvPicPr>
          <p:blipFill>
            <a:blip r:embed="rId12"/>
            <a:stretch>
              <a:fillRect/>
            </a:stretch>
          </p:blipFill>
          <p:spPr>
            <a:xfrm>
              <a:off x="889310" y="232410"/>
              <a:ext cx="616345" cy="461009"/>
            </a:xfrm>
            <a:prstGeom prst="rect">
              <a:avLst/>
            </a:prstGeom>
            <a:noFill/>
            <a:ln w="9525">
              <a:noFill/>
            </a:ln>
          </p:spPr>
        </p:pic>
        <p:pic>
          <p:nvPicPr>
            <p:cNvPr id="26" name="图片 8">
              <a:extLst>
                <a:ext uri="{FF2B5EF4-FFF2-40B4-BE49-F238E27FC236}">
                  <a16:creationId xmlns:a16="http://schemas.microsoft.com/office/drawing/2014/main" id="{37051332-96D1-7069-49E2-BF1396008BD5}"/>
                </a:ext>
              </a:extLst>
            </p:cNvPr>
            <p:cNvPicPr>
              <a:picLocks noChangeAspect="1"/>
            </p:cNvPicPr>
            <p:nvPr>
              <p:custDataLst>
                <p:tags r:id="rId3"/>
              </p:custDataLst>
            </p:nvPr>
          </p:nvPicPr>
          <p:blipFill rotWithShape="1">
            <a:blip r:embed="rId13"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27" name="图片 26">
              <a:extLst>
                <a:ext uri="{FF2B5EF4-FFF2-40B4-BE49-F238E27FC236}">
                  <a16:creationId xmlns:a16="http://schemas.microsoft.com/office/drawing/2014/main" id="{E1169B38-9EEE-AE37-E2F2-66E4D9EB6520}"/>
                </a:ext>
              </a:extLst>
            </p:cNvPr>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8" name="矩形 27">
            <a:extLst>
              <a:ext uri="{FF2B5EF4-FFF2-40B4-BE49-F238E27FC236}">
                <a16:creationId xmlns:a16="http://schemas.microsoft.com/office/drawing/2014/main" id="{F0912C05-F8DA-105E-1387-E4C58ACFB536}"/>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9" name="矩形 4">
            <a:extLst>
              <a:ext uri="{FF2B5EF4-FFF2-40B4-BE49-F238E27FC236}">
                <a16:creationId xmlns:a16="http://schemas.microsoft.com/office/drawing/2014/main" id="{0D324860-E249-5468-76EE-1E3E6AC1AB09}"/>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9C90BBBE-45A5-607F-ED6C-E3783C4E9D1D}"/>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31" name="矩形 4">
            <a:extLst>
              <a:ext uri="{FF2B5EF4-FFF2-40B4-BE49-F238E27FC236}">
                <a16:creationId xmlns:a16="http://schemas.microsoft.com/office/drawing/2014/main" id="{729FF3DE-E9C1-60E5-DE50-34685609A28D}"/>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32" name="矩形 4">
            <a:extLst>
              <a:ext uri="{FF2B5EF4-FFF2-40B4-BE49-F238E27FC236}">
                <a16:creationId xmlns:a16="http://schemas.microsoft.com/office/drawing/2014/main" id="{247F4D66-9D8A-1480-40C7-90D053A1EBF8}"/>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33" name="矩形 4">
            <a:extLst>
              <a:ext uri="{FF2B5EF4-FFF2-40B4-BE49-F238E27FC236}">
                <a16:creationId xmlns:a16="http://schemas.microsoft.com/office/drawing/2014/main" id="{5915BA26-7428-AAC9-0511-4C40B66271E5}"/>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3B2AB75B-48A1-4FD0-9B7E-F27B97A407E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 name="稻壳儿小白白(http://dwz.cn/Wu2UP)">
            <a:hlinkClick r:id="rId17" action="ppaction://hlinksldjump" tooltip="点此进入下一板块"/>
            <a:extLst>
              <a:ext uri="{FF2B5EF4-FFF2-40B4-BE49-F238E27FC236}">
                <a16:creationId xmlns:a16="http://schemas.microsoft.com/office/drawing/2014/main" id="{51441ED6-3B08-F2FF-F8DF-48B525794835}"/>
              </a:ext>
            </a:extLst>
          </p:cNvPr>
          <p:cNvSpPr>
            <a:spLocks/>
          </p:cNvSpPr>
          <p:nvPr/>
        </p:nvSpPr>
        <p:spPr bwMode="auto">
          <a:xfrm>
            <a:off x="11617020" y="633143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dirty="0"/>
          </a:p>
        </p:txBody>
      </p:sp>
    </p:spTree>
    <p:custDataLst>
      <p:tags r:id="rId1"/>
    </p:custDataLst>
    <p:extLst>
      <p:ext uri="{BB962C8B-B14F-4D97-AF65-F5344CB8AC3E}">
        <p14:creationId xmlns:p14="http://schemas.microsoft.com/office/powerpoint/2010/main" val="41596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anim calcmode="lin" valueType="num">
                                      <p:cBhvr>
                                        <p:cTn id="23" dur="500" fill="hold"/>
                                        <p:tgtEl>
                                          <p:spTgt spid="17"/>
                                        </p:tgtEl>
                                        <p:attrNameLst>
                                          <p:attrName>ppt_x</p:attrName>
                                        </p:attrNameLst>
                                      </p:cBhvr>
                                      <p:tavLst>
                                        <p:tav tm="0">
                                          <p:val>
                                            <p:strVal val="#ppt_x"/>
                                          </p:val>
                                        </p:tav>
                                        <p:tav tm="100000">
                                          <p:val>
                                            <p:strVal val="#ppt_x"/>
                                          </p:val>
                                        </p:tav>
                                      </p:tavLst>
                                    </p:anim>
                                    <p:anim calcmode="lin" valueType="num">
                                      <p:cBhvr>
                                        <p:cTn id="24" dur="5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FDA09-7924-F88B-DE83-90F47A88D19A}"/>
            </a:ext>
          </a:extLst>
        </p:cNvPr>
        <p:cNvGrpSpPr/>
        <p:nvPr/>
      </p:nvGrpSpPr>
      <p:grpSpPr>
        <a:xfrm>
          <a:off x="0" y="0"/>
          <a:ext cx="0" cy="0"/>
          <a:chOff x="0" y="0"/>
          <a:chExt cx="0" cy="0"/>
        </a:xfrm>
      </p:grpSpPr>
      <p:sp>
        <p:nvSpPr>
          <p:cNvPr id="25" name="AutoShape 18">
            <a:extLst>
              <a:ext uri="{FF2B5EF4-FFF2-40B4-BE49-F238E27FC236}">
                <a16:creationId xmlns:a16="http://schemas.microsoft.com/office/drawing/2014/main" id="{7AFBF129-08F7-DBC2-78CF-7E6D0BEA4A9B}"/>
              </a:ext>
            </a:extLst>
          </p:cNvPr>
          <p:cNvSpPr/>
          <p:nvPr/>
        </p:nvSpPr>
        <p:spPr>
          <a:xfrm>
            <a:off x="-216221" y="13140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chemeClr val="lt1">
                    <a:alpha val="100000"/>
                  </a:schemeClr>
                </a:solidFill>
                <a:latin typeface="微软雅黑"/>
                <a:ea typeface="微软雅黑"/>
                <a:cs typeface="微软雅黑"/>
              </a:rPr>
              <a:t>功能实现</a:t>
            </a:r>
            <a:endParaRPr lang="en-US" sz="1100" dirty="0"/>
          </a:p>
        </p:txBody>
      </p:sp>
      <p:sp>
        <p:nvSpPr>
          <p:cNvPr id="26" name="箭头: V 形 25">
            <a:extLst>
              <a:ext uri="{FF2B5EF4-FFF2-40B4-BE49-F238E27FC236}">
                <a16:creationId xmlns:a16="http://schemas.microsoft.com/office/drawing/2014/main" id="{82CB8A44-E082-FB7B-4CEB-19A2768F6ED2}"/>
              </a:ext>
            </a:extLst>
          </p:cNvPr>
          <p:cNvSpPr/>
          <p:nvPr/>
        </p:nvSpPr>
        <p:spPr>
          <a:xfrm>
            <a:off x="2773872" y="13140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lt1">
                    <a:alpha val="100000"/>
                  </a:schemeClr>
                </a:solidFill>
                <a:latin typeface="微软雅黑"/>
                <a:ea typeface="微软雅黑"/>
              </a:rPr>
              <a:t>信 息 沟 通</a:t>
            </a:r>
          </a:p>
        </p:txBody>
      </p:sp>
      <p:sp>
        <p:nvSpPr>
          <p:cNvPr id="27" name="TextBox 11">
            <a:extLst>
              <a:ext uri="{FF2B5EF4-FFF2-40B4-BE49-F238E27FC236}">
                <a16:creationId xmlns:a16="http://schemas.microsoft.com/office/drawing/2014/main" id="{1CA931F1-5F20-820A-6938-C65E60B8DCCE}"/>
              </a:ext>
            </a:extLst>
          </p:cNvPr>
          <p:cNvSpPr txBox="1"/>
          <p:nvPr/>
        </p:nvSpPr>
        <p:spPr>
          <a:xfrm>
            <a:off x="9173381" y="2445147"/>
            <a:ext cx="2332193" cy="1019640"/>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登录该学生账号，在主页右上角点击消息图标</a:t>
            </a:r>
            <a:endParaRPr lang="en-US" sz="2000" b="1" dirty="0">
              <a:solidFill>
                <a:srgbClr val="00B0F0"/>
              </a:solidFill>
              <a:latin typeface="Microsoft Yahei"/>
              <a:ea typeface="Microsoft Yahei"/>
            </a:endParaRPr>
          </a:p>
        </p:txBody>
      </p:sp>
      <p:pic>
        <p:nvPicPr>
          <p:cNvPr id="28" name="图片 27">
            <a:extLst>
              <a:ext uri="{FF2B5EF4-FFF2-40B4-BE49-F238E27FC236}">
                <a16:creationId xmlns:a16="http://schemas.microsoft.com/office/drawing/2014/main" id="{C75337CA-99E1-B48F-D9D1-14DEF17135CE}"/>
              </a:ext>
            </a:extLst>
          </p:cNvPr>
          <p:cNvPicPr>
            <a:picLocks noChangeAspect="1"/>
          </p:cNvPicPr>
          <p:nvPr/>
        </p:nvPicPr>
        <p:blipFill>
          <a:blip r:embed="rId6"/>
          <a:stretch>
            <a:fillRect/>
          </a:stretch>
        </p:blipFill>
        <p:spPr>
          <a:xfrm>
            <a:off x="643005" y="2020151"/>
            <a:ext cx="8001000" cy="5000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矩形 28">
            <a:extLst>
              <a:ext uri="{FF2B5EF4-FFF2-40B4-BE49-F238E27FC236}">
                <a16:creationId xmlns:a16="http://schemas.microsoft.com/office/drawing/2014/main" id="{64C30CE5-F6B8-6D62-FACF-A5725E68EBB7}"/>
              </a:ext>
            </a:extLst>
          </p:cNvPr>
          <p:cNvSpPr/>
          <p:nvPr/>
        </p:nvSpPr>
        <p:spPr>
          <a:xfrm>
            <a:off x="7882005" y="2020151"/>
            <a:ext cx="304800" cy="2725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5DC9B0F6-B635-4948-2287-E7484C041510}"/>
              </a:ext>
            </a:extLst>
          </p:cNvPr>
          <p:cNvSpPr/>
          <p:nvPr/>
        </p:nvSpPr>
        <p:spPr>
          <a:xfrm rot="10800000">
            <a:off x="6993032" y="2005637"/>
            <a:ext cx="736573" cy="43951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C8447572-1122-43D4-6DAB-86E3D3190C69}"/>
              </a:ext>
            </a:extLst>
          </p:cNvPr>
          <p:cNvPicPr>
            <a:picLocks noChangeAspect="1"/>
          </p:cNvPicPr>
          <p:nvPr/>
        </p:nvPicPr>
        <p:blipFill>
          <a:blip r:embed="rId7"/>
          <a:stretch>
            <a:fillRect/>
          </a:stretch>
        </p:blipFill>
        <p:spPr>
          <a:xfrm>
            <a:off x="276257" y="2140347"/>
            <a:ext cx="6564375" cy="2965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矩形 31">
            <a:extLst>
              <a:ext uri="{FF2B5EF4-FFF2-40B4-BE49-F238E27FC236}">
                <a16:creationId xmlns:a16="http://schemas.microsoft.com/office/drawing/2014/main" id="{F326708E-A8F2-FFB7-8BC9-5D3F01BBC870}"/>
              </a:ext>
            </a:extLst>
          </p:cNvPr>
          <p:cNvSpPr/>
          <p:nvPr/>
        </p:nvSpPr>
        <p:spPr>
          <a:xfrm>
            <a:off x="5672205" y="4121547"/>
            <a:ext cx="304800" cy="2725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11">
            <a:extLst>
              <a:ext uri="{FF2B5EF4-FFF2-40B4-BE49-F238E27FC236}">
                <a16:creationId xmlns:a16="http://schemas.microsoft.com/office/drawing/2014/main" id="{75A3770B-7492-3ADC-696D-F2928FAD65B7}"/>
              </a:ext>
            </a:extLst>
          </p:cNvPr>
          <p:cNvSpPr txBox="1"/>
          <p:nvPr/>
        </p:nvSpPr>
        <p:spPr>
          <a:xfrm>
            <a:off x="8963345" y="3849857"/>
            <a:ext cx="2804860" cy="533400"/>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点击“详情”查看消息</a:t>
            </a:r>
            <a:endParaRPr lang="en-US" sz="2000" b="1" dirty="0">
              <a:solidFill>
                <a:srgbClr val="00B0F0"/>
              </a:solidFill>
              <a:latin typeface="Microsoft Yahei"/>
              <a:ea typeface="Microsoft Yahei"/>
            </a:endParaRPr>
          </a:p>
        </p:txBody>
      </p:sp>
      <p:pic>
        <p:nvPicPr>
          <p:cNvPr id="34" name="图片 33">
            <a:extLst>
              <a:ext uri="{FF2B5EF4-FFF2-40B4-BE49-F238E27FC236}">
                <a16:creationId xmlns:a16="http://schemas.microsoft.com/office/drawing/2014/main" id="{A468A4B4-8239-A8B8-E00F-4DEEBCE8CC55}"/>
              </a:ext>
            </a:extLst>
          </p:cNvPr>
          <p:cNvPicPr>
            <a:picLocks noChangeAspect="1"/>
          </p:cNvPicPr>
          <p:nvPr/>
        </p:nvPicPr>
        <p:blipFill>
          <a:blip r:embed="rId8"/>
          <a:stretch>
            <a:fillRect/>
          </a:stretch>
        </p:blipFill>
        <p:spPr>
          <a:xfrm>
            <a:off x="284213" y="2138306"/>
            <a:ext cx="7292992" cy="3302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5" name="矩形 34">
            <a:extLst>
              <a:ext uri="{FF2B5EF4-FFF2-40B4-BE49-F238E27FC236}">
                <a16:creationId xmlns:a16="http://schemas.microsoft.com/office/drawing/2014/main" id="{5E0F3E48-1CDB-6F4D-AB71-359F16CAE71B}"/>
              </a:ext>
            </a:extLst>
          </p:cNvPr>
          <p:cNvSpPr/>
          <p:nvPr/>
        </p:nvSpPr>
        <p:spPr>
          <a:xfrm>
            <a:off x="5958888" y="4121547"/>
            <a:ext cx="304800" cy="2725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11">
            <a:extLst>
              <a:ext uri="{FF2B5EF4-FFF2-40B4-BE49-F238E27FC236}">
                <a16:creationId xmlns:a16="http://schemas.microsoft.com/office/drawing/2014/main" id="{50DD93D7-C598-D648-5943-138DC0E3CE7F}"/>
              </a:ext>
            </a:extLst>
          </p:cNvPr>
          <p:cNvSpPr txBox="1"/>
          <p:nvPr/>
        </p:nvSpPr>
        <p:spPr>
          <a:xfrm>
            <a:off x="8974467" y="4334470"/>
            <a:ext cx="2867035" cy="433857"/>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点击“回复”回复消息</a:t>
            </a:r>
            <a:endParaRPr lang="en-US" sz="2000" b="1" dirty="0">
              <a:solidFill>
                <a:srgbClr val="00B0F0"/>
              </a:solidFill>
              <a:latin typeface="Microsoft Yahei"/>
              <a:ea typeface="Microsoft Yahei"/>
            </a:endParaRPr>
          </a:p>
        </p:txBody>
      </p:sp>
      <p:pic>
        <p:nvPicPr>
          <p:cNvPr id="37" name="图片 36">
            <a:extLst>
              <a:ext uri="{FF2B5EF4-FFF2-40B4-BE49-F238E27FC236}">
                <a16:creationId xmlns:a16="http://schemas.microsoft.com/office/drawing/2014/main" id="{DA850C82-011D-70C0-12E1-723FEA241CA8}"/>
              </a:ext>
            </a:extLst>
          </p:cNvPr>
          <p:cNvPicPr>
            <a:picLocks noChangeAspect="1"/>
          </p:cNvPicPr>
          <p:nvPr/>
        </p:nvPicPr>
        <p:blipFill>
          <a:blip r:embed="rId9"/>
          <a:stretch>
            <a:fillRect/>
          </a:stretch>
        </p:blipFill>
        <p:spPr>
          <a:xfrm>
            <a:off x="266387" y="2133263"/>
            <a:ext cx="8273721" cy="41980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图片 37" descr="底图">
            <a:extLst>
              <a:ext uri="{FF2B5EF4-FFF2-40B4-BE49-F238E27FC236}">
                <a16:creationId xmlns:a16="http://schemas.microsoft.com/office/drawing/2014/main" id="{387D4022-7631-AFD3-2827-101DEA4C0821}"/>
              </a:ext>
            </a:extLst>
          </p:cNvPr>
          <p:cNvPicPr>
            <a:picLocks noChangeAspect="1"/>
          </p:cNvPicPr>
          <p:nvPr>
            <p:custDataLst>
              <p:tags r:id="rId2"/>
            </p:custDataLst>
          </p:nvPr>
        </p:nvPicPr>
        <p:blipFill>
          <a:blip r:embed="rId10"/>
          <a:srcRect t="51611" b="37473"/>
          <a:stretch>
            <a:fillRect/>
          </a:stretch>
        </p:blipFill>
        <p:spPr>
          <a:xfrm>
            <a:off x="0" y="0"/>
            <a:ext cx="12207558" cy="526415"/>
          </a:xfrm>
          <a:prstGeom prst="rect">
            <a:avLst/>
          </a:prstGeom>
        </p:spPr>
      </p:pic>
      <p:grpSp>
        <p:nvGrpSpPr>
          <p:cNvPr id="39" name="组合 38">
            <a:extLst>
              <a:ext uri="{FF2B5EF4-FFF2-40B4-BE49-F238E27FC236}">
                <a16:creationId xmlns:a16="http://schemas.microsoft.com/office/drawing/2014/main" id="{32B85A59-78F8-AC21-E092-95BFAF89DAAE}"/>
              </a:ext>
            </a:extLst>
          </p:cNvPr>
          <p:cNvGrpSpPr/>
          <p:nvPr/>
        </p:nvGrpSpPr>
        <p:grpSpPr>
          <a:xfrm>
            <a:off x="8251622" y="-182563"/>
            <a:ext cx="3944823" cy="870585"/>
            <a:chOff x="218930" y="27621"/>
            <a:chExt cx="3944823" cy="870585"/>
          </a:xfrm>
        </p:grpSpPr>
        <p:pic>
          <p:nvPicPr>
            <p:cNvPr id="40" name="图片 39">
              <a:extLst>
                <a:ext uri="{FF2B5EF4-FFF2-40B4-BE49-F238E27FC236}">
                  <a16:creationId xmlns:a16="http://schemas.microsoft.com/office/drawing/2014/main" id="{886422AB-995D-28E5-74F1-0219BCD423C0}"/>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41" name="Picture 3">
              <a:extLst>
                <a:ext uri="{FF2B5EF4-FFF2-40B4-BE49-F238E27FC236}">
                  <a16:creationId xmlns:a16="http://schemas.microsoft.com/office/drawing/2014/main" id="{0947BF14-A07A-7E38-ED60-B2B178F4EBB8}"/>
                </a:ext>
              </a:extLst>
            </p:cNvPr>
            <p:cNvPicPr>
              <a:picLocks noChangeAspect="1"/>
            </p:cNvPicPr>
            <p:nvPr/>
          </p:nvPicPr>
          <p:blipFill>
            <a:blip r:embed="rId13"/>
            <a:stretch>
              <a:fillRect/>
            </a:stretch>
          </p:blipFill>
          <p:spPr>
            <a:xfrm>
              <a:off x="889310" y="232410"/>
              <a:ext cx="616345" cy="461009"/>
            </a:xfrm>
            <a:prstGeom prst="rect">
              <a:avLst/>
            </a:prstGeom>
            <a:noFill/>
            <a:ln w="9525">
              <a:noFill/>
            </a:ln>
          </p:spPr>
        </p:pic>
        <p:pic>
          <p:nvPicPr>
            <p:cNvPr id="42" name="图片 8">
              <a:extLst>
                <a:ext uri="{FF2B5EF4-FFF2-40B4-BE49-F238E27FC236}">
                  <a16:creationId xmlns:a16="http://schemas.microsoft.com/office/drawing/2014/main" id="{44525067-0BA0-EC63-593D-9B9CC35BBCC8}"/>
                </a:ext>
              </a:extLst>
            </p:cNvPr>
            <p:cNvPicPr>
              <a:picLocks noChangeAspect="1"/>
            </p:cNvPicPr>
            <p:nvPr>
              <p:custDataLst>
                <p:tags r:id="rId3"/>
              </p:custDataLst>
            </p:nvPr>
          </p:nvPicPr>
          <p:blipFill rotWithShape="1">
            <a:blip r:embed="rId14"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43" name="图片 42">
              <a:extLst>
                <a:ext uri="{FF2B5EF4-FFF2-40B4-BE49-F238E27FC236}">
                  <a16:creationId xmlns:a16="http://schemas.microsoft.com/office/drawing/2014/main" id="{71625401-1984-747B-85F7-DE41A5643B81}"/>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44" name="矩形 43">
            <a:extLst>
              <a:ext uri="{FF2B5EF4-FFF2-40B4-BE49-F238E27FC236}">
                <a16:creationId xmlns:a16="http://schemas.microsoft.com/office/drawing/2014/main" id="{03D5FE06-C488-1614-F50D-8FFADDAA6D31}"/>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45" name="矩形 4">
            <a:extLst>
              <a:ext uri="{FF2B5EF4-FFF2-40B4-BE49-F238E27FC236}">
                <a16:creationId xmlns:a16="http://schemas.microsoft.com/office/drawing/2014/main" id="{631836EC-7D8F-F60B-CB62-44BD7ECDDA8A}"/>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46EFEB78-4A69-2D55-8DF7-926465B2C303}"/>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47" name="矩形 4">
            <a:extLst>
              <a:ext uri="{FF2B5EF4-FFF2-40B4-BE49-F238E27FC236}">
                <a16:creationId xmlns:a16="http://schemas.microsoft.com/office/drawing/2014/main" id="{794A2048-DB47-7A44-9163-151061FC792A}"/>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48" name="矩形 4">
            <a:extLst>
              <a:ext uri="{FF2B5EF4-FFF2-40B4-BE49-F238E27FC236}">
                <a16:creationId xmlns:a16="http://schemas.microsoft.com/office/drawing/2014/main" id="{3959F737-2DB5-FF5B-ECA4-080F0137F8E2}"/>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49" name="矩形 4">
            <a:extLst>
              <a:ext uri="{FF2B5EF4-FFF2-40B4-BE49-F238E27FC236}">
                <a16:creationId xmlns:a16="http://schemas.microsoft.com/office/drawing/2014/main" id="{D9FFED00-6CEC-7C38-5EC9-B66A9CD5E220}"/>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8889D828-9B80-F92A-65A0-8674DA4AF8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 name="稻壳儿小白白(http://dwz.cn/Wu2UP)">
            <a:hlinkClick r:id="rId18" action="ppaction://hlinksldjump" tooltip="点此进入下一板块"/>
            <a:extLst>
              <a:ext uri="{FF2B5EF4-FFF2-40B4-BE49-F238E27FC236}">
                <a16:creationId xmlns:a16="http://schemas.microsoft.com/office/drawing/2014/main" id="{F6667F4A-8231-DFBF-9D99-2210A6E75FFD}"/>
              </a:ext>
            </a:extLst>
          </p:cNvPr>
          <p:cNvSpPr>
            <a:spLocks/>
          </p:cNvSpPr>
          <p:nvPr/>
        </p:nvSpPr>
        <p:spPr bwMode="auto">
          <a:xfrm>
            <a:off x="11617020" y="633143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dirty="0"/>
          </a:p>
        </p:txBody>
      </p:sp>
    </p:spTree>
    <p:custDataLst>
      <p:tags r:id="rId1"/>
    </p:custDataLst>
    <p:extLst>
      <p:ext uri="{BB962C8B-B14F-4D97-AF65-F5344CB8AC3E}">
        <p14:creationId xmlns:p14="http://schemas.microsoft.com/office/powerpoint/2010/main" val="116142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32"/>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33"/>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Effect transition="in" filter="fade">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2" grpId="1" animBg="1"/>
      <p:bldP spid="33" grpId="0" animBg="1"/>
      <p:bldP spid="33" grpId="1"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2ECA6-A33D-AC65-20C5-41F39734268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C9BCBC9-736B-B0C2-FD99-0BEC914D1C2E}"/>
              </a:ext>
            </a:extLst>
          </p:cNvPr>
          <p:cNvPicPr>
            <a:picLocks noChangeAspect="1"/>
          </p:cNvPicPr>
          <p:nvPr/>
        </p:nvPicPr>
        <p:blipFill>
          <a:blip r:embed="rId6"/>
          <a:stretch>
            <a:fillRect/>
          </a:stretch>
        </p:blipFill>
        <p:spPr>
          <a:xfrm>
            <a:off x="950686" y="2169273"/>
            <a:ext cx="8594695" cy="47463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AutoShape 18">
            <a:extLst>
              <a:ext uri="{FF2B5EF4-FFF2-40B4-BE49-F238E27FC236}">
                <a16:creationId xmlns:a16="http://schemas.microsoft.com/office/drawing/2014/main" id="{20B0D95D-7EB3-043D-2A64-1E83AF7E0328}"/>
              </a:ext>
            </a:extLst>
          </p:cNvPr>
          <p:cNvSpPr/>
          <p:nvPr/>
        </p:nvSpPr>
        <p:spPr>
          <a:xfrm>
            <a:off x="-137140" y="13140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chemeClr val="lt1">
                    <a:alpha val="100000"/>
                  </a:schemeClr>
                </a:solidFill>
                <a:latin typeface="微软雅黑"/>
                <a:ea typeface="微软雅黑"/>
                <a:cs typeface="微软雅黑"/>
              </a:rPr>
              <a:t>功能实现</a:t>
            </a:r>
            <a:endParaRPr lang="en-US" sz="1100" dirty="0"/>
          </a:p>
        </p:txBody>
      </p:sp>
      <p:sp>
        <p:nvSpPr>
          <p:cNvPr id="13" name="箭头: V 形 12">
            <a:extLst>
              <a:ext uri="{FF2B5EF4-FFF2-40B4-BE49-F238E27FC236}">
                <a16:creationId xmlns:a16="http://schemas.microsoft.com/office/drawing/2014/main" id="{1B074837-A136-7F3A-1E03-426C2C3EB3AB}"/>
              </a:ext>
            </a:extLst>
          </p:cNvPr>
          <p:cNvSpPr/>
          <p:nvPr/>
        </p:nvSpPr>
        <p:spPr>
          <a:xfrm>
            <a:off x="2852953" y="13140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lt1">
                    <a:alpha val="100000"/>
                  </a:schemeClr>
                </a:solidFill>
                <a:latin typeface="微软雅黑"/>
                <a:ea typeface="微软雅黑"/>
              </a:rPr>
              <a:t>选 择 功 能</a:t>
            </a:r>
          </a:p>
        </p:txBody>
      </p:sp>
      <p:sp>
        <p:nvSpPr>
          <p:cNvPr id="14" name="TextBox 11">
            <a:extLst>
              <a:ext uri="{FF2B5EF4-FFF2-40B4-BE49-F238E27FC236}">
                <a16:creationId xmlns:a16="http://schemas.microsoft.com/office/drawing/2014/main" id="{CEB2C586-CDD4-7A3A-DCC7-F6A1DD594BB2}"/>
              </a:ext>
            </a:extLst>
          </p:cNvPr>
          <p:cNvSpPr txBox="1"/>
          <p:nvPr/>
        </p:nvSpPr>
        <p:spPr>
          <a:xfrm>
            <a:off x="9959699" y="3236073"/>
            <a:ext cx="1887111" cy="792000"/>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登录学生账号，打开导师列表</a:t>
            </a:r>
            <a:endParaRPr lang="en-US" sz="2000" b="1" dirty="0">
              <a:solidFill>
                <a:srgbClr val="00B0F0"/>
              </a:solidFill>
              <a:latin typeface="Microsoft Yahei"/>
              <a:ea typeface="Microsoft Yahei"/>
            </a:endParaRPr>
          </a:p>
        </p:txBody>
      </p:sp>
      <p:sp>
        <p:nvSpPr>
          <p:cNvPr id="15" name="矩形 14">
            <a:extLst>
              <a:ext uri="{FF2B5EF4-FFF2-40B4-BE49-F238E27FC236}">
                <a16:creationId xmlns:a16="http://schemas.microsoft.com/office/drawing/2014/main" id="{7A9018B8-1580-826F-3848-1C9E085BFCEF}"/>
              </a:ext>
            </a:extLst>
          </p:cNvPr>
          <p:cNvSpPr/>
          <p:nvPr/>
        </p:nvSpPr>
        <p:spPr>
          <a:xfrm>
            <a:off x="8113486" y="3312273"/>
            <a:ext cx="609601" cy="3276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D6281E44-2F1F-1504-872E-D6C4FD10FFAF}"/>
              </a:ext>
            </a:extLst>
          </p:cNvPr>
          <p:cNvSpPr/>
          <p:nvPr/>
        </p:nvSpPr>
        <p:spPr>
          <a:xfrm rot="12120228">
            <a:off x="6593168" y="2942259"/>
            <a:ext cx="1266045" cy="5334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F5EDFA12-C368-9D2D-BD21-62B6343B9954}"/>
              </a:ext>
            </a:extLst>
          </p:cNvPr>
          <p:cNvPicPr>
            <a:picLocks noChangeAspect="1"/>
          </p:cNvPicPr>
          <p:nvPr/>
        </p:nvPicPr>
        <p:blipFill>
          <a:blip r:embed="rId7"/>
          <a:stretch>
            <a:fillRect/>
          </a:stretch>
        </p:blipFill>
        <p:spPr>
          <a:xfrm>
            <a:off x="1901959" y="2474073"/>
            <a:ext cx="4353171" cy="89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1">
            <a:extLst>
              <a:ext uri="{FF2B5EF4-FFF2-40B4-BE49-F238E27FC236}">
                <a16:creationId xmlns:a16="http://schemas.microsoft.com/office/drawing/2014/main" id="{B1131356-D263-00F3-927D-50C35D90CA49}"/>
              </a:ext>
            </a:extLst>
          </p:cNvPr>
          <p:cNvSpPr txBox="1"/>
          <p:nvPr/>
        </p:nvSpPr>
        <p:spPr>
          <a:xfrm>
            <a:off x="7107801" y="2259374"/>
            <a:ext cx="1887111" cy="792000"/>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选中心仪导师，点击“选择”</a:t>
            </a:r>
            <a:endParaRPr lang="en-US" sz="2000" b="1" dirty="0">
              <a:solidFill>
                <a:srgbClr val="00B0F0"/>
              </a:solidFill>
              <a:latin typeface="Microsoft Yahei"/>
              <a:ea typeface="Microsoft Yahei"/>
            </a:endParaRPr>
          </a:p>
        </p:txBody>
      </p:sp>
      <p:sp>
        <p:nvSpPr>
          <p:cNvPr id="19" name="箭头: 右 18">
            <a:extLst>
              <a:ext uri="{FF2B5EF4-FFF2-40B4-BE49-F238E27FC236}">
                <a16:creationId xmlns:a16="http://schemas.microsoft.com/office/drawing/2014/main" id="{A6A7E434-6093-9182-0A0A-1FB83F88F2B3}"/>
              </a:ext>
            </a:extLst>
          </p:cNvPr>
          <p:cNvSpPr/>
          <p:nvPr/>
        </p:nvSpPr>
        <p:spPr>
          <a:xfrm rot="5400000">
            <a:off x="3245145" y="3934079"/>
            <a:ext cx="1266045" cy="5334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6734F09-9DA5-C1D6-8710-33AA845680AC}"/>
              </a:ext>
            </a:extLst>
          </p:cNvPr>
          <p:cNvPicPr>
            <a:picLocks noChangeAspect="1"/>
          </p:cNvPicPr>
          <p:nvPr/>
        </p:nvPicPr>
        <p:blipFill>
          <a:blip r:embed="rId8"/>
          <a:stretch>
            <a:fillRect/>
          </a:stretch>
        </p:blipFill>
        <p:spPr>
          <a:xfrm>
            <a:off x="349098" y="5141073"/>
            <a:ext cx="7307017" cy="15973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11">
            <a:extLst>
              <a:ext uri="{FF2B5EF4-FFF2-40B4-BE49-F238E27FC236}">
                <a16:creationId xmlns:a16="http://schemas.microsoft.com/office/drawing/2014/main" id="{0C7A73A8-2705-1776-8C2D-8F30F63D6385}"/>
              </a:ext>
            </a:extLst>
          </p:cNvPr>
          <p:cNvSpPr txBox="1"/>
          <p:nvPr/>
        </p:nvSpPr>
        <p:spPr>
          <a:xfrm>
            <a:off x="4421527" y="3876116"/>
            <a:ext cx="2625159" cy="938024"/>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打开“双选结果”页面，即可查看情况</a:t>
            </a:r>
            <a:endParaRPr lang="en-US" sz="2000" b="1" dirty="0">
              <a:solidFill>
                <a:srgbClr val="00B0F0"/>
              </a:solidFill>
              <a:latin typeface="Microsoft Yahei"/>
              <a:ea typeface="Microsoft Yahei"/>
            </a:endParaRPr>
          </a:p>
        </p:txBody>
      </p:sp>
      <p:pic>
        <p:nvPicPr>
          <p:cNvPr id="23" name="图片 22" descr="底图">
            <a:extLst>
              <a:ext uri="{FF2B5EF4-FFF2-40B4-BE49-F238E27FC236}">
                <a16:creationId xmlns:a16="http://schemas.microsoft.com/office/drawing/2014/main" id="{15EBEEBE-88EA-C1F8-B96F-59A4B44E87F9}"/>
              </a:ext>
            </a:extLst>
          </p:cNvPr>
          <p:cNvPicPr>
            <a:picLocks noChangeAspect="1"/>
          </p:cNvPicPr>
          <p:nvPr>
            <p:custDataLst>
              <p:tags r:id="rId2"/>
            </p:custDataLst>
          </p:nvPr>
        </p:nvPicPr>
        <p:blipFill>
          <a:blip r:embed="rId9"/>
          <a:srcRect t="51611" b="37473"/>
          <a:stretch>
            <a:fillRect/>
          </a:stretch>
        </p:blipFill>
        <p:spPr>
          <a:xfrm>
            <a:off x="0" y="0"/>
            <a:ext cx="12207558" cy="526415"/>
          </a:xfrm>
          <a:prstGeom prst="rect">
            <a:avLst/>
          </a:prstGeom>
        </p:spPr>
      </p:pic>
      <p:grpSp>
        <p:nvGrpSpPr>
          <p:cNvPr id="24" name="组合 23">
            <a:extLst>
              <a:ext uri="{FF2B5EF4-FFF2-40B4-BE49-F238E27FC236}">
                <a16:creationId xmlns:a16="http://schemas.microsoft.com/office/drawing/2014/main" id="{2AC52B9C-0E84-D8F2-562C-9D86C3B538FC}"/>
              </a:ext>
            </a:extLst>
          </p:cNvPr>
          <p:cNvGrpSpPr/>
          <p:nvPr/>
        </p:nvGrpSpPr>
        <p:grpSpPr>
          <a:xfrm>
            <a:off x="8251622" y="-182563"/>
            <a:ext cx="3944823" cy="870585"/>
            <a:chOff x="218930" y="27621"/>
            <a:chExt cx="3944823" cy="870585"/>
          </a:xfrm>
        </p:grpSpPr>
        <p:pic>
          <p:nvPicPr>
            <p:cNvPr id="25" name="图片 24">
              <a:extLst>
                <a:ext uri="{FF2B5EF4-FFF2-40B4-BE49-F238E27FC236}">
                  <a16:creationId xmlns:a16="http://schemas.microsoft.com/office/drawing/2014/main" id="{197EE756-D3E1-4809-A728-D3DCEF341B78}"/>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26" name="Picture 3">
              <a:extLst>
                <a:ext uri="{FF2B5EF4-FFF2-40B4-BE49-F238E27FC236}">
                  <a16:creationId xmlns:a16="http://schemas.microsoft.com/office/drawing/2014/main" id="{A11B64F0-8C70-57B2-6402-55692F142815}"/>
                </a:ext>
              </a:extLst>
            </p:cNvPr>
            <p:cNvPicPr>
              <a:picLocks noChangeAspect="1"/>
            </p:cNvPicPr>
            <p:nvPr/>
          </p:nvPicPr>
          <p:blipFill>
            <a:blip r:embed="rId12"/>
            <a:stretch>
              <a:fillRect/>
            </a:stretch>
          </p:blipFill>
          <p:spPr>
            <a:xfrm>
              <a:off x="889310" y="232410"/>
              <a:ext cx="616345" cy="461009"/>
            </a:xfrm>
            <a:prstGeom prst="rect">
              <a:avLst/>
            </a:prstGeom>
            <a:noFill/>
            <a:ln w="9525">
              <a:noFill/>
            </a:ln>
          </p:spPr>
        </p:pic>
        <p:pic>
          <p:nvPicPr>
            <p:cNvPr id="27" name="图片 8">
              <a:extLst>
                <a:ext uri="{FF2B5EF4-FFF2-40B4-BE49-F238E27FC236}">
                  <a16:creationId xmlns:a16="http://schemas.microsoft.com/office/drawing/2014/main" id="{98973EAC-CBA7-7D68-930B-2469F1F3EF3F}"/>
                </a:ext>
              </a:extLst>
            </p:cNvPr>
            <p:cNvPicPr>
              <a:picLocks noChangeAspect="1"/>
            </p:cNvPicPr>
            <p:nvPr>
              <p:custDataLst>
                <p:tags r:id="rId3"/>
              </p:custDataLst>
            </p:nvPr>
          </p:nvPicPr>
          <p:blipFill rotWithShape="1">
            <a:blip r:embed="rId13"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28" name="图片 27">
              <a:extLst>
                <a:ext uri="{FF2B5EF4-FFF2-40B4-BE49-F238E27FC236}">
                  <a16:creationId xmlns:a16="http://schemas.microsoft.com/office/drawing/2014/main" id="{4E9C515F-5284-4F58-8CF5-8BFC330ACB8C}"/>
                </a:ext>
              </a:extLst>
            </p:cNvPr>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9" name="矩形 28">
            <a:extLst>
              <a:ext uri="{FF2B5EF4-FFF2-40B4-BE49-F238E27FC236}">
                <a16:creationId xmlns:a16="http://schemas.microsoft.com/office/drawing/2014/main" id="{772EA576-111A-8949-D2B2-32DB573AD5FE}"/>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30" name="矩形 4">
            <a:extLst>
              <a:ext uri="{FF2B5EF4-FFF2-40B4-BE49-F238E27FC236}">
                <a16:creationId xmlns:a16="http://schemas.microsoft.com/office/drawing/2014/main" id="{5323034F-A758-C1F9-2066-CC4F1077BFA5}"/>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FEE337C7-3DB6-953D-D184-6F1652B636DF}"/>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32" name="矩形 4">
            <a:extLst>
              <a:ext uri="{FF2B5EF4-FFF2-40B4-BE49-F238E27FC236}">
                <a16:creationId xmlns:a16="http://schemas.microsoft.com/office/drawing/2014/main" id="{8F9FD73D-91DC-3424-470B-176606803B21}"/>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33" name="矩形 4">
            <a:extLst>
              <a:ext uri="{FF2B5EF4-FFF2-40B4-BE49-F238E27FC236}">
                <a16:creationId xmlns:a16="http://schemas.microsoft.com/office/drawing/2014/main" id="{7A11F839-6823-5C6B-8FAC-4409EC0A19D4}"/>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34" name="矩形 4">
            <a:extLst>
              <a:ext uri="{FF2B5EF4-FFF2-40B4-BE49-F238E27FC236}">
                <a16:creationId xmlns:a16="http://schemas.microsoft.com/office/drawing/2014/main" id="{D434A810-0B42-A2D5-F97D-6F1F1FED9FCD}"/>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565988D4-C62F-0956-B911-98FD701485D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 name="稻壳儿小白白(http://dwz.cn/Wu2UP)">
            <a:hlinkClick r:id="rId17" action="ppaction://hlinksldjump" tooltip="点此进入下一板块"/>
            <a:extLst>
              <a:ext uri="{FF2B5EF4-FFF2-40B4-BE49-F238E27FC236}">
                <a16:creationId xmlns:a16="http://schemas.microsoft.com/office/drawing/2014/main" id="{5E3B9141-2233-4772-4CCF-AB4EAFC3935E}"/>
              </a:ext>
            </a:extLst>
          </p:cNvPr>
          <p:cNvSpPr>
            <a:spLocks/>
          </p:cNvSpPr>
          <p:nvPr/>
        </p:nvSpPr>
        <p:spPr bwMode="auto">
          <a:xfrm>
            <a:off x="11617020" y="633143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dirty="0"/>
          </a:p>
        </p:txBody>
      </p:sp>
    </p:spTree>
    <p:custDataLst>
      <p:tags r:id="rId1"/>
    </p:custDataLst>
    <p:extLst>
      <p:ext uri="{BB962C8B-B14F-4D97-AF65-F5344CB8AC3E}">
        <p14:creationId xmlns:p14="http://schemas.microsoft.com/office/powerpoint/2010/main" val="192146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图片">
            <a:extLst>
              <a:ext uri="{FF2B5EF4-FFF2-40B4-BE49-F238E27FC236}">
                <a16:creationId xmlns:a16="http://schemas.microsoft.com/office/drawing/2014/main" id="{41184354-0AC7-555F-252A-593C49D6C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 y="-149229"/>
            <a:ext cx="12500992" cy="38830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AutoShape 3">
            <a:extLst>
              <a:ext uri="{FF2B5EF4-FFF2-40B4-BE49-F238E27FC236}">
                <a16:creationId xmlns:a16="http://schemas.microsoft.com/office/drawing/2014/main" id="{DAC2F50A-59A4-F145-16D1-EAD66140D5B3}"/>
              </a:ext>
            </a:extLst>
          </p:cNvPr>
          <p:cNvSpPr/>
          <p:nvPr/>
        </p:nvSpPr>
        <p:spPr>
          <a:xfrm>
            <a:off x="-3763" y="-83759"/>
            <a:ext cx="12192000" cy="3752088"/>
          </a:xfrm>
          <a:prstGeom prst="rect">
            <a:avLst/>
          </a:prstGeom>
          <a:gradFill flip="none" rotWithShape="1">
            <a:gsLst>
              <a:gs pos="0">
                <a:schemeClr val="accent5">
                  <a:lumMod val="40000"/>
                  <a:lumOff val="60000"/>
                  <a:shade val="30000"/>
                  <a:satMod val="115000"/>
                  <a:alpha val="27000"/>
                </a:schemeClr>
              </a:gs>
              <a:gs pos="100000">
                <a:schemeClr val="accent5">
                  <a:lumMod val="40000"/>
                  <a:lumOff val="60000"/>
                  <a:shade val="67500"/>
                  <a:satMod val="115000"/>
                  <a:alpha val="46000"/>
                </a:schemeClr>
              </a:gs>
              <a:gs pos="100000">
                <a:schemeClr val="accent5">
                  <a:lumMod val="40000"/>
                  <a:lumOff val="60000"/>
                  <a:shade val="100000"/>
                  <a:satMod val="115000"/>
                </a:schemeClr>
              </a:gs>
            </a:gsLst>
            <a:lin ang="5400000" scaled="1"/>
            <a:tileRect/>
          </a:gradFill>
          <a:ln/>
        </p:spPr>
        <p:txBody>
          <a:bodyPr/>
          <a:lstStyle/>
          <a:p>
            <a:endParaRPr lang="zh-CN" altLang="en-US" dirty="0"/>
          </a:p>
        </p:txBody>
      </p:sp>
      <p:grpSp>
        <p:nvGrpSpPr>
          <p:cNvPr id="4" name="Group 4"/>
          <p:cNvGrpSpPr/>
          <p:nvPr/>
        </p:nvGrpSpPr>
        <p:grpSpPr>
          <a:xfrm>
            <a:off x="5321332" y="3044190"/>
            <a:ext cx="1549432" cy="1378934"/>
            <a:chOff x="5321332" y="3044190"/>
            <a:chExt cx="1549432" cy="1378934"/>
          </a:xfrm>
        </p:grpSpPr>
        <p:sp>
          <p:nvSpPr>
            <p:cNvPr id="5" name="Freeform 5"/>
            <p:cNvSpPr/>
            <p:nvPr/>
          </p:nvSpPr>
          <p:spPr>
            <a:xfrm>
              <a:off x="5321332" y="3044190"/>
              <a:ext cx="1549432" cy="1378934"/>
            </a:xfrm>
            <a:custGeom>
              <a:avLst/>
              <a:gdLst/>
              <a:ahLst/>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FFFF">
                <a:alpha val="100000"/>
              </a:srgbClr>
            </a:solidFill>
            <a:ln/>
            <a:effectLst>
              <a:outerShdw blurRad="63500">
                <a:srgbClr val="000000">
                  <a:alpha val="40000"/>
                </a:srgbClr>
              </a:outerShdw>
            </a:effectLst>
          </p:spPr>
        </p:sp>
        <p:sp>
          <p:nvSpPr>
            <p:cNvPr id="6" name="Freeform 6"/>
            <p:cNvSpPr/>
            <p:nvPr/>
          </p:nvSpPr>
          <p:spPr>
            <a:xfrm>
              <a:off x="5424774" y="3136297"/>
              <a:ext cx="1342454" cy="1194721"/>
            </a:xfrm>
            <a:custGeom>
              <a:avLst/>
              <a:gdLst/>
              <a:ahLst/>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2E75B3"/>
            </a:solidFill>
            <a:ln/>
          </p:spPr>
          <p:txBody>
            <a:bodyPr/>
            <a:lstStyle/>
            <a:p>
              <a:endParaRPr lang="zh-CN" altLang="en-US" dirty="0"/>
            </a:p>
          </p:txBody>
        </p:sp>
      </p:grpSp>
      <p:sp>
        <p:nvSpPr>
          <p:cNvPr id="7" name="TextBox 7"/>
          <p:cNvSpPr txBox="1"/>
          <p:nvPr/>
        </p:nvSpPr>
        <p:spPr>
          <a:xfrm>
            <a:off x="5891701" y="3454195"/>
            <a:ext cx="401072" cy="646331"/>
          </a:xfrm>
          <a:prstGeom prst="rect">
            <a:avLst/>
          </a:prstGeom>
          <a:noFill/>
          <a:ln/>
        </p:spPr>
        <p:txBody>
          <a:bodyPr vert="horz" wrap="square" lIns="91440" tIns="45720" rIns="91440" bIns="45720" rtlCol="0" anchor="t" anchorCtr="0">
            <a:normAutofit/>
          </a:bodyPr>
          <a:lstStyle/>
          <a:p>
            <a:pPr algn="ctr">
              <a:lnSpc>
                <a:spcPct val="80000"/>
              </a:lnSpc>
            </a:pPr>
            <a:r>
              <a:rPr lang="en-US" sz="4000" dirty="0">
                <a:solidFill>
                  <a:schemeClr val="lt1">
                    <a:alpha val="100000"/>
                  </a:schemeClr>
                </a:solidFill>
                <a:latin typeface="华文楷体"/>
                <a:ea typeface="华文楷体"/>
                <a:cs typeface="华文楷体"/>
              </a:rPr>
              <a:t>1</a:t>
            </a:r>
          </a:p>
        </p:txBody>
      </p:sp>
      <p:sp>
        <p:nvSpPr>
          <p:cNvPr id="8" name="TextBox 8"/>
          <p:cNvSpPr txBox="1"/>
          <p:nvPr/>
        </p:nvSpPr>
        <p:spPr>
          <a:xfrm>
            <a:off x="1383324" y="4697510"/>
            <a:ext cx="9425352" cy="1015663"/>
          </a:xfrm>
          <a:prstGeom prst="rect">
            <a:avLst/>
          </a:prstGeom>
          <a:noFill/>
          <a:ln/>
        </p:spPr>
        <p:txBody>
          <a:bodyPr vert="horz" wrap="square" lIns="91440" tIns="45720" rIns="91440" bIns="45720" rtlCol="0" anchor="t" anchorCtr="0">
            <a:normAutofit/>
          </a:bodyPr>
          <a:lstStyle/>
          <a:p>
            <a:pPr algn="ctr">
              <a:lnSpc>
                <a:spcPct val="80000"/>
              </a:lnSpc>
            </a:pPr>
            <a:r>
              <a:rPr lang="zh-CN" altLang="en-US" sz="6000" b="1" dirty="0">
                <a:solidFill>
                  <a:srgbClr val="2E75B3"/>
                </a:solidFill>
                <a:latin typeface="华文新魏"/>
                <a:ea typeface="华文新魏"/>
                <a:cs typeface="华文新魏"/>
              </a:rPr>
              <a:t>课题背景</a:t>
            </a:r>
            <a:endParaRPr lang="en-US" sz="6000" b="1" dirty="0">
              <a:solidFill>
                <a:srgbClr val="2E75B3"/>
              </a:solidFill>
              <a:latin typeface="华文新魏"/>
              <a:ea typeface="华文新魏"/>
              <a:cs typeface="华文新魏"/>
            </a:endParaRPr>
          </a:p>
        </p:txBody>
      </p:sp>
      <p:grpSp>
        <p:nvGrpSpPr>
          <p:cNvPr id="3" name="组合 2">
            <a:extLst>
              <a:ext uri="{FF2B5EF4-FFF2-40B4-BE49-F238E27FC236}">
                <a16:creationId xmlns:a16="http://schemas.microsoft.com/office/drawing/2014/main" id="{1CB584FF-9159-C0DB-014D-225C445B2A3C}"/>
              </a:ext>
            </a:extLst>
          </p:cNvPr>
          <p:cNvGrpSpPr/>
          <p:nvPr/>
        </p:nvGrpSpPr>
        <p:grpSpPr>
          <a:xfrm>
            <a:off x="8251622" y="-182563"/>
            <a:ext cx="3944823" cy="870585"/>
            <a:chOff x="218930" y="27621"/>
            <a:chExt cx="3944823" cy="870585"/>
          </a:xfrm>
        </p:grpSpPr>
        <p:pic>
          <p:nvPicPr>
            <p:cNvPr id="10" name="图片 9">
              <a:extLst>
                <a:ext uri="{FF2B5EF4-FFF2-40B4-BE49-F238E27FC236}">
                  <a16:creationId xmlns:a16="http://schemas.microsoft.com/office/drawing/2014/main" id="{AC73EF0B-860B-F0A5-1EFA-1A058F263FF4}"/>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a:extLst>
                <a:ext uri="{FF2B5EF4-FFF2-40B4-BE49-F238E27FC236}">
                  <a16:creationId xmlns:a16="http://schemas.microsoft.com/office/drawing/2014/main" id="{2605CEF6-1494-746B-89EF-FA957D14256A}"/>
                </a:ext>
              </a:extLst>
            </p:cNvPr>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13" name="图片 8">
              <a:extLst>
                <a:ext uri="{FF2B5EF4-FFF2-40B4-BE49-F238E27FC236}">
                  <a16:creationId xmlns:a16="http://schemas.microsoft.com/office/drawing/2014/main" id="{431C3A28-B0FF-13AE-3447-BB918563D3AF}"/>
                </a:ext>
              </a:extLst>
            </p:cNvPr>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a:extLst>
                <a:ext uri="{FF2B5EF4-FFF2-40B4-BE49-F238E27FC236}">
                  <a16:creationId xmlns:a16="http://schemas.microsoft.com/office/drawing/2014/main" id="{6F402086-C5EE-AC8B-0650-78E313950F00}"/>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extLst>
      <p:ext uri="{BB962C8B-B14F-4D97-AF65-F5344CB8AC3E}">
        <p14:creationId xmlns:p14="http://schemas.microsoft.com/office/powerpoint/2010/main" val="75269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5B74F-375C-6875-526F-C293DDA9D424}"/>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3C997B6-C386-5A22-7E7A-1508A358A5D8}"/>
              </a:ext>
            </a:extLst>
          </p:cNvPr>
          <p:cNvPicPr>
            <a:picLocks noChangeAspect="1"/>
          </p:cNvPicPr>
          <p:nvPr/>
        </p:nvPicPr>
        <p:blipFill>
          <a:blip r:embed="rId6"/>
          <a:stretch>
            <a:fillRect/>
          </a:stretch>
        </p:blipFill>
        <p:spPr>
          <a:xfrm>
            <a:off x="511560" y="2296260"/>
            <a:ext cx="9677400" cy="2879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AutoShape 18">
            <a:extLst>
              <a:ext uri="{FF2B5EF4-FFF2-40B4-BE49-F238E27FC236}">
                <a16:creationId xmlns:a16="http://schemas.microsoft.com/office/drawing/2014/main" id="{966B6EEB-2851-637B-BBA8-A8ECF8982D19}"/>
              </a:ext>
            </a:extLst>
          </p:cNvPr>
          <p:cNvSpPr/>
          <p:nvPr/>
        </p:nvSpPr>
        <p:spPr>
          <a:xfrm>
            <a:off x="-271466" y="13140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chemeClr val="lt1">
                    <a:alpha val="100000"/>
                  </a:schemeClr>
                </a:solidFill>
                <a:latin typeface="微软雅黑"/>
                <a:ea typeface="微软雅黑"/>
                <a:cs typeface="微软雅黑"/>
              </a:rPr>
              <a:t>功能实现</a:t>
            </a:r>
            <a:endParaRPr lang="en-US" sz="1100" dirty="0"/>
          </a:p>
        </p:txBody>
      </p:sp>
      <p:sp>
        <p:nvSpPr>
          <p:cNvPr id="13" name="箭头: V 形 12">
            <a:extLst>
              <a:ext uri="{FF2B5EF4-FFF2-40B4-BE49-F238E27FC236}">
                <a16:creationId xmlns:a16="http://schemas.microsoft.com/office/drawing/2014/main" id="{6CEC7B99-1809-AD37-61AE-DF49D55E21D9}"/>
              </a:ext>
            </a:extLst>
          </p:cNvPr>
          <p:cNvSpPr/>
          <p:nvPr/>
        </p:nvSpPr>
        <p:spPr>
          <a:xfrm>
            <a:off x="2718627" y="13140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lt1">
                    <a:alpha val="100000"/>
                  </a:schemeClr>
                </a:solidFill>
                <a:latin typeface="微软雅黑"/>
                <a:ea typeface="微软雅黑"/>
              </a:rPr>
              <a:t>选 择 功 能</a:t>
            </a:r>
          </a:p>
        </p:txBody>
      </p:sp>
      <p:sp>
        <p:nvSpPr>
          <p:cNvPr id="14" name="TextBox 11">
            <a:extLst>
              <a:ext uri="{FF2B5EF4-FFF2-40B4-BE49-F238E27FC236}">
                <a16:creationId xmlns:a16="http://schemas.microsoft.com/office/drawing/2014/main" id="{2A759A51-9078-E211-0C54-266206FC35BE}"/>
              </a:ext>
            </a:extLst>
          </p:cNvPr>
          <p:cNvSpPr txBox="1"/>
          <p:nvPr/>
        </p:nvSpPr>
        <p:spPr>
          <a:xfrm>
            <a:off x="1654560" y="5805239"/>
            <a:ext cx="3496258" cy="1052761"/>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登录该导师账号，打开“学生管理”下的“申请处理”，便可看到该学生的申请</a:t>
            </a:r>
            <a:endParaRPr lang="en-US" sz="2000" b="1" dirty="0">
              <a:solidFill>
                <a:srgbClr val="00B0F0"/>
              </a:solidFill>
              <a:latin typeface="Microsoft Yahei"/>
              <a:ea typeface="Microsoft Yahei"/>
            </a:endParaRPr>
          </a:p>
        </p:txBody>
      </p:sp>
      <p:sp>
        <p:nvSpPr>
          <p:cNvPr id="15" name="矩形 14">
            <a:extLst>
              <a:ext uri="{FF2B5EF4-FFF2-40B4-BE49-F238E27FC236}">
                <a16:creationId xmlns:a16="http://schemas.microsoft.com/office/drawing/2014/main" id="{C377E42F-FE4A-B22E-6929-A5A17DD87C78}"/>
              </a:ext>
            </a:extLst>
          </p:cNvPr>
          <p:cNvSpPr/>
          <p:nvPr/>
        </p:nvSpPr>
        <p:spPr>
          <a:xfrm>
            <a:off x="9045960" y="3733517"/>
            <a:ext cx="689692" cy="4014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5BA0368A-9D73-79E6-B142-F8A41E5CFB16}"/>
              </a:ext>
            </a:extLst>
          </p:cNvPr>
          <p:cNvSpPr/>
          <p:nvPr/>
        </p:nvSpPr>
        <p:spPr>
          <a:xfrm rot="10800000">
            <a:off x="7832737" y="3587498"/>
            <a:ext cx="759915" cy="5334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B08E68F5-9EDA-901C-15A5-F4044BC5F448}"/>
              </a:ext>
            </a:extLst>
          </p:cNvPr>
          <p:cNvPicPr>
            <a:picLocks noChangeAspect="1"/>
          </p:cNvPicPr>
          <p:nvPr/>
        </p:nvPicPr>
        <p:blipFill>
          <a:blip r:embed="rId7"/>
          <a:stretch>
            <a:fillRect/>
          </a:stretch>
        </p:blipFill>
        <p:spPr>
          <a:xfrm>
            <a:off x="2026187" y="2646437"/>
            <a:ext cx="4352478" cy="8632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矩形 17">
            <a:extLst>
              <a:ext uri="{FF2B5EF4-FFF2-40B4-BE49-F238E27FC236}">
                <a16:creationId xmlns:a16="http://schemas.microsoft.com/office/drawing/2014/main" id="{74871228-EEF0-0D66-F4E1-6D7F241220DF}"/>
              </a:ext>
            </a:extLst>
          </p:cNvPr>
          <p:cNvSpPr/>
          <p:nvPr/>
        </p:nvSpPr>
        <p:spPr>
          <a:xfrm>
            <a:off x="658707" y="2463325"/>
            <a:ext cx="6934618" cy="33528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1">
            <a:extLst>
              <a:ext uri="{FF2B5EF4-FFF2-40B4-BE49-F238E27FC236}">
                <a16:creationId xmlns:a16="http://schemas.microsoft.com/office/drawing/2014/main" id="{7DA0542C-769E-89C6-FE5B-85D74D75CBED}"/>
              </a:ext>
            </a:extLst>
          </p:cNvPr>
          <p:cNvSpPr txBox="1"/>
          <p:nvPr/>
        </p:nvSpPr>
        <p:spPr>
          <a:xfrm>
            <a:off x="7866944" y="3143491"/>
            <a:ext cx="759915" cy="444007"/>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同意</a:t>
            </a:r>
            <a:endParaRPr lang="en-US" sz="2000" b="1" dirty="0">
              <a:solidFill>
                <a:srgbClr val="00B0F0"/>
              </a:solidFill>
              <a:latin typeface="Microsoft Yahei"/>
              <a:ea typeface="Microsoft Yahei"/>
            </a:endParaRPr>
          </a:p>
        </p:txBody>
      </p:sp>
      <p:pic>
        <p:nvPicPr>
          <p:cNvPr id="21" name="图片 20">
            <a:extLst>
              <a:ext uri="{FF2B5EF4-FFF2-40B4-BE49-F238E27FC236}">
                <a16:creationId xmlns:a16="http://schemas.microsoft.com/office/drawing/2014/main" id="{A25B2559-DE5A-55FD-C47F-828FC7E6D9F9}"/>
              </a:ext>
            </a:extLst>
          </p:cNvPr>
          <p:cNvPicPr>
            <a:picLocks noChangeAspect="1"/>
          </p:cNvPicPr>
          <p:nvPr/>
        </p:nvPicPr>
        <p:blipFill>
          <a:blip r:embed="rId8"/>
          <a:stretch>
            <a:fillRect/>
          </a:stretch>
        </p:blipFill>
        <p:spPr>
          <a:xfrm>
            <a:off x="764877" y="4137816"/>
            <a:ext cx="6614552" cy="12052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图片 21" descr="底图">
            <a:extLst>
              <a:ext uri="{FF2B5EF4-FFF2-40B4-BE49-F238E27FC236}">
                <a16:creationId xmlns:a16="http://schemas.microsoft.com/office/drawing/2014/main" id="{20D40294-4B7B-A3BB-89AC-29DBE92BABCD}"/>
              </a:ext>
            </a:extLst>
          </p:cNvPr>
          <p:cNvPicPr>
            <a:picLocks noChangeAspect="1"/>
          </p:cNvPicPr>
          <p:nvPr>
            <p:custDataLst>
              <p:tags r:id="rId2"/>
            </p:custDataLst>
          </p:nvPr>
        </p:nvPicPr>
        <p:blipFill>
          <a:blip r:embed="rId9"/>
          <a:srcRect t="51611" b="37473"/>
          <a:stretch>
            <a:fillRect/>
          </a:stretch>
        </p:blipFill>
        <p:spPr>
          <a:xfrm>
            <a:off x="0" y="0"/>
            <a:ext cx="12207558" cy="526415"/>
          </a:xfrm>
          <a:prstGeom prst="rect">
            <a:avLst/>
          </a:prstGeom>
        </p:spPr>
      </p:pic>
      <p:grpSp>
        <p:nvGrpSpPr>
          <p:cNvPr id="23" name="组合 22">
            <a:extLst>
              <a:ext uri="{FF2B5EF4-FFF2-40B4-BE49-F238E27FC236}">
                <a16:creationId xmlns:a16="http://schemas.microsoft.com/office/drawing/2014/main" id="{CE2423BA-77A9-07D6-0DEF-9A8C5719F442}"/>
              </a:ext>
            </a:extLst>
          </p:cNvPr>
          <p:cNvGrpSpPr/>
          <p:nvPr/>
        </p:nvGrpSpPr>
        <p:grpSpPr>
          <a:xfrm>
            <a:off x="8251622" y="-182563"/>
            <a:ext cx="3944823" cy="870585"/>
            <a:chOff x="218930" y="27621"/>
            <a:chExt cx="3944823" cy="870585"/>
          </a:xfrm>
        </p:grpSpPr>
        <p:pic>
          <p:nvPicPr>
            <p:cNvPr id="24" name="图片 23">
              <a:extLst>
                <a:ext uri="{FF2B5EF4-FFF2-40B4-BE49-F238E27FC236}">
                  <a16:creationId xmlns:a16="http://schemas.microsoft.com/office/drawing/2014/main" id="{988FC3DB-E90F-A4A6-3453-A47C71ED587D}"/>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25" name="Picture 3">
              <a:extLst>
                <a:ext uri="{FF2B5EF4-FFF2-40B4-BE49-F238E27FC236}">
                  <a16:creationId xmlns:a16="http://schemas.microsoft.com/office/drawing/2014/main" id="{F09FAEA9-FEA4-BE39-DB69-C82288F52963}"/>
                </a:ext>
              </a:extLst>
            </p:cNvPr>
            <p:cNvPicPr>
              <a:picLocks noChangeAspect="1"/>
            </p:cNvPicPr>
            <p:nvPr/>
          </p:nvPicPr>
          <p:blipFill>
            <a:blip r:embed="rId12"/>
            <a:stretch>
              <a:fillRect/>
            </a:stretch>
          </p:blipFill>
          <p:spPr>
            <a:xfrm>
              <a:off x="889310" y="232410"/>
              <a:ext cx="616345" cy="461009"/>
            </a:xfrm>
            <a:prstGeom prst="rect">
              <a:avLst/>
            </a:prstGeom>
            <a:noFill/>
            <a:ln w="9525">
              <a:noFill/>
            </a:ln>
          </p:spPr>
        </p:pic>
        <p:pic>
          <p:nvPicPr>
            <p:cNvPr id="26" name="图片 8">
              <a:extLst>
                <a:ext uri="{FF2B5EF4-FFF2-40B4-BE49-F238E27FC236}">
                  <a16:creationId xmlns:a16="http://schemas.microsoft.com/office/drawing/2014/main" id="{320085D7-D4DD-B9F7-4719-3F77F3C91C55}"/>
                </a:ext>
              </a:extLst>
            </p:cNvPr>
            <p:cNvPicPr>
              <a:picLocks noChangeAspect="1"/>
            </p:cNvPicPr>
            <p:nvPr>
              <p:custDataLst>
                <p:tags r:id="rId3"/>
              </p:custDataLst>
            </p:nvPr>
          </p:nvPicPr>
          <p:blipFill rotWithShape="1">
            <a:blip r:embed="rId13"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27" name="图片 26">
              <a:extLst>
                <a:ext uri="{FF2B5EF4-FFF2-40B4-BE49-F238E27FC236}">
                  <a16:creationId xmlns:a16="http://schemas.microsoft.com/office/drawing/2014/main" id="{B9C0DBBA-BADE-FF14-02E6-B84DEEF3CD53}"/>
                </a:ext>
              </a:extLst>
            </p:cNvPr>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8" name="矩形 27">
            <a:extLst>
              <a:ext uri="{FF2B5EF4-FFF2-40B4-BE49-F238E27FC236}">
                <a16:creationId xmlns:a16="http://schemas.microsoft.com/office/drawing/2014/main" id="{82365EDF-1BF0-F257-3BCA-B39222F02EEE}"/>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9" name="矩形 4">
            <a:extLst>
              <a:ext uri="{FF2B5EF4-FFF2-40B4-BE49-F238E27FC236}">
                <a16:creationId xmlns:a16="http://schemas.microsoft.com/office/drawing/2014/main" id="{98463064-4222-0225-6E30-3387797DEE25}"/>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43E07CF2-2C15-CF38-54E4-6ED60474D08A}"/>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31" name="矩形 4">
            <a:extLst>
              <a:ext uri="{FF2B5EF4-FFF2-40B4-BE49-F238E27FC236}">
                <a16:creationId xmlns:a16="http://schemas.microsoft.com/office/drawing/2014/main" id="{B3943708-9094-E0D7-B761-A8593810AB74}"/>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32" name="矩形 4">
            <a:extLst>
              <a:ext uri="{FF2B5EF4-FFF2-40B4-BE49-F238E27FC236}">
                <a16:creationId xmlns:a16="http://schemas.microsoft.com/office/drawing/2014/main" id="{136D82BB-3F40-422F-288F-EF4EC116BFCF}"/>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33" name="矩形 4">
            <a:extLst>
              <a:ext uri="{FF2B5EF4-FFF2-40B4-BE49-F238E27FC236}">
                <a16:creationId xmlns:a16="http://schemas.microsoft.com/office/drawing/2014/main" id="{1296861D-9C4F-5A83-43CB-EB2DF5CA4936}"/>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23E702AE-2A2D-9DA2-8228-89A232495D7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 name="稻壳儿小白白(http://dwz.cn/Wu2UP)">
            <a:hlinkClick r:id="rId17" action="ppaction://hlinksldjump" tooltip="点此进入下一板块"/>
            <a:extLst>
              <a:ext uri="{FF2B5EF4-FFF2-40B4-BE49-F238E27FC236}">
                <a16:creationId xmlns:a16="http://schemas.microsoft.com/office/drawing/2014/main" id="{859FE524-3FCF-328C-FA43-0963B5BF0A46}"/>
              </a:ext>
            </a:extLst>
          </p:cNvPr>
          <p:cNvSpPr>
            <a:spLocks/>
          </p:cNvSpPr>
          <p:nvPr/>
        </p:nvSpPr>
        <p:spPr bwMode="auto">
          <a:xfrm>
            <a:off x="11617020" y="633143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dirty="0"/>
          </a:p>
        </p:txBody>
      </p:sp>
    </p:spTree>
    <p:custDataLst>
      <p:tags r:id="rId1"/>
    </p:custDataLst>
    <p:extLst>
      <p:ext uri="{BB962C8B-B14F-4D97-AF65-F5344CB8AC3E}">
        <p14:creationId xmlns:p14="http://schemas.microsoft.com/office/powerpoint/2010/main" val="110848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anim calcmode="lin" valueType="num">
                                      <p:cBhvr>
                                        <p:cTn id="21" dur="500" fill="hold"/>
                                        <p:tgtEl>
                                          <p:spTgt spid="17"/>
                                        </p:tgtEl>
                                        <p:attrNameLst>
                                          <p:attrName>ppt_x</p:attrName>
                                        </p:attrNameLst>
                                      </p:cBhvr>
                                      <p:tavLst>
                                        <p:tav tm="0">
                                          <p:val>
                                            <p:strVal val="#ppt_x"/>
                                          </p:val>
                                        </p:tav>
                                        <p:tav tm="100000">
                                          <p:val>
                                            <p:strVal val="#ppt_x"/>
                                          </p:val>
                                        </p:tav>
                                      </p:tavLst>
                                    </p:anim>
                                    <p:anim calcmode="lin" valueType="num">
                                      <p:cBhvr>
                                        <p:cTn id="22" dur="500" fill="hold"/>
                                        <p:tgtEl>
                                          <p:spTgt spid="1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anim calcmode="lin" valueType="num">
                                      <p:cBhvr>
                                        <p:cTn id="26" dur="500" fill="hold"/>
                                        <p:tgtEl>
                                          <p:spTgt spid="18"/>
                                        </p:tgtEl>
                                        <p:attrNameLst>
                                          <p:attrName>ppt_x</p:attrName>
                                        </p:attrNameLst>
                                      </p:cBhvr>
                                      <p:tavLst>
                                        <p:tav tm="0">
                                          <p:val>
                                            <p:strVal val="#ppt_x"/>
                                          </p:val>
                                        </p:tav>
                                        <p:tav tm="100000">
                                          <p:val>
                                            <p:strVal val="#ppt_x"/>
                                          </p:val>
                                        </p:tav>
                                      </p:tavLst>
                                    </p:anim>
                                    <p:anim calcmode="lin" valueType="num">
                                      <p:cBhvr>
                                        <p:cTn id="27" dur="500" fill="hold"/>
                                        <p:tgtEl>
                                          <p:spTgt spid="1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strVal val="#ppt_x"/>
                                          </p:val>
                                        </p:tav>
                                        <p:tav tm="100000">
                                          <p:val>
                                            <p:strVal val="#ppt_x"/>
                                          </p:val>
                                        </p:tav>
                                      </p:tavLst>
                                    </p:anim>
                                    <p:anim calcmode="lin" valueType="num">
                                      <p:cBhvr>
                                        <p:cTn id="3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CFD98-8EE7-AFD9-FD58-A8EEDF15D552}"/>
            </a:ext>
          </a:extLst>
        </p:cNvPr>
        <p:cNvGrpSpPr/>
        <p:nvPr/>
      </p:nvGrpSpPr>
      <p:grpSpPr>
        <a:xfrm>
          <a:off x="0" y="0"/>
          <a:ext cx="0" cy="0"/>
          <a:chOff x="0" y="0"/>
          <a:chExt cx="0" cy="0"/>
        </a:xfrm>
      </p:grpSpPr>
      <p:sp>
        <p:nvSpPr>
          <p:cNvPr id="17" name="AutoShape 18">
            <a:extLst>
              <a:ext uri="{FF2B5EF4-FFF2-40B4-BE49-F238E27FC236}">
                <a16:creationId xmlns:a16="http://schemas.microsoft.com/office/drawing/2014/main" id="{D78958A0-E993-8CAF-0A5C-294687D26A27}"/>
              </a:ext>
            </a:extLst>
          </p:cNvPr>
          <p:cNvSpPr/>
          <p:nvPr/>
        </p:nvSpPr>
        <p:spPr>
          <a:xfrm>
            <a:off x="-301680" y="13140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chemeClr val="lt1">
                    <a:alpha val="100000"/>
                  </a:schemeClr>
                </a:solidFill>
                <a:latin typeface="微软雅黑"/>
                <a:ea typeface="微软雅黑"/>
                <a:cs typeface="微软雅黑"/>
              </a:rPr>
              <a:t>功能实现</a:t>
            </a:r>
            <a:endParaRPr lang="en-US" sz="1100" dirty="0"/>
          </a:p>
        </p:txBody>
      </p:sp>
      <p:sp>
        <p:nvSpPr>
          <p:cNvPr id="18" name="箭头: V 形 17">
            <a:extLst>
              <a:ext uri="{FF2B5EF4-FFF2-40B4-BE49-F238E27FC236}">
                <a16:creationId xmlns:a16="http://schemas.microsoft.com/office/drawing/2014/main" id="{F4C59E36-D345-DADB-29C1-2A3B18B4BC4C}"/>
              </a:ext>
            </a:extLst>
          </p:cNvPr>
          <p:cNvSpPr/>
          <p:nvPr/>
        </p:nvSpPr>
        <p:spPr>
          <a:xfrm>
            <a:off x="2688413" y="13140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lt1">
                    <a:alpha val="100000"/>
                  </a:schemeClr>
                </a:solidFill>
                <a:latin typeface="微软雅黑"/>
                <a:ea typeface="微软雅黑"/>
              </a:rPr>
              <a:t>推 荐 系 统</a:t>
            </a:r>
          </a:p>
        </p:txBody>
      </p:sp>
      <p:sp>
        <p:nvSpPr>
          <p:cNvPr id="19" name="TextBox 11">
            <a:extLst>
              <a:ext uri="{FF2B5EF4-FFF2-40B4-BE49-F238E27FC236}">
                <a16:creationId xmlns:a16="http://schemas.microsoft.com/office/drawing/2014/main" id="{9DC604A4-CCA8-54D8-A20E-27C2A513EB78}"/>
              </a:ext>
            </a:extLst>
          </p:cNvPr>
          <p:cNvSpPr txBox="1"/>
          <p:nvPr/>
        </p:nvSpPr>
        <p:spPr>
          <a:xfrm>
            <a:off x="9446260" y="3002348"/>
            <a:ext cx="2743200" cy="1981200"/>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登录学生账号，打开“导师管理”下的“导师推荐”，便可看到由系统根据匹配度推荐的几位导师的信息</a:t>
            </a:r>
            <a:endParaRPr lang="en-US" sz="2000" b="1" dirty="0">
              <a:solidFill>
                <a:srgbClr val="00B0F0"/>
              </a:solidFill>
              <a:latin typeface="Microsoft Yahei"/>
              <a:ea typeface="Microsoft Yahei"/>
            </a:endParaRPr>
          </a:p>
        </p:txBody>
      </p:sp>
      <p:pic>
        <p:nvPicPr>
          <p:cNvPr id="21" name="图片 20">
            <a:extLst>
              <a:ext uri="{FF2B5EF4-FFF2-40B4-BE49-F238E27FC236}">
                <a16:creationId xmlns:a16="http://schemas.microsoft.com/office/drawing/2014/main" id="{3EE9BB2E-EBCD-913D-F96D-EA735677A93D}"/>
              </a:ext>
            </a:extLst>
          </p:cNvPr>
          <p:cNvPicPr>
            <a:picLocks noChangeAspect="1"/>
          </p:cNvPicPr>
          <p:nvPr/>
        </p:nvPicPr>
        <p:blipFill>
          <a:blip r:embed="rId6"/>
          <a:stretch>
            <a:fillRect/>
          </a:stretch>
        </p:blipFill>
        <p:spPr>
          <a:xfrm>
            <a:off x="414883" y="2545148"/>
            <a:ext cx="8981863" cy="38441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11">
            <a:extLst>
              <a:ext uri="{FF2B5EF4-FFF2-40B4-BE49-F238E27FC236}">
                <a16:creationId xmlns:a16="http://schemas.microsoft.com/office/drawing/2014/main" id="{610E3624-8771-F6A5-2334-581AF256D13D}"/>
              </a:ext>
            </a:extLst>
          </p:cNvPr>
          <p:cNvSpPr txBox="1"/>
          <p:nvPr/>
        </p:nvSpPr>
        <p:spPr>
          <a:xfrm>
            <a:off x="9396746" y="5407119"/>
            <a:ext cx="2743200" cy="1451429"/>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在该页面同样可以查看导师的个人简介，发送信息，进行选择操作</a:t>
            </a:r>
            <a:endParaRPr lang="en-US" sz="2000" b="1" dirty="0">
              <a:solidFill>
                <a:srgbClr val="00B0F0"/>
              </a:solidFill>
              <a:latin typeface="Microsoft Yahei"/>
              <a:ea typeface="Microsoft Yahei"/>
            </a:endParaRPr>
          </a:p>
        </p:txBody>
      </p:sp>
      <p:sp>
        <p:nvSpPr>
          <p:cNvPr id="23" name="矩形 22">
            <a:extLst>
              <a:ext uri="{FF2B5EF4-FFF2-40B4-BE49-F238E27FC236}">
                <a16:creationId xmlns:a16="http://schemas.microsoft.com/office/drawing/2014/main" id="{60F0137F-8201-1A1E-7F0D-B0B41B90C666}"/>
              </a:ext>
            </a:extLst>
          </p:cNvPr>
          <p:cNvSpPr/>
          <p:nvPr/>
        </p:nvSpPr>
        <p:spPr>
          <a:xfrm>
            <a:off x="8240100" y="5288348"/>
            <a:ext cx="1080446" cy="4014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底图">
            <a:extLst>
              <a:ext uri="{FF2B5EF4-FFF2-40B4-BE49-F238E27FC236}">
                <a16:creationId xmlns:a16="http://schemas.microsoft.com/office/drawing/2014/main" id="{CD4712F3-0E0F-002D-8E63-0916908D1E0A}"/>
              </a:ext>
            </a:extLst>
          </p:cNvPr>
          <p:cNvPicPr>
            <a:picLocks noChangeAspect="1"/>
          </p:cNvPicPr>
          <p:nvPr>
            <p:custDataLst>
              <p:tags r:id="rId2"/>
            </p:custDataLst>
          </p:nvPr>
        </p:nvPicPr>
        <p:blipFill>
          <a:blip r:embed="rId7"/>
          <a:srcRect t="51611" b="37473"/>
          <a:stretch>
            <a:fillRect/>
          </a:stretch>
        </p:blipFill>
        <p:spPr>
          <a:xfrm>
            <a:off x="0" y="0"/>
            <a:ext cx="12207558" cy="526415"/>
          </a:xfrm>
          <a:prstGeom prst="rect">
            <a:avLst/>
          </a:prstGeom>
        </p:spPr>
      </p:pic>
      <p:grpSp>
        <p:nvGrpSpPr>
          <p:cNvPr id="25" name="组合 24">
            <a:extLst>
              <a:ext uri="{FF2B5EF4-FFF2-40B4-BE49-F238E27FC236}">
                <a16:creationId xmlns:a16="http://schemas.microsoft.com/office/drawing/2014/main" id="{50D75D46-23CF-410A-FE5A-F2608332C251}"/>
              </a:ext>
            </a:extLst>
          </p:cNvPr>
          <p:cNvGrpSpPr/>
          <p:nvPr/>
        </p:nvGrpSpPr>
        <p:grpSpPr>
          <a:xfrm>
            <a:off x="8251622" y="-182563"/>
            <a:ext cx="3944823" cy="870585"/>
            <a:chOff x="218930" y="27621"/>
            <a:chExt cx="3944823" cy="870585"/>
          </a:xfrm>
        </p:grpSpPr>
        <p:pic>
          <p:nvPicPr>
            <p:cNvPr id="26" name="图片 25">
              <a:extLst>
                <a:ext uri="{FF2B5EF4-FFF2-40B4-BE49-F238E27FC236}">
                  <a16:creationId xmlns:a16="http://schemas.microsoft.com/office/drawing/2014/main" id="{FA6B38DD-9680-EBEC-B2E3-9C2BC4312052}"/>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27" name="Picture 3">
              <a:extLst>
                <a:ext uri="{FF2B5EF4-FFF2-40B4-BE49-F238E27FC236}">
                  <a16:creationId xmlns:a16="http://schemas.microsoft.com/office/drawing/2014/main" id="{195D6CB5-D45E-1340-6927-842E45AC0AF4}"/>
                </a:ext>
              </a:extLst>
            </p:cNvPr>
            <p:cNvPicPr>
              <a:picLocks noChangeAspect="1"/>
            </p:cNvPicPr>
            <p:nvPr/>
          </p:nvPicPr>
          <p:blipFill>
            <a:blip r:embed="rId10"/>
            <a:stretch>
              <a:fillRect/>
            </a:stretch>
          </p:blipFill>
          <p:spPr>
            <a:xfrm>
              <a:off x="889310" y="232410"/>
              <a:ext cx="616345" cy="461009"/>
            </a:xfrm>
            <a:prstGeom prst="rect">
              <a:avLst/>
            </a:prstGeom>
            <a:noFill/>
            <a:ln w="9525">
              <a:noFill/>
            </a:ln>
          </p:spPr>
        </p:pic>
        <p:pic>
          <p:nvPicPr>
            <p:cNvPr id="28" name="图片 8">
              <a:extLst>
                <a:ext uri="{FF2B5EF4-FFF2-40B4-BE49-F238E27FC236}">
                  <a16:creationId xmlns:a16="http://schemas.microsoft.com/office/drawing/2014/main" id="{F7CC0799-0AA8-42F4-4200-7D6696C299C9}"/>
                </a:ext>
              </a:extLst>
            </p:cNvPr>
            <p:cNvPicPr>
              <a:picLocks noChangeAspect="1"/>
            </p:cNvPicPr>
            <p:nvPr>
              <p:custDataLst>
                <p:tags r:id="rId3"/>
              </p:custDataLst>
            </p:nvPr>
          </p:nvPicPr>
          <p:blipFill rotWithShape="1">
            <a:blip r:embed="rId11"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29" name="图片 28">
              <a:extLst>
                <a:ext uri="{FF2B5EF4-FFF2-40B4-BE49-F238E27FC236}">
                  <a16:creationId xmlns:a16="http://schemas.microsoft.com/office/drawing/2014/main" id="{316AA1A2-F02A-51C4-2419-1C68454FC86C}"/>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30" name="矩形 29">
            <a:extLst>
              <a:ext uri="{FF2B5EF4-FFF2-40B4-BE49-F238E27FC236}">
                <a16:creationId xmlns:a16="http://schemas.microsoft.com/office/drawing/2014/main" id="{7AC464A5-4CE1-2CF0-26A9-A6B011DE0543}"/>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31" name="矩形 4">
            <a:extLst>
              <a:ext uri="{FF2B5EF4-FFF2-40B4-BE49-F238E27FC236}">
                <a16:creationId xmlns:a16="http://schemas.microsoft.com/office/drawing/2014/main" id="{2DFF6162-0022-A2A5-E972-A22CAAD649F7}"/>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F575C709-0CCD-5BE6-99FE-04BD6DEC8386}"/>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33" name="矩形 4">
            <a:extLst>
              <a:ext uri="{FF2B5EF4-FFF2-40B4-BE49-F238E27FC236}">
                <a16:creationId xmlns:a16="http://schemas.microsoft.com/office/drawing/2014/main" id="{E2B53E64-5388-39E4-39C0-F089616477E0}"/>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34" name="矩形 4">
            <a:extLst>
              <a:ext uri="{FF2B5EF4-FFF2-40B4-BE49-F238E27FC236}">
                <a16:creationId xmlns:a16="http://schemas.microsoft.com/office/drawing/2014/main" id="{BD0A2784-9B2F-FD7A-9EC1-5C63215DD9D8}"/>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35" name="矩形 4">
            <a:extLst>
              <a:ext uri="{FF2B5EF4-FFF2-40B4-BE49-F238E27FC236}">
                <a16:creationId xmlns:a16="http://schemas.microsoft.com/office/drawing/2014/main" id="{17DDECCC-4E1A-4053-F17A-0D8273A7CB83}"/>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5EEF7171-EA41-BCB7-2B60-2A5E3DCF3A5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2" name="稻壳儿小白白(http://dwz.cn/Wu2UP)">
            <a:hlinkClick r:id="rId15" action="ppaction://hlinksldjump" tooltip="点此进入下一板块"/>
            <a:extLst>
              <a:ext uri="{FF2B5EF4-FFF2-40B4-BE49-F238E27FC236}">
                <a16:creationId xmlns:a16="http://schemas.microsoft.com/office/drawing/2014/main" id="{DBC72C9B-D024-9172-83D0-B3A0B49FFB3D}"/>
              </a:ext>
            </a:extLst>
          </p:cNvPr>
          <p:cNvSpPr>
            <a:spLocks/>
          </p:cNvSpPr>
          <p:nvPr/>
        </p:nvSpPr>
        <p:spPr bwMode="auto">
          <a:xfrm>
            <a:off x="11617020" y="633143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dirty="0"/>
          </a:p>
        </p:txBody>
      </p:sp>
    </p:spTree>
    <p:custDataLst>
      <p:tags r:id="rId1"/>
    </p:custDataLst>
    <p:extLst>
      <p:ext uri="{BB962C8B-B14F-4D97-AF65-F5344CB8AC3E}">
        <p14:creationId xmlns:p14="http://schemas.microsoft.com/office/powerpoint/2010/main" val="4199757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74533-3827-1125-AFA9-85F92B4EAF2F}"/>
            </a:ext>
          </a:extLst>
        </p:cNvPr>
        <p:cNvGrpSpPr/>
        <p:nvPr/>
      </p:nvGrpSpPr>
      <p:grpSpPr>
        <a:xfrm>
          <a:off x="0" y="0"/>
          <a:ext cx="0" cy="0"/>
          <a:chOff x="0" y="0"/>
          <a:chExt cx="0" cy="0"/>
        </a:xfrm>
      </p:grpSpPr>
      <p:sp>
        <p:nvSpPr>
          <p:cNvPr id="2" name="矩形 4">
            <a:extLst>
              <a:ext uri="{FF2B5EF4-FFF2-40B4-BE49-F238E27FC236}">
                <a16:creationId xmlns:a16="http://schemas.microsoft.com/office/drawing/2014/main" id="{E1AB4C36-F2E1-9432-F8F8-0005742BFEBB}"/>
              </a:ext>
            </a:extLst>
          </p:cNvPr>
          <p:cNvSpPr/>
          <p:nvPr/>
        </p:nvSpPr>
        <p:spPr>
          <a:xfrm>
            <a:off x="4445" y="526654"/>
            <a:ext cx="3159980" cy="5832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sp>
        <p:nvSpPr>
          <p:cNvPr id="3" name="AutoShape 18">
            <a:extLst>
              <a:ext uri="{FF2B5EF4-FFF2-40B4-BE49-F238E27FC236}">
                <a16:creationId xmlns:a16="http://schemas.microsoft.com/office/drawing/2014/main" id="{51BE4525-99A8-E9A1-47E5-10B962A0EB6F}"/>
              </a:ext>
            </a:extLst>
          </p:cNvPr>
          <p:cNvSpPr/>
          <p:nvPr/>
        </p:nvSpPr>
        <p:spPr>
          <a:xfrm>
            <a:off x="-383883" y="13140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chemeClr val="lt1">
                    <a:alpha val="100000"/>
                  </a:schemeClr>
                </a:solidFill>
                <a:latin typeface="微软雅黑"/>
                <a:ea typeface="微软雅黑"/>
                <a:cs typeface="微软雅黑"/>
              </a:rPr>
              <a:t>功能实现</a:t>
            </a:r>
            <a:endParaRPr lang="en-US" sz="1100" dirty="0"/>
          </a:p>
        </p:txBody>
      </p:sp>
      <p:sp>
        <p:nvSpPr>
          <p:cNvPr id="12" name="箭头: V 形 11">
            <a:extLst>
              <a:ext uri="{FF2B5EF4-FFF2-40B4-BE49-F238E27FC236}">
                <a16:creationId xmlns:a16="http://schemas.microsoft.com/office/drawing/2014/main" id="{58E75B0D-D9BE-708D-93D6-811A5AE4AC86}"/>
              </a:ext>
            </a:extLst>
          </p:cNvPr>
          <p:cNvSpPr/>
          <p:nvPr/>
        </p:nvSpPr>
        <p:spPr>
          <a:xfrm>
            <a:off x="2606210" y="1314000"/>
            <a:ext cx="2583831" cy="546997"/>
          </a:xfrm>
          <a:prstGeom prst="chevron">
            <a:avLst/>
          </a:prstGeom>
          <a:solidFill>
            <a:srgbClr val="2E75B3"/>
          </a:solidFill>
          <a:ln>
            <a:solidFill>
              <a:srgbClr val="00501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lt1">
                    <a:alpha val="100000"/>
                  </a:schemeClr>
                </a:solidFill>
                <a:latin typeface="微软雅黑"/>
                <a:ea typeface="微软雅黑"/>
              </a:rPr>
              <a:t>活 动 管 理</a:t>
            </a:r>
          </a:p>
        </p:txBody>
      </p:sp>
      <p:sp>
        <p:nvSpPr>
          <p:cNvPr id="13" name="TextBox 11">
            <a:extLst>
              <a:ext uri="{FF2B5EF4-FFF2-40B4-BE49-F238E27FC236}">
                <a16:creationId xmlns:a16="http://schemas.microsoft.com/office/drawing/2014/main" id="{B167C0F4-6225-5A02-8D29-694FF2BBCA18}"/>
              </a:ext>
            </a:extLst>
          </p:cNvPr>
          <p:cNvSpPr txBox="1"/>
          <p:nvPr/>
        </p:nvSpPr>
        <p:spPr>
          <a:xfrm>
            <a:off x="7838614" y="3916748"/>
            <a:ext cx="1905000" cy="533400"/>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查看当前活动</a:t>
            </a:r>
            <a:endParaRPr lang="en-US" sz="2000" b="1" dirty="0">
              <a:solidFill>
                <a:srgbClr val="00B0F0"/>
              </a:solidFill>
              <a:latin typeface="Microsoft Yahei"/>
              <a:ea typeface="Microsoft Yahei"/>
            </a:endParaRPr>
          </a:p>
        </p:txBody>
      </p:sp>
      <p:pic>
        <p:nvPicPr>
          <p:cNvPr id="14" name="图片 13">
            <a:extLst>
              <a:ext uri="{FF2B5EF4-FFF2-40B4-BE49-F238E27FC236}">
                <a16:creationId xmlns:a16="http://schemas.microsoft.com/office/drawing/2014/main" id="{2E47FD4D-A63F-8243-AB5F-6B41EC748AAF}"/>
              </a:ext>
            </a:extLst>
          </p:cNvPr>
          <p:cNvPicPr>
            <a:picLocks noChangeAspect="1"/>
          </p:cNvPicPr>
          <p:nvPr/>
        </p:nvPicPr>
        <p:blipFill>
          <a:blip r:embed="rId6"/>
          <a:stretch>
            <a:fillRect/>
          </a:stretch>
        </p:blipFill>
        <p:spPr>
          <a:xfrm>
            <a:off x="232821" y="2240348"/>
            <a:ext cx="7020371" cy="4634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1">
            <a:extLst>
              <a:ext uri="{FF2B5EF4-FFF2-40B4-BE49-F238E27FC236}">
                <a16:creationId xmlns:a16="http://schemas.microsoft.com/office/drawing/2014/main" id="{A447486B-1D83-8A4D-2863-87BD51793C74}"/>
              </a:ext>
            </a:extLst>
          </p:cNvPr>
          <p:cNvSpPr txBox="1"/>
          <p:nvPr/>
        </p:nvSpPr>
        <p:spPr>
          <a:xfrm>
            <a:off x="9771743" y="3934891"/>
            <a:ext cx="1295400" cy="533400"/>
          </a:xfrm>
          <a:prstGeom prst="rect">
            <a:avLst/>
          </a:prstGeom>
          <a:ln/>
        </p:spPr>
        <p:txBody>
          <a:bodyPr vert="horz" wrap="square" lIns="114300" tIns="57150" rIns="114300" bIns="57150" rtlCol="0" anchor="t" anchorCtr="0">
            <a:noAutofit/>
          </a:bodyPr>
          <a:lstStyle/>
          <a:p>
            <a:pPr algn="just"/>
            <a:r>
              <a:rPr lang="zh-CN" altLang="en-US" sz="2000" b="1" dirty="0">
                <a:solidFill>
                  <a:srgbClr val="00B0F0"/>
                </a:solidFill>
                <a:latin typeface="Microsoft Yahei"/>
                <a:ea typeface="Microsoft Yahei"/>
              </a:rPr>
              <a:t>活动查询</a:t>
            </a:r>
            <a:endParaRPr lang="en-US" sz="2000" b="1" dirty="0">
              <a:solidFill>
                <a:srgbClr val="00B0F0"/>
              </a:solidFill>
              <a:latin typeface="Microsoft Yahei"/>
              <a:ea typeface="Microsoft Yahei"/>
            </a:endParaRPr>
          </a:p>
        </p:txBody>
      </p:sp>
      <p:pic>
        <p:nvPicPr>
          <p:cNvPr id="16" name="图片 15">
            <a:extLst>
              <a:ext uri="{FF2B5EF4-FFF2-40B4-BE49-F238E27FC236}">
                <a16:creationId xmlns:a16="http://schemas.microsoft.com/office/drawing/2014/main" id="{381340E0-3316-42DC-168F-53A407A0BA28}"/>
              </a:ext>
            </a:extLst>
          </p:cNvPr>
          <p:cNvPicPr>
            <a:picLocks noChangeAspect="1"/>
          </p:cNvPicPr>
          <p:nvPr/>
        </p:nvPicPr>
        <p:blipFill>
          <a:blip r:embed="rId7"/>
          <a:stretch>
            <a:fillRect/>
          </a:stretch>
        </p:blipFill>
        <p:spPr>
          <a:xfrm>
            <a:off x="232821" y="2245473"/>
            <a:ext cx="9225039" cy="4805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descr="底图">
            <a:extLst>
              <a:ext uri="{FF2B5EF4-FFF2-40B4-BE49-F238E27FC236}">
                <a16:creationId xmlns:a16="http://schemas.microsoft.com/office/drawing/2014/main" id="{CC5FFF58-B852-6573-0C92-727EC2B4BFA6}"/>
              </a:ext>
            </a:extLst>
          </p:cNvPr>
          <p:cNvPicPr>
            <a:picLocks noChangeAspect="1"/>
          </p:cNvPicPr>
          <p:nvPr>
            <p:custDataLst>
              <p:tags r:id="rId2"/>
            </p:custDataLst>
          </p:nvPr>
        </p:nvPicPr>
        <p:blipFill>
          <a:blip r:embed="rId8"/>
          <a:srcRect t="51611" b="37473"/>
          <a:stretch>
            <a:fillRect/>
          </a:stretch>
        </p:blipFill>
        <p:spPr>
          <a:xfrm>
            <a:off x="0" y="0"/>
            <a:ext cx="12207558" cy="526415"/>
          </a:xfrm>
          <a:prstGeom prst="rect">
            <a:avLst/>
          </a:prstGeom>
        </p:spPr>
      </p:pic>
      <p:grpSp>
        <p:nvGrpSpPr>
          <p:cNvPr id="18" name="组合 17">
            <a:extLst>
              <a:ext uri="{FF2B5EF4-FFF2-40B4-BE49-F238E27FC236}">
                <a16:creationId xmlns:a16="http://schemas.microsoft.com/office/drawing/2014/main" id="{D8E5383C-25D6-D952-2A7C-F1FF2388EF3C}"/>
              </a:ext>
            </a:extLst>
          </p:cNvPr>
          <p:cNvGrpSpPr/>
          <p:nvPr/>
        </p:nvGrpSpPr>
        <p:grpSpPr>
          <a:xfrm>
            <a:off x="8251622" y="-182563"/>
            <a:ext cx="3944823" cy="870585"/>
            <a:chOff x="218930" y="27621"/>
            <a:chExt cx="3944823" cy="870585"/>
          </a:xfrm>
        </p:grpSpPr>
        <p:pic>
          <p:nvPicPr>
            <p:cNvPr id="19" name="图片 18">
              <a:extLst>
                <a:ext uri="{FF2B5EF4-FFF2-40B4-BE49-F238E27FC236}">
                  <a16:creationId xmlns:a16="http://schemas.microsoft.com/office/drawing/2014/main" id="{0FD34B48-7D13-64DD-39E6-A6D19BE217D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21" name="Picture 3">
              <a:extLst>
                <a:ext uri="{FF2B5EF4-FFF2-40B4-BE49-F238E27FC236}">
                  <a16:creationId xmlns:a16="http://schemas.microsoft.com/office/drawing/2014/main" id="{7C61C8AE-1513-F8A6-82DE-C65550B8B8B6}"/>
                </a:ext>
              </a:extLst>
            </p:cNvPr>
            <p:cNvPicPr>
              <a:picLocks noChangeAspect="1"/>
            </p:cNvPicPr>
            <p:nvPr/>
          </p:nvPicPr>
          <p:blipFill>
            <a:blip r:embed="rId11"/>
            <a:stretch>
              <a:fillRect/>
            </a:stretch>
          </p:blipFill>
          <p:spPr>
            <a:xfrm>
              <a:off x="889310" y="232410"/>
              <a:ext cx="616345" cy="461009"/>
            </a:xfrm>
            <a:prstGeom prst="rect">
              <a:avLst/>
            </a:prstGeom>
            <a:noFill/>
            <a:ln w="9525">
              <a:noFill/>
            </a:ln>
          </p:spPr>
        </p:pic>
        <p:pic>
          <p:nvPicPr>
            <p:cNvPr id="22" name="图片 8">
              <a:extLst>
                <a:ext uri="{FF2B5EF4-FFF2-40B4-BE49-F238E27FC236}">
                  <a16:creationId xmlns:a16="http://schemas.microsoft.com/office/drawing/2014/main" id="{C0E676AE-6EDC-C6E1-77A7-F07FECCD4EFD}"/>
                </a:ext>
              </a:extLst>
            </p:cNvPr>
            <p:cNvPicPr>
              <a:picLocks noChangeAspect="1"/>
            </p:cNvPicPr>
            <p:nvPr>
              <p:custDataLst>
                <p:tags r:id="rId3"/>
              </p:custDataLst>
            </p:nvPr>
          </p:nvPicPr>
          <p:blipFill rotWithShape="1">
            <a:blip r:embed="rId12"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23" name="图片 22">
              <a:extLst>
                <a:ext uri="{FF2B5EF4-FFF2-40B4-BE49-F238E27FC236}">
                  <a16:creationId xmlns:a16="http://schemas.microsoft.com/office/drawing/2014/main" id="{A298A243-EE8A-5333-8173-BDBA23AC9A20}"/>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4" name="矩形 23">
            <a:extLst>
              <a:ext uri="{FF2B5EF4-FFF2-40B4-BE49-F238E27FC236}">
                <a16:creationId xmlns:a16="http://schemas.microsoft.com/office/drawing/2014/main" id="{48137769-F18C-9AA0-F443-50162984215C}"/>
              </a:ext>
            </a:extLst>
          </p:cNvPr>
          <p:cNvSpPr/>
          <p:nvPr/>
        </p:nvSpPr>
        <p:spPr>
          <a:xfrm>
            <a:off x="9935349"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5" name="矩形 4">
            <a:extLst>
              <a:ext uri="{FF2B5EF4-FFF2-40B4-BE49-F238E27FC236}">
                <a16:creationId xmlns:a16="http://schemas.microsoft.com/office/drawing/2014/main" id="{8657E35E-1907-5C72-815C-218737E7A02E}"/>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FE264121-163F-80C5-9DBE-E5D18E5C8E05}"/>
              </a:ext>
            </a:extLst>
          </p:cNvPr>
          <p:cNvSpPr/>
          <p:nvPr/>
        </p:nvSpPr>
        <p:spPr>
          <a:xfrm flipH="1">
            <a:off x="7637019" y="526029"/>
            <a:ext cx="2295059"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完 成 情 况</a:t>
            </a:r>
          </a:p>
        </p:txBody>
      </p:sp>
      <p:sp>
        <p:nvSpPr>
          <p:cNvPr id="27" name="矩形 4">
            <a:extLst>
              <a:ext uri="{FF2B5EF4-FFF2-40B4-BE49-F238E27FC236}">
                <a16:creationId xmlns:a16="http://schemas.microsoft.com/office/drawing/2014/main" id="{9B0BB90F-2549-8F9D-F0F8-77A73390FFA3}"/>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28" name="矩形 4">
            <a:extLst>
              <a:ext uri="{FF2B5EF4-FFF2-40B4-BE49-F238E27FC236}">
                <a16:creationId xmlns:a16="http://schemas.microsoft.com/office/drawing/2014/main" id="{364FAF6C-E7C1-7B6D-F546-0D2F660D8ACF}"/>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29" name="矩形 4">
            <a:extLst>
              <a:ext uri="{FF2B5EF4-FFF2-40B4-BE49-F238E27FC236}">
                <a16:creationId xmlns:a16="http://schemas.microsoft.com/office/drawing/2014/main" id="{6868AC50-06CF-F8B7-DDF7-836DC979F8CB}"/>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8870A0E5-5691-1BD8-1C42-6BF27308A55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4" name="稻壳儿小白白(http://dwz.cn/Wu2UP)">
            <a:hlinkClick r:id="rId16" action="ppaction://hlinksldjump" tooltip="点此进入下一板块"/>
            <a:extLst>
              <a:ext uri="{FF2B5EF4-FFF2-40B4-BE49-F238E27FC236}">
                <a16:creationId xmlns:a16="http://schemas.microsoft.com/office/drawing/2014/main" id="{E069FEDF-ACA8-2DBD-221C-A09C4423BF54}"/>
              </a:ext>
            </a:extLst>
          </p:cNvPr>
          <p:cNvSpPr>
            <a:spLocks/>
          </p:cNvSpPr>
          <p:nvPr/>
        </p:nvSpPr>
        <p:spPr bwMode="auto">
          <a:xfrm>
            <a:off x="11617020" y="6331430"/>
            <a:ext cx="516966" cy="507368"/>
          </a:xfrm>
          <a:custGeom>
            <a:avLst/>
            <a:gdLst>
              <a:gd name="T0" fmla="*/ 2147483647 w 48"/>
              <a:gd name="T1" fmla="*/ 96477336 h 48"/>
              <a:gd name="T2" fmla="*/ 1940241442 w 48"/>
              <a:gd name="T3" fmla="*/ 2074203688 h 48"/>
              <a:gd name="T4" fmla="*/ 1892919654 w 48"/>
              <a:gd name="T5" fmla="*/ 2122445828 h 48"/>
              <a:gd name="T6" fmla="*/ 1845597867 w 48"/>
              <a:gd name="T7" fmla="*/ 2122445828 h 48"/>
              <a:gd name="T8" fmla="*/ 1845597867 w 48"/>
              <a:gd name="T9" fmla="*/ 2122445828 h 48"/>
              <a:gd name="T10" fmla="*/ 1230393992 w 48"/>
              <a:gd name="T11" fmla="*/ 1881255961 h 48"/>
              <a:gd name="T12" fmla="*/ 946456388 w 48"/>
              <a:gd name="T13" fmla="*/ 2147483647 h 48"/>
              <a:gd name="T14" fmla="*/ 899134600 w 48"/>
              <a:gd name="T15" fmla="*/ 2147483647 h 48"/>
              <a:gd name="T16" fmla="*/ 851812813 w 48"/>
              <a:gd name="T17" fmla="*/ 2147483647 h 48"/>
              <a:gd name="T18" fmla="*/ 804491025 w 48"/>
              <a:gd name="T19" fmla="*/ 2147483647 h 48"/>
              <a:gd name="T20" fmla="*/ 804491025 w 48"/>
              <a:gd name="T21" fmla="*/ 1784785570 h 48"/>
              <a:gd name="T22" fmla="*/ 1892919654 w 48"/>
              <a:gd name="T23" fmla="*/ 385902398 h 48"/>
              <a:gd name="T24" fmla="*/ 520553421 w 48"/>
              <a:gd name="T25" fmla="*/ 1591830898 h 48"/>
              <a:gd name="T26" fmla="*/ 47321788 w 48"/>
              <a:gd name="T27" fmla="*/ 1398883172 h 48"/>
              <a:gd name="T28" fmla="*/ 0 w 48"/>
              <a:gd name="T29" fmla="*/ 1302405836 h 48"/>
              <a:gd name="T30" fmla="*/ 47321788 w 48"/>
              <a:gd name="T31" fmla="*/ 1254170641 h 48"/>
              <a:gd name="T32" fmla="*/ 2129535471 w 48"/>
              <a:gd name="T33" fmla="*/ 0 h 48"/>
              <a:gd name="T34" fmla="*/ 2147483647 w 48"/>
              <a:gd name="T35" fmla="*/ 0 h 48"/>
              <a:gd name="T36" fmla="*/ 2147483647 w 48"/>
              <a:gd name="T37" fmla="*/ 0 h 48"/>
              <a:gd name="T38" fmla="*/ 2147483647 w 48"/>
              <a:gd name="T39" fmla="*/ 96477336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8"/>
              <a:gd name="T62" fmla="*/ 48 w 48"/>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chemeClr val="accent1">
              <a:lumMod val="60000"/>
              <a:lumOff val="40000"/>
            </a:schemeClr>
          </a:solidFill>
          <a:ln>
            <a:noFill/>
          </a:ln>
        </p:spPr>
        <p:txBody>
          <a:bodyPr lIns="121920" tIns="60960" rIns="121920" bIns="60960"/>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a:lstStyle>
          <a:p>
            <a:endParaRPr lang="zh-CN" altLang="en-US" dirty="0"/>
          </a:p>
        </p:txBody>
      </p:sp>
    </p:spTree>
    <p:custDataLst>
      <p:tags r:id="rId1"/>
    </p:custDataLst>
    <p:extLst>
      <p:ext uri="{BB962C8B-B14F-4D97-AF65-F5344CB8AC3E}">
        <p14:creationId xmlns:p14="http://schemas.microsoft.com/office/powerpoint/2010/main" val="70614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EE358-AB76-ADB0-5434-1D0EF1AA249D}"/>
            </a:ext>
          </a:extLst>
        </p:cNvPr>
        <p:cNvGrpSpPr/>
        <p:nvPr/>
      </p:nvGrpSpPr>
      <p:grpSpPr>
        <a:xfrm>
          <a:off x="0" y="0"/>
          <a:ext cx="0" cy="0"/>
          <a:chOff x="0" y="0"/>
          <a:chExt cx="0" cy="0"/>
        </a:xfrm>
      </p:grpSpPr>
      <p:pic>
        <p:nvPicPr>
          <p:cNvPr id="2" name="Picture 2" descr="图片">
            <a:extLst>
              <a:ext uri="{FF2B5EF4-FFF2-40B4-BE49-F238E27FC236}">
                <a16:creationId xmlns:a16="http://schemas.microsoft.com/office/drawing/2014/main" id="{72F80538-A3DB-ACFC-4562-3B3BA1337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59" y="-149229"/>
            <a:ext cx="12500992" cy="38830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AutoShape 3">
            <a:extLst>
              <a:ext uri="{FF2B5EF4-FFF2-40B4-BE49-F238E27FC236}">
                <a16:creationId xmlns:a16="http://schemas.microsoft.com/office/drawing/2014/main" id="{58DB1D54-56AC-CD76-A198-B5F93991722D}"/>
              </a:ext>
            </a:extLst>
          </p:cNvPr>
          <p:cNvSpPr/>
          <p:nvPr/>
        </p:nvSpPr>
        <p:spPr>
          <a:xfrm>
            <a:off x="-3763" y="-18558"/>
            <a:ext cx="12192000" cy="3752088"/>
          </a:xfrm>
          <a:prstGeom prst="rect">
            <a:avLst/>
          </a:prstGeom>
          <a:gradFill flip="none" rotWithShape="1">
            <a:gsLst>
              <a:gs pos="0">
                <a:schemeClr val="accent5">
                  <a:lumMod val="40000"/>
                  <a:lumOff val="60000"/>
                  <a:shade val="30000"/>
                  <a:satMod val="115000"/>
                  <a:alpha val="27000"/>
                </a:schemeClr>
              </a:gs>
              <a:gs pos="100000">
                <a:schemeClr val="accent5">
                  <a:lumMod val="40000"/>
                  <a:lumOff val="60000"/>
                  <a:shade val="67500"/>
                  <a:satMod val="115000"/>
                  <a:alpha val="46000"/>
                </a:schemeClr>
              </a:gs>
              <a:gs pos="100000">
                <a:schemeClr val="accent5">
                  <a:lumMod val="40000"/>
                  <a:lumOff val="60000"/>
                  <a:shade val="100000"/>
                  <a:satMod val="115000"/>
                </a:schemeClr>
              </a:gs>
            </a:gsLst>
            <a:lin ang="5400000" scaled="1"/>
            <a:tileRect/>
          </a:gradFill>
          <a:ln/>
        </p:spPr>
        <p:txBody>
          <a:bodyPr/>
          <a:lstStyle/>
          <a:p>
            <a:endParaRPr lang="zh-CN" altLang="en-US" dirty="0"/>
          </a:p>
        </p:txBody>
      </p:sp>
      <p:grpSp>
        <p:nvGrpSpPr>
          <p:cNvPr id="4" name="Group 4">
            <a:extLst>
              <a:ext uri="{FF2B5EF4-FFF2-40B4-BE49-F238E27FC236}">
                <a16:creationId xmlns:a16="http://schemas.microsoft.com/office/drawing/2014/main" id="{645A36D5-E99C-B498-0C26-12248D99180A}"/>
              </a:ext>
            </a:extLst>
          </p:cNvPr>
          <p:cNvGrpSpPr/>
          <p:nvPr/>
        </p:nvGrpSpPr>
        <p:grpSpPr>
          <a:xfrm>
            <a:off x="5321332" y="3044190"/>
            <a:ext cx="1549432" cy="1378934"/>
            <a:chOff x="5321332" y="3044190"/>
            <a:chExt cx="1549432" cy="1378934"/>
          </a:xfrm>
        </p:grpSpPr>
        <p:sp>
          <p:nvSpPr>
            <p:cNvPr id="5" name="Freeform 5">
              <a:extLst>
                <a:ext uri="{FF2B5EF4-FFF2-40B4-BE49-F238E27FC236}">
                  <a16:creationId xmlns:a16="http://schemas.microsoft.com/office/drawing/2014/main" id="{5C2C1B04-DD78-AFE4-CE8D-2AA616ADABD7}"/>
                </a:ext>
              </a:extLst>
            </p:cNvPr>
            <p:cNvSpPr/>
            <p:nvPr/>
          </p:nvSpPr>
          <p:spPr>
            <a:xfrm>
              <a:off x="5321332" y="3044190"/>
              <a:ext cx="1549432" cy="1378934"/>
            </a:xfrm>
            <a:custGeom>
              <a:avLst/>
              <a:gdLst/>
              <a:ahLst/>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FFFF">
                <a:alpha val="100000"/>
              </a:srgbClr>
            </a:solidFill>
            <a:ln/>
            <a:effectLst>
              <a:outerShdw blurRad="63500">
                <a:srgbClr val="000000">
                  <a:alpha val="40000"/>
                </a:srgbClr>
              </a:outerShdw>
            </a:effectLst>
          </p:spPr>
        </p:sp>
        <p:sp>
          <p:nvSpPr>
            <p:cNvPr id="6" name="Freeform 6">
              <a:extLst>
                <a:ext uri="{FF2B5EF4-FFF2-40B4-BE49-F238E27FC236}">
                  <a16:creationId xmlns:a16="http://schemas.microsoft.com/office/drawing/2014/main" id="{E8F2B599-B89D-6DAA-4BD7-368FC921903D}"/>
                </a:ext>
              </a:extLst>
            </p:cNvPr>
            <p:cNvSpPr/>
            <p:nvPr/>
          </p:nvSpPr>
          <p:spPr>
            <a:xfrm>
              <a:off x="5424774" y="3136297"/>
              <a:ext cx="1342454" cy="1194721"/>
            </a:xfrm>
            <a:custGeom>
              <a:avLst/>
              <a:gdLst/>
              <a:ahLst/>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2E75B3"/>
            </a:solidFill>
            <a:ln/>
          </p:spPr>
          <p:txBody>
            <a:bodyPr/>
            <a:lstStyle/>
            <a:p>
              <a:endParaRPr lang="zh-CN" altLang="en-US" dirty="0"/>
            </a:p>
          </p:txBody>
        </p:sp>
      </p:grpSp>
      <p:sp>
        <p:nvSpPr>
          <p:cNvPr id="7" name="TextBox 7">
            <a:extLst>
              <a:ext uri="{FF2B5EF4-FFF2-40B4-BE49-F238E27FC236}">
                <a16:creationId xmlns:a16="http://schemas.microsoft.com/office/drawing/2014/main" id="{156A1146-115C-0641-180C-8023D7D92DF0}"/>
              </a:ext>
            </a:extLst>
          </p:cNvPr>
          <p:cNvSpPr txBox="1"/>
          <p:nvPr/>
        </p:nvSpPr>
        <p:spPr>
          <a:xfrm>
            <a:off x="5891701" y="3454195"/>
            <a:ext cx="401072" cy="646331"/>
          </a:xfrm>
          <a:prstGeom prst="rect">
            <a:avLst/>
          </a:prstGeom>
          <a:noFill/>
          <a:ln/>
        </p:spPr>
        <p:txBody>
          <a:bodyPr vert="horz" wrap="square" lIns="91440" tIns="45720" rIns="91440" bIns="45720" rtlCol="0" anchor="t" anchorCtr="0">
            <a:normAutofit/>
          </a:bodyPr>
          <a:lstStyle/>
          <a:p>
            <a:pPr algn="ctr">
              <a:lnSpc>
                <a:spcPct val="80000"/>
              </a:lnSpc>
            </a:pPr>
            <a:r>
              <a:rPr lang="en-US" sz="4000" dirty="0">
                <a:solidFill>
                  <a:schemeClr val="lt1">
                    <a:alpha val="100000"/>
                  </a:schemeClr>
                </a:solidFill>
                <a:latin typeface="华文楷体"/>
                <a:ea typeface="华文楷体"/>
                <a:cs typeface="华文楷体"/>
              </a:rPr>
              <a:t>5</a:t>
            </a:r>
          </a:p>
        </p:txBody>
      </p:sp>
      <p:sp>
        <p:nvSpPr>
          <p:cNvPr id="8" name="TextBox 8">
            <a:extLst>
              <a:ext uri="{FF2B5EF4-FFF2-40B4-BE49-F238E27FC236}">
                <a16:creationId xmlns:a16="http://schemas.microsoft.com/office/drawing/2014/main" id="{36A18DF3-6322-4C7B-0D98-577C031D13E8}"/>
              </a:ext>
            </a:extLst>
          </p:cNvPr>
          <p:cNvSpPr txBox="1"/>
          <p:nvPr/>
        </p:nvSpPr>
        <p:spPr>
          <a:xfrm>
            <a:off x="1383324" y="4697510"/>
            <a:ext cx="9425352" cy="1015663"/>
          </a:xfrm>
          <a:prstGeom prst="rect">
            <a:avLst/>
          </a:prstGeom>
          <a:noFill/>
          <a:ln/>
        </p:spPr>
        <p:txBody>
          <a:bodyPr vert="horz" wrap="square" lIns="91440" tIns="45720" rIns="91440" bIns="45720" rtlCol="0" anchor="t" anchorCtr="0">
            <a:normAutofit/>
          </a:bodyPr>
          <a:lstStyle/>
          <a:p>
            <a:pPr algn="ctr">
              <a:lnSpc>
                <a:spcPct val="80000"/>
              </a:lnSpc>
            </a:pPr>
            <a:r>
              <a:rPr lang="zh-CN" altLang="en-US" sz="6000" b="1" dirty="0">
                <a:solidFill>
                  <a:srgbClr val="2E75B3"/>
                </a:solidFill>
                <a:latin typeface="华文新魏"/>
                <a:ea typeface="华文新魏"/>
                <a:cs typeface="华文新魏"/>
              </a:rPr>
              <a:t>创新与规划</a:t>
            </a:r>
            <a:endParaRPr lang="en-US" sz="6000" b="1" dirty="0">
              <a:solidFill>
                <a:srgbClr val="2E75B3"/>
              </a:solidFill>
              <a:latin typeface="华文新魏"/>
              <a:ea typeface="华文新魏"/>
              <a:cs typeface="华文新魏"/>
            </a:endParaRPr>
          </a:p>
        </p:txBody>
      </p:sp>
      <p:grpSp>
        <p:nvGrpSpPr>
          <p:cNvPr id="9" name="组合 8">
            <a:extLst>
              <a:ext uri="{FF2B5EF4-FFF2-40B4-BE49-F238E27FC236}">
                <a16:creationId xmlns:a16="http://schemas.microsoft.com/office/drawing/2014/main" id="{E154AECA-B1A9-137B-7D87-B0AFA39793C0}"/>
              </a:ext>
            </a:extLst>
          </p:cNvPr>
          <p:cNvGrpSpPr/>
          <p:nvPr/>
        </p:nvGrpSpPr>
        <p:grpSpPr>
          <a:xfrm>
            <a:off x="8251622" y="-182563"/>
            <a:ext cx="3944823" cy="870585"/>
            <a:chOff x="218930" y="27621"/>
            <a:chExt cx="3944823" cy="870585"/>
          </a:xfrm>
        </p:grpSpPr>
        <p:pic>
          <p:nvPicPr>
            <p:cNvPr id="10" name="图片 9">
              <a:extLst>
                <a:ext uri="{FF2B5EF4-FFF2-40B4-BE49-F238E27FC236}">
                  <a16:creationId xmlns:a16="http://schemas.microsoft.com/office/drawing/2014/main" id="{3197CEA5-DA90-F5CB-D3E4-3399A0D6188D}"/>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2" name="Picture 3">
              <a:extLst>
                <a:ext uri="{FF2B5EF4-FFF2-40B4-BE49-F238E27FC236}">
                  <a16:creationId xmlns:a16="http://schemas.microsoft.com/office/drawing/2014/main" id="{5C494CC0-42B7-755C-DB97-3B8AEFC81E23}"/>
                </a:ext>
              </a:extLst>
            </p:cNvPr>
            <p:cNvPicPr>
              <a:picLocks noChangeAspect="1"/>
            </p:cNvPicPr>
            <p:nvPr/>
          </p:nvPicPr>
          <p:blipFill>
            <a:blip r:embed="rId6"/>
            <a:stretch>
              <a:fillRect/>
            </a:stretch>
          </p:blipFill>
          <p:spPr>
            <a:xfrm>
              <a:off x="889310" y="232410"/>
              <a:ext cx="616345" cy="461009"/>
            </a:xfrm>
            <a:prstGeom prst="rect">
              <a:avLst/>
            </a:prstGeom>
            <a:noFill/>
            <a:ln w="9525">
              <a:noFill/>
            </a:ln>
          </p:spPr>
        </p:pic>
        <p:pic>
          <p:nvPicPr>
            <p:cNvPr id="13" name="图片 8">
              <a:extLst>
                <a:ext uri="{FF2B5EF4-FFF2-40B4-BE49-F238E27FC236}">
                  <a16:creationId xmlns:a16="http://schemas.microsoft.com/office/drawing/2014/main" id="{3807A9A3-6659-7A6E-D600-C74BD7E427B8}"/>
                </a:ext>
              </a:extLst>
            </p:cNvPr>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4" name="图片 13">
              <a:extLst>
                <a:ext uri="{FF2B5EF4-FFF2-40B4-BE49-F238E27FC236}">
                  <a16:creationId xmlns:a16="http://schemas.microsoft.com/office/drawing/2014/main" id="{D5E8E44E-2CA8-6191-DB0C-5F96D2FBCA87}"/>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extLst>
      <p:ext uri="{BB962C8B-B14F-4D97-AF65-F5344CB8AC3E}">
        <p14:creationId xmlns:p14="http://schemas.microsoft.com/office/powerpoint/2010/main" val="244027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74E75-9AA8-B209-FD90-234E30067B2E}"/>
            </a:ext>
          </a:extLst>
        </p:cNvPr>
        <p:cNvGrpSpPr/>
        <p:nvPr/>
      </p:nvGrpSpPr>
      <p:grpSpPr>
        <a:xfrm>
          <a:off x="0" y="0"/>
          <a:ext cx="0" cy="0"/>
          <a:chOff x="0" y="0"/>
          <a:chExt cx="0" cy="0"/>
        </a:xfrm>
      </p:grpSpPr>
      <p:sp>
        <p:nvSpPr>
          <p:cNvPr id="59" name="矩形 4">
            <a:extLst>
              <a:ext uri="{FF2B5EF4-FFF2-40B4-BE49-F238E27FC236}">
                <a16:creationId xmlns:a16="http://schemas.microsoft.com/office/drawing/2014/main" id="{224480A0-1F6E-D967-EEFB-4CCC8C41AA9D}"/>
              </a:ext>
            </a:extLst>
          </p:cNvPr>
          <p:cNvSpPr/>
          <p:nvPr/>
        </p:nvSpPr>
        <p:spPr>
          <a:xfrm>
            <a:off x="9934080" y="523192"/>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9DF5E606-349E-E840-6F5A-6EA6FF4972BB}"/>
              </a:ext>
            </a:extLst>
          </p:cNvPr>
          <p:cNvSpPr/>
          <p:nvPr/>
        </p:nvSpPr>
        <p:spPr>
          <a:xfrm flipH="1">
            <a:off x="9945192" y="526659"/>
            <a:ext cx="2246807" cy="583200"/>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创 新 与 规 划</a:t>
            </a:r>
          </a:p>
        </p:txBody>
      </p:sp>
      <p:sp>
        <p:nvSpPr>
          <p:cNvPr id="32" name="AutoShape 23">
            <a:extLst>
              <a:ext uri="{FF2B5EF4-FFF2-40B4-BE49-F238E27FC236}">
                <a16:creationId xmlns:a16="http://schemas.microsoft.com/office/drawing/2014/main" id="{402ED8D3-9098-89E6-836F-F0738CB0CA4E}"/>
              </a:ext>
            </a:extLst>
          </p:cNvPr>
          <p:cNvSpPr/>
          <p:nvPr/>
        </p:nvSpPr>
        <p:spPr>
          <a:xfrm>
            <a:off x="-325826" y="1309905"/>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rgbClr val="FFFFFF">
                    <a:alpha val="100000"/>
                  </a:srgbClr>
                </a:solidFill>
                <a:latin typeface="微软雅黑"/>
                <a:ea typeface="微软雅黑"/>
              </a:rPr>
              <a:t>核心竞争力</a:t>
            </a:r>
            <a:endParaRPr lang="en-US" altLang="zh-CN" sz="1100" dirty="0">
              <a:solidFill>
                <a:srgbClr val="595959"/>
              </a:solidFill>
              <a:latin typeface="Calibri"/>
              <a:ea typeface="宋体" panose="02010600030101010101" pitchFamily="2" charset="-122"/>
            </a:endParaRPr>
          </a:p>
        </p:txBody>
      </p:sp>
      <p:sp>
        <p:nvSpPr>
          <p:cNvPr id="33" name="任意多边形 2">
            <a:extLst>
              <a:ext uri="{FF2B5EF4-FFF2-40B4-BE49-F238E27FC236}">
                <a16:creationId xmlns:a16="http://schemas.microsoft.com/office/drawing/2014/main" id="{CF1E838F-05EC-82F7-6308-07E2B3AE679A}"/>
              </a:ext>
            </a:extLst>
          </p:cNvPr>
          <p:cNvSpPr/>
          <p:nvPr>
            <p:custDataLst>
              <p:tags r:id="rId2"/>
            </p:custDataLst>
          </p:nvPr>
        </p:nvSpPr>
        <p:spPr bwMode="auto">
          <a:xfrm>
            <a:off x="1753892" y="2200462"/>
            <a:ext cx="8392877" cy="3086308"/>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Lst>
            <a:ahLst/>
            <a:cxnLst>
              <a:cxn ang="0">
                <a:pos x="T0" y="T1"/>
              </a:cxn>
              <a:cxn ang="0">
                <a:pos x="T2" y="T3"/>
              </a:cxn>
              <a:cxn ang="0">
                <a:pos x="T4" y="T5"/>
              </a:cxn>
              <a:cxn ang="0">
                <a:pos x="T6" y="T7"/>
              </a:cxn>
              <a:cxn ang="0">
                <a:pos x="T8" y="T9"/>
              </a:cxn>
              <a:cxn ang="0">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a:solidFill>
              <a:srgbClr val="000000"/>
            </a:solidFill>
            <a:prstDash val="dash"/>
            <a:miter lim="800000"/>
          </a:ln>
        </p:spPr>
        <p:txBody>
          <a:bodyPr vert="horz" wrap="square" lIns="91440" tIns="45720" rIns="91440" bIns="45720" numCol="1" anchor="t" anchorCtr="0" compatLnSpc="1">
            <a:normAutofit/>
          </a:bodyPr>
          <a:lstStyle/>
          <a:p>
            <a:pPr>
              <a:lnSpc>
                <a:spcPct val="120000"/>
              </a:lnSpc>
              <a:defRPr/>
            </a:pPr>
            <a:endParaRPr lang="en-US" kern="0">
              <a:solidFill>
                <a:srgbClr val="221F19"/>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椭圆 33">
            <a:extLst>
              <a:ext uri="{FF2B5EF4-FFF2-40B4-BE49-F238E27FC236}">
                <a16:creationId xmlns:a16="http://schemas.microsoft.com/office/drawing/2014/main" id="{69F78838-985E-5E7F-FBF3-BF675763DAE4}"/>
              </a:ext>
            </a:extLst>
          </p:cNvPr>
          <p:cNvSpPr/>
          <p:nvPr>
            <p:custDataLst>
              <p:tags r:id="rId3"/>
            </p:custDataLst>
          </p:nvPr>
        </p:nvSpPr>
        <p:spPr bwMode="auto">
          <a:xfrm>
            <a:off x="5111163" y="4251438"/>
            <a:ext cx="177801" cy="177801"/>
          </a:xfrm>
          <a:prstGeom prst="ellipse">
            <a:avLst/>
          </a:prstGeom>
          <a:solidFill>
            <a:srgbClr val="56CBF5"/>
          </a:solidFill>
          <a:ln>
            <a:noFill/>
          </a:ln>
          <a:effectLst/>
        </p:spPr>
        <p:txBody>
          <a:bodyPr vert="horz" wrap="square" lIns="91440" tIns="45720" rIns="91440" bIns="45720" numCol="1" anchor="ctr" anchorCtr="0" compatLnSpc="1">
            <a:normAutofit fontScale="25000" lnSpcReduction="20000"/>
          </a:bodyPr>
          <a:lstStyle/>
          <a:p>
            <a:pPr algn="ctr">
              <a:lnSpc>
                <a:spcPct val="120000"/>
              </a:lnSpc>
              <a:defRPr/>
            </a:pPr>
            <a:endParaRPr lang="en-US" sz="2400" kern="0" dirty="0">
              <a:solidFill>
                <a:srgbClr val="221F19"/>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a:extLst>
              <a:ext uri="{FF2B5EF4-FFF2-40B4-BE49-F238E27FC236}">
                <a16:creationId xmlns:a16="http://schemas.microsoft.com/office/drawing/2014/main" id="{BBE0864C-3DC9-921B-2338-75EB07A7B4F7}"/>
              </a:ext>
            </a:extLst>
          </p:cNvPr>
          <p:cNvSpPr/>
          <p:nvPr>
            <p:custDataLst>
              <p:tags r:id="rId4"/>
            </p:custDataLst>
          </p:nvPr>
        </p:nvSpPr>
        <p:spPr bwMode="auto">
          <a:xfrm>
            <a:off x="6474288" y="3267171"/>
            <a:ext cx="177801" cy="177801"/>
          </a:xfrm>
          <a:prstGeom prst="ellipse">
            <a:avLst/>
          </a:prstGeom>
          <a:solidFill>
            <a:srgbClr val="B4C7E7"/>
          </a:solidFill>
          <a:ln>
            <a:noFill/>
          </a:ln>
          <a:effectLst/>
        </p:spPr>
        <p:txBody>
          <a:bodyPr vert="horz" wrap="square" lIns="91440" tIns="45720" rIns="91440" bIns="45720" numCol="1" anchor="ctr" anchorCtr="0" compatLnSpc="1">
            <a:normAutofit fontScale="25000" lnSpcReduction="20000"/>
          </a:bodyPr>
          <a:lstStyle/>
          <a:p>
            <a:pPr algn="ctr">
              <a:lnSpc>
                <a:spcPct val="120000"/>
              </a:lnSpc>
              <a:defRPr/>
            </a:pPr>
            <a:endParaRPr lang="en-US" sz="2400" kern="0" dirty="0">
              <a:solidFill>
                <a:srgbClr val="221F19"/>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椭圆 35">
            <a:extLst>
              <a:ext uri="{FF2B5EF4-FFF2-40B4-BE49-F238E27FC236}">
                <a16:creationId xmlns:a16="http://schemas.microsoft.com/office/drawing/2014/main" id="{29FF9011-DDE4-3247-3DCE-AAA231A6914A}"/>
              </a:ext>
            </a:extLst>
          </p:cNvPr>
          <p:cNvSpPr/>
          <p:nvPr>
            <p:custDataLst>
              <p:tags r:id="rId5"/>
            </p:custDataLst>
          </p:nvPr>
        </p:nvSpPr>
        <p:spPr bwMode="auto">
          <a:xfrm>
            <a:off x="8161754" y="3493786"/>
            <a:ext cx="177801" cy="177801"/>
          </a:xfrm>
          <a:prstGeom prst="ellipse">
            <a:avLst/>
          </a:prstGeom>
          <a:solidFill>
            <a:srgbClr val="56CBF5"/>
          </a:solidFill>
          <a:ln>
            <a:noFill/>
          </a:ln>
          <a:effectLst/>
        </p:spPr>
        <p:txBody>
          <a:bodyPr vert="horz" wrap="square" lIns="91440" tIns="45720" rIns="91440" bIns="45720" numCol="1" anchor="ctr" anchorCtr="0" compatLnSpc="1">
            <a:normAutofit fontScale="25000" lnSpcReduction="20000"/>
          </a:bodyPr>
          <a:lstStyle/>
          <a:p>
            <a:pPr algn="ctr">
              <a:lnSpc>
                <a:spcPct val="120000"/>
              </a:lnSpc>
              <a:defRPr/>
            </a:pPr>
            <a:endParaRPr lang="en-US" sz="2400" kern="0" dirty="0">
              <a:solidFill>
                <a:srgbClr val="221F19"/>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7">
            <a:extLst>
              <a:ext uri="{FF2B5EF4-FFF2-40B4-BE49-F238E27FC236}">
                <a16:creationId xmlns:a16="http://schemas.microsoft.com/office/drawing/2014/main" id="{09FAE442-CFAE-4C60-AD8B-4909AFB570EF}"/>
              </a:ext>
            </a:extLst>
          </p:cNvPr>
          <p:cNvSpPr/>
          <p:nvPr>
            <p:custDataLst>
              <p:tags r:id="rId6"/>
            </p:custDataLst>
          </p:nvPr>
        </p:nvSpPr>
        <p:spPr>
          <a:xfrm rot="816452">
            <a:off x="10174339" y="1683622"/>
            <a:ext cx="617006" cy="62012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88CEFA"/>
          </a:solidFill>
          <a:ln w="12700">
            <a:miter lim="400000"/>
          </a:ln>
        </p:spPr>
        <p:txBody>
          <a:bodyPr wrap="square" lIns="19045" tIns="19045" rIns="19045" bIns="19045" anchor="ctr">
            <a:normAutofit/>
          </a:bodyP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kern="0">
              <a:solidFill>
                <a:srgbClr val="221F19"/>
              </a:solidFill>
              <a:effectLst>
                <a:outerShdw blurRad="38100" dist="12700" dir="5400000" rotWithShape="0">
                  <a:srgbClr val="000000">
                    <a:alpha val="50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38" name="椭圆 37">
            <a:extLst>
              <a:ext uri="{FF2B5EF4-FFF2-40B4-BE49-F238E27FC236}">
                <a16:creationId xmlns:a16="http://schemas.microsoft.com/office/drawing/2014/main" id="{0BB92085-9EE0-C11E-DA67-6B7541A7C904}"/>
              </a:ext>
            </a:extLst>
          </p:cNvPr>
          <p:cNvSpPr/>
          <p:nvPr>
            <p:custDataLst>
              <p:tags r:id="rId7"/>
            </p:custDataLst>
          </p:nvPr>
        </p:nvSpPr>
        <p:spPr bwMode="auto">
          <a:xfrm>
            <a:off x="2236461" y="4798461"/>
            <a:ext cx="177801" cy="177801"/>
          </a:xfrm>
          <a:prstGeom prst="ellipse">
            <a:avLst/>
          </a:prstGeom>
          <a:solidFill>
            <a:srgbClr val="56CBF5"/>
          </a:solidFill>
          <a:ln>
            <a:noFill/>
          </a:ln>
          <a:effectLst/>
        </p:spPr>
        <p:txBody>
          <a:bodyPr vert="horz" wrap="square" lIns="91440" tIns="45720" rIns="91440" bIns="45720" numCol="1" anchor="ctr" anchorCtr="0" compatLnSpc="1">
            <a:normAutofit fontScale="250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lnSpc>
                <a:spcPct val="120000"/>
              </a:lnSpc>
              <a:defRPr/>
            </a:pPr>
            <a:endParaRPr lang="en-US" sz="2400" dirty="0">
              <a:solidFill>
                <a:srgbClr val="221F19"/>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剪去同侧角的矩形 24">
            <a:extLst>
              <a:ext uri="{FF2B5EF4-FFF2-40B4-BE49-F238E27FC236}">
                <a16:creationId xmlns:a16="http://schemas.microsoft.com/office/drawing/2014/main" id="{62FEC9F5-141B-2E3F-CDEC-A881681FFB2A}"/>
              </a:ext>
            </a:extLst>
          </p:cNvPr>
          <p:cNvSpPr/>
          <p:nvPr>
            <p:custDataLst>
              <p:tags r:id="rId8"/>
            </p:custDataLst>
          </p:nvPr>
        </p:nvSpPr>
        <p:spPr>
          <a:xfrm>
            <a:off x="1698766" y="5714141"/>
            <a:ext cx="2027622" cy="1263604"/>
          </a:xfrm>
          <a:prstGeom prst="snip2SameRect">
            <a:avLst>
              <a:gd name="adj1" fmla="val 0"/>
              <a:gd name="adj2" fmla="val 0"/>
            </a:avLst>
          </a:prstGeom>
          <a:ln>
            <a:noFill/>
          </a:ln>
        </p:spPr>
        <p:txBody>
          <a:bodyPr wrap="square" lIns="91440" tIns="45720" rIns="91440" bIns="45720" anchor="t">
            <a:noAutofit/>
          </a:bodyPr>
          <a:lstStyle/>
          <a:p>
            <a:pPr>
              <a:lnSpc>
                <a:spcPct val="120000"/>
              </a:lnSpc>
              <a:tabLst>
                <a:tab pos="227965" algn="l"/>
              </a:tabLst>
              <a:defRPr/>
            </a:pPr>
            <a:r>
              <a:rPr lang="zh-CN" altLang="en-US" sz="1400" spc="150" dirty="0">
                <a:solidFill>
                  <a:srgbClr val="221F19"/>
                </a:solidFill>
                <a:latin typeface="Arial" panose="020B0604020202020204" pitchFamily="34" charset="0"/>
                <a:ea typeface="微软雅黑" panose="020B0503020204020204" pitchFamily="34" charset="-122"/>
                <a:sym typeface="Arial" panose="020B0604020202020204" pitchFamily="34" charset="0"/>
              </a:rPr>
              <a:t>直观的用户界面和流畅的导航体验，使得学生和导师易于使用系统，减少学习成本。</a:t>
            </a:r>
          </a:p>
        </p:txBody>
      </p:sp>
      <p:sp>
        <p:nvSpPr>
          <p:cNvPr id="40" name="文本框 39">
            <a:extLst>
              <a:ext uri="{FF2B5EF4-FFF2-40B4-BE49-F238E27FC236}">
                <a16:creationId xmlns:a16="http://schemas.microsoft.com/office/drawing/2014/main" id="{6AD20363-822B-2E28-E3AB-04FB136A59FC}"/>
              </a:ext>
            </a:extLst>
          </p:cNvPr>
          <p:cNvSpPr txBox="1"/>
          <p:nvPr>
            <p:custDataLst>
              <p:tags r:id="rId9"/>
            </p:custDataLst>
          </p:nvPr>
        </p:nvSpPr>
        <p:spPr bwMode="auto">
          <a:xfrm>
            <a:off x="1698766" y="5271359"/>
            <a:ext cx="2339834"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spcBef>
                <a:spcPct val="0"/>
              </a:spcBef>
            </a:pPr>
            <a:r>
              <a:rPr lang="zh-CN" altLang="en-US" sz="2000" b="1" spc="300" dirty="0">
                <a:solidFill>
                  <a:srgbClr val="221F19"/>
                </a:solidFill>
                <a:latin typeface="Arial" panose="020B0604020202020204" pitchFamily="34" charset="0"/>
                <a:ea typeface="微软雅黑" panose="020B0503020204020204" pitchFamily="34" charset="-122"/>
                <a:sym typeface="Arial" panose="020B0604020202020204" pitchFamily="34" charset="0"/>
              </a:rPr>
              <a:t>用户友好的界面</a:t>
            </a:r>
          </a:p>
        </p:txBody>
      </p:sp>
      <p:sp>
        <p:nvSpPr>
          <p:cNvPr id="41" name="剪去同侧角的矩形 16">
            <a:extLst>
              <a:ext uri="{FF2B5EF4-FFF2-40B4-BE49-F238E27FC236}">
                <a16:creationId xmlns:a16="http://schemas.microsoft.com/office/drawing/2014/main" id="{97F9F11D-CEDF-B9EC-165E-D7FF85136BF8}"/>
              </a:ext>
            </a:extLst>
          </p:cNvPr>
          <p:cNvSpPr/>
          <p:nvPr>
            <p:custDataLst>
              <p:tags r:id="rId10"/>
            </p:custDataLst>
          </p:nvPr>
        </p:nvSpPr>
        <p:spPr>
          <a:xfrm>
            <a:off x="4224072" y="2162727"/>
            <a:ext cx="2069146" cy="1851913"/>
          </a:xfrm>
          <a:prstGeom prst="snip2SameRect">
            <a:avLst>
              <a:gd name="adj1" fmla="val 0"/>
              <a:gd name="adj2" fmla="val 0"/>
            </a:avLst>
          </a:prstGeom>
          <a:ln>
            <a:noFill/>
          </a:ln>
        </p:spPr>
        <p:txBody>
          <a:bodyPr wrap="square" lIns="91440" tIns="45720" rIns="91440" bIns="45720" anchor="t">
            <a:noAutofit/>
          </a:bodyPr>
          <a:lstStyle/>
          <a:p>
            <a:pPr>
              <a:lnSpc>
                <a:spcPct val="120000"/>
              </a:lnSpc>
              <a:tabLst>
                <a:tab pos="227965" algn="l"/>
              </a:tabLst>
              <a:defRPr/>
            </a:pPr>
            <a:r>
              <a:rPr lang="zh-CN" altLang="en-US" sz="1400" spc="150" dirty="0">
                <a:solidFill>
                  <a:srgbClr val="221F19"/>
                </a:solidFill>
                <a:latin typeface="Arial" panose="020B0604020202020204" pitchFamily="34" charset="0"/>
                <a:ea typeface="微软雅黑" panose="020B0503020204020204" pitchFamily="34" charset="-122"/>
                <a:sym typeface="Arial" panose="020B0604020202020204" pitchFamily="34" charset="0"/>
              </a:rPr>
              <a:t>系统将招生信息与导师简介进行统一展示，使学生在单一平台即可查阅所有相关信息，省去反复查找的麻烦。</a:t>
            </a:r>
          </a:p>
        </p:txBody>
      </p:sp>
      <p:sp>
        <p:nvSpPr>
          <p:cNvPr id="42" name="文本框 41">
            <a:extLst>
              <a:ext uri="{FF2B5EF4-FFF2-40B4-BE49-F238E27FC236}">
                <a16:creationId xmlns:a16="http://schemas.microsoft.com/office/drawing/2014/main" id="{3A5BABBC-F2BF-F509-F306-947027665C8A}"/>
              </a:ext>
            </a:extLst>
          </p:cNvPr>
          <p:cNvSpPr txBox="1"/>
          <p:nvPr>
            <p:custDataLst>
              <p:tags r:id="rId11"/>
            </p:custDataLst>
          </p:nvPr>
        </p:nvSpPr>
        <p:spPr bwMode="auto">
          <a:xfrm>
            <a:off x="4224072" y="1719945"/>
            <a:ext cx="2188894"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50000"/>
              </a:lnSpc>
              <a:spcBef>
                <a:spcPct val="0"/>
              </a:spcBef>
            </a:pPr>
            <a:r>
              <a:rPr lang="zh-CN" altLang="en-US" sz="2000" b="1" spc="300" dirty="0">
                <a:solidFill>
                  <a:srgbClr val="221F19"/>
                </a:solidFill>
                <a:latin typeface="Arial" panose="020B0604020202020204" pitchFamily="34" charset="0"/>
                <a:ea typeface="微软雅黑" panose="020B0503020204020204" pitchFamily="34" charset="-122"/>
                <a:sym typeface="Arial" panose="020B0604020202020204" pitchFamily="34" charset="0"/>
              </a:rPr>
              <a:t>数据整合能力</a:t>
            </a:r>
          </a:p>
        </p:txBody>
      </p:sp>
      <p:sp>
        <p:nvSpPr>
          <p:cNvPr id="43" name="椭圆 42">
            <a:extLst>
              <a:ext uri="{FF2B5EF4-FFF2-40B4-BE49-F238E27FC236}">
                <a16:creationId xmlns:a16="http://schemas.microsoft.com/office/drawing/2014/main" id="{C97E2DE7-2812-F212-C679-8350F03F158F}"/>
              </a:ext>
            </a:extLst>
          </p:cNvPr>
          <p:cNvSpPr/>
          <p:nvPr>
            <p:custDataLst>
              <p:tags r:id="rId12"/>
            </p:custDataLst>
          </p:nvPr>
        </p:nvSpPr>
        <p:spPr bwMode="auto">
          <a:xfrm>
            <a:off x="9502710" y="2579801"/>
            <a:ext cx="177801" cy="177801"/>
          </a:xfrm>
          <a:prstGeom prst="ellipse">
            <a:avLst/>
          </a:prstGeom>
          <a:solidFill>
            <a:srgbClr val="B4C7E7"/>
          </a:solidFill>
          <a:ln>
            <a:noFill/>
          </a:ln>
          <a:effectLst/>
        </p:spPr>
        <p:txBody>
          <a:bodyPr vert="horz" wrap="square" lIns="91440" tIns="45720" rIns="91440" bIns="45720" numCol="1" anchor="ctr" anchorCtr="0" compatLnSpc="1">
            <a:normAutofit fontScale="25000" lnSpcReduction="20000"/>
          </a:bodyPr>
          <a:lstStyle/>
          <a:p>
            <a:pPr algn="ctr">
              <a:lnSpc>
                <a:spcPct val="120000"/>
              </a:lnSpc>
              <a:defRPr/>
            </a:pPr>
            <a:endParaRPr lang="en-US" sz="2400" kern="0" dirty="0">
              <a:solidFill>
                <a:srgbClr val="221F19"/>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43">
            <a:extLst>
              <a:ext uri="{FF2B5EF4-FFF2-40B4-BE49-F238E27FC236}">
                <a16:creationId xmlns:a16="http://schemas.microsoft.com/office/drawing/2014/main" id="{A2A87C6B-D116-5278-C252-E567D37E38C9}"/>
              </a:ext>
            </a:extLst>
          </p:cNvPr>
          <p:cNvSpPr txBox="1"/>
          <p:nvPr>
            <p:custDataLst>
              <p:tags r:id="rId13"/>
            </p:custDataLst>
          </p:nvPr>
        </p:nvSpPr>
        <p:spPr bwMode="auto">
          <a:xfrm>
            <a:off x="4343400" y="4615545"/>
            <a:ext cx="2667000"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40000"/>
              </a:lnSpc>
              <a:spcBef>
                <a:spcPct val="0"/>
              </a:spcBef>
            </a:pPr>
            <a:r>
              <a:rPr lang="zh-CN" altLang="en-US" sz="2000" b="1" spc="300" dirty="0">
                <a:solidFill>
                  <a:srgbClr val="221F19"/>
                </a:solidFill>
                <a:latin typeface="Arial" panose="020B0604020202020204" pitchFamily="34" charset="0"/>
                <a:ea typeface="微软雅黑" panose="020B0503020204020204" pitchFamily="34" charset="-122"/>
                <a:sym typeface="Arial" panose="020B0604020202020204" pitchFamily="34" charset="0"/>
              </a:rPr>
              <a:t>灵活的系统扩展性</a:t>
            </a:r>
          </a:p>
        </p:txBody>
      </p:sp>
      <p:sp>
        <p:nvSpPr>
          <p:cNvPr id="45" name="剪去同侧角的矩形 49">
            <a:extLst>
              <a:ext uri="{FF2B5EF4-FFF2-40B4-BE49-F238E27FC236}">
                <a16:creationId xmlns:a16="http://schemas.microsoft.com/office/drawing/2014/main" id="{A4F1BA13-E894-8C73-891D-1EE3768C6100}"/>
              </a:ext>
            </a:extLst>
          </p:cNvPr>
          <p:cNvSpPr/>
          <p:nvPr>
            <p:custDataLst>
              <p:tags r:id="rId14"/>
            </p:custDataLst>
          </p:nvPr>
        </p:nvSpPr>
        <p:spPr>
          <a:xfrm>
            <a:off x="7398451" y="4473763"/>
            <a:ext cx="2027622" cy="1650433"/>
          </a:xfrm>
          <a:prstGeom prst="snip2SameRect">
            <a:avLst>
              <a:gd name="adj1" fmla="val 0"/>
              <a:gd name="adj2" fmla="val 0"/>
            </a:avLst>
          </a:prstGeom>
          <a:ln>
            <a:noFill/>
          </a:ln>
        </p:spPr>
        <p:txBody>
          <a:bodyPr wrap="square" lIns="91440" tIns="45720" rIns="91440" bIns="45720" anchor="t">
            <a:noAutofit/>
          </a:bodyPr>
          <a:lstStyle/>
          <a:p>
            <a:pPr>
              <a:lnSpc>
                <a:spcPct val="120000"/>
              </a:lnSpc>
              <a:tabLst>
                <a:tab pos="227965" algn="l"/>
              </a:tabLst>
              <a:defRPr/>
            </a:pPr>
            <a:r>
              <a:rPr lang="zh-CN" altLang="en-US" sz="1400" spc="150" dirty="0">
                <a:solidFill>
                  <a:srgbClr val="221F19"/>
                </a:solidFill>
                <a:latin typeface="Arial" panose="020B0604020202020204" pitchFamily="34" charset="0"/>
                <a:ea typeface="微软雅黑" panose="020B0503020204020204" pitchFamily="34" charset="-122"/>
                <a:sym typeface="Arial" panose="020B0604020202020204" pitchFamily="34" charset="0"/>
              </a:rPr>
              <a:t>系统的定时垃圾处理模块定期清除未成功的选择记录和过期活动记录，避免数据冗余和过载。</a:t>
            </a:r>
          </a:p>
        </p:txBody>
      </p:sp>
      <p:sp>
        <p:nvSpPr>
          <p:cNvPr id="46" name="文本框 45">
            <a:extLst>
              <a:ext uri="{FF2B5EF4-FFF2-40B4-BE49-F238E27FC236}">
                <a16:creationId xmlns:a16="http://schemas.microsoft.com/office/drawing/2014/main" id="{E16622DB-38CA-B87A-5064-685DB9B63D99}"/>
              </a:ext>
            </a:extLst>
          </p:cNvPr>
          <p:cNvSpPr txBox="1"/>
          <p:nvPr>
            <p:custDataLst>
              <p:tags r:id="rId15"/>
            </p:custDataLst>
          </p:nvPr>
        </p:nvSpPr>
        <p:spPr bwMode="auto">
          <a:xfrm>
            <a:off x="7180906" y="4030981"/>
            <a:ext cx="3120972"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70000"/>
              </a:lnSpc>
              <a:spcBef>
                <a:spcPct val="0"/>
              </a:spcBef>
            </a:pPr>
            <a:r>
              <a:rPr lang="zh-CN" altLang="en-US" sz="2000" b="1" spc="300" dirty="0">
                <a:solidFill>
                  <a:srgbClr val="221F19"/>
                </a:solidFill>
                <a:latin typeface="Arial" panose="020B0604020202020204" pitchFamily="34" charset="0"/>
                <a:ea typeface="微软雅黑" panose="020B0503020204020204" pitchFamily="34" charset="-122"/>
                <a:sym typeface="Arial" panose="020B0604020202020204" pitchFamily="34" charset="0"/>
              </a:rPr>
              <a:t>历史数据管理与清理</a:t>
            </a:r>
          </a:p>
        </p:txBody>
      </p:sp>
      <p:sp>
        <p:nvSpPr>
          <p:cNvPr id="47" name="剪去同侧角的矩形 51">
            <a:extLst>
              <a:ext uri="{FF2B5EF4-FFF2-40B4-BE49-F238E27FC236}">
                <a16:creationId xmlns:a16="http://schemas.microsoft.com/office/drawing/2014/main" id="{799419CB-3DA2-A74C-65EB-977E39D2CEC3}"/>
              </a:ext>
            </a:extLst>
          </p:cNvPr>
          <p:cNvSpPr/>
          <p:nvPr>
            <p:custDataLst>
              <p:tags r:id="rId16"/>
            </p:custDataLst>
          </p:nvPr>
        </p:nvSpPr>
        <p:spPr>
          <a:xfrm>
            <a:off x="7180905" y="1781727"/>
            <a:ext cx="2245168" cy="1817597"/>
          </a:xfrm>
          <a:prstGeom prst="snip2SameRect">
            <a:avLst>
              <a:gd name="adj1" fmla="val 0"/>
              <a:gd name="adj2" fmla="val 0"/>
            </a:avLst>
          </a:prstGeom>
          <a:ln>
            <a:noFill/>
          </a:ln>
        </p:spPr>
        <p:txBody>
          <a:bodyPr wrap="square" lIns="91440" tIns="45720" rIns="91440" bIns="45720" anchor="t">
            <a:noAutofit/>
          </a:bodyPr>
          <a:lstStyle/>
          <a:p>
            <a:pPr>
              <a:lnSpc>
                <a:spcPct val="120000"/>
              </a:lnSpc>
              <a:tabLst>
                <a:tab pos="227965" algn="l"/>
              </a:tabLst>
              <a:defRPr/>
            </a:pPr>
            <a:r>
              <a:rPr lang="zh-CN" altLang="en-US" sz="1400" spc="150" dirty="0">
                <a:solidFill>
                  <a:srgbClr val="221F19"/>
                </a:solidFill>
                <a:latin typeface="Arial" panose="020B0604020202020204" pitchFamily="34" charset="0"/>
                <a:ea typeface="微软雅黑" panose="020B0503020204020204" pitchFamily="34" charset="-122"/>
                <a:sym typeface="Arial" panose="020B0604020202020204" pitchFamily="34" charset="0"/>
              </a:rPr>
              <a:t>系统提供了便捷的内置消息功能，支持学生与导师进行直接联系，摆脱了传统的邮件和电话方式的繁琐。</a:t>
            </a:r>
          </a:p>
        </p:txBody>
      </p:sp>
      <p:sp>
        <p:nvSpPr>
          <p:cNvPr id="48" name="文本框 47">
            <a:extLst>
              <a:ext uri="{FF2B5EF4-FFF2-40B4-BE49-F238E27FC236}">
                <a16:creationId xmlns:a16="http://schemas.microsoft.com/office/drawing/2014/main" id="{D1B67968-811D-B021-35B2-39D634D08206}"/>
              </a:ext>
            </a:extLst>
          </p:cNvPr>
          <p:cNvSpPr txBox="1"/>
          <p:nvPr>
            <p:custDataLst>
              <p:tags r:id="rId17"/>
            </p:custDataLst>
          </p:nvPr>
        </p:nvSpPr>
        <p:spPr bwMode="auto">
          <a:xfrm>
            <a:off x="7180905" y="1338945"/>
            <a:ext cx="2130373"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000" b="1" spc="300" dirty="0">
                <a:solidFill>
                  <a:srgbClr val="221F19"/>
                </a:solidFill>
                <a:latin typeface="Arial" panose="020B0604020202020204" pitchFamily="34" charset="0"/>
                <a:ea typeface="微软雅黑" panose="020B0503020204020204" pitchFamily="34" charset="-122"/>
                <a:sym typeface="Arial" panose="020B0604020202020204" pitchFamily="34" charset="0"/>
              </a:rPr>
              <a:t>高效沟通渠道</a:t>
            </a:r>
          </a:p>
        </p:txBody>
      </p:sp>
      <p:sp>
        <p:nvSpPr>
          <p:cNvPr id="49" name="剪去同侧角的矩形 16">
            <a:extLst>
              <a:ext uri="{FF2B5EF4-FFF2-40B4-BE49-F238E27FC236}">
                <a16:creationId xmlns:a16="http://schemas.microsoft.com/office/drawing/2014/main" id="{FFBCE97A-589A-2C2D-32AB-C0D77BF6BB20}"/>
              </a:ext>
            </a:extLst>
          </p:cNvPr>
          <p:cNvSpPr/>
          <p:nvPr>
            <p:custDataLst>
              <p:tags r:id="rId18"/>
            </p:custDataLst>
          </p:nvPr>
        </p:nvSpPr>
        <p:spPr>
          <a:xfrm>
            <a:off x="1334726" y="2795287"/>
            <a:ext cx="2330340" cy="1449207"/>
          </a:xfrm>
          <a:prstGeom prst="snip2SameRect">
            <a:avLst>
              <a:gd name="adj1" fmla="val 0"/>
              <a:gd name="adj2" fmla="val 0"/>
            </a:avLst>
          </a:prstGeom>
          <a:ln>
            <a:noFill/>
          </a:ln>
        </p:spPr>
        <p:txBody>
          <a:bodyPr wrap="square" lIns="91440" tIns="45720" rIns="91440" bIns="45720" anchor="t">
            <a:noAutofit/>
          </a:bodyPr>
          <a:lstStyle/>
          <a:p>
            <a:pPr>
              <a:lnSpc>
                <a:spcPct val="120000"/>
              </a:lnSpc>
              <a:tabLst>
                <a:tab pos="227965" algn="l"/>
              </a:tabLst>
              <a:defRPr/>
            </a:pPr>
            <a:r>
              <a:rPr lang="zh-CN" altLang="en-US" sz="1400" spc="150" dirty="0">
                <a:solidFill>
                  <a:srgbClr val="221F19"/>
                </a:solidFill>
                <a:latin typeface="Arial" panose="020B0604020202020204" pitchFamily="34" charset="0"/>
                <a:ea typeface="微软雅黑" panose="020B0503020204020204" pitchFamily="34" charset="-122"/>
                <a:sym typeface="Arial" panose="020B0604020202020204" pitchFamily="34" charset="0"/>
              </a:rPr>
              <a:t>系统利用智能推荐算法，基于学生的兴趣、专业等多维度数据，为学生推荐符合其发展方向的导师。</a:t>
            </a:r>
          </a:p>
        </p:txBody>
      </p:sp>
      <p:sp>
        <p:nvSpPr>
          <p:cNvPr id="50" name="文本框 49">
            <a:extLst>
              <a:ext uri="{FF2B5EF4-FFF2-40B4-BE49-F238E27FC236}">
                <a16:creationId xmlns:a16="http://schemas.microsoft.com/office/drawing/2014/main" id="{8AEDE602-E009-FE7C-5C15-3DC0B4B14A6C}"/>
              </a:ext>
            </a:extLst>
          </p:cNvPr>
          <p:cNvSpPr txBox="1"/>
          <p:nvPr>
            <p:custDataLst>
              <p:tags r:id="rId19"/>
            </p:custDataLst>
          </p:nvPr>
        </p:nvSpPr>
        <p:spPr bwMode="auto">
          <a:xfrm>
            <a:off x="1334726" y="2352505"/>
            <a:ext cx="2109152"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spcBef>
                <a:spcPct val="0"/>
              </a:spcBef>
            </a:pPr>
            <a:r>
              <a:rPr lang="zh-CN" altLang="en-US" sz="2000" b="1" spc="300" dirty="0">
                <a:solidFill>
                  <a:srgbClr val="221F19"/>
                </a:solidFill>
                <a:latin typeface="Arial" panose="020B0604020202020204" pitchFamily="34" charset="0"/>
                <a:ea typeface="微软雅黑" panose="020B0503020204020204" pitchFamily="34" charset="-122"/>
                <a:sym typeface="Arial" panose="020B0604020202020204" pitchFamily="34" charset="0"/>
              </a:rPr>
              <a:t>智能推荐算法</a:t>
            </a:r>
          </a:p>
        </p:txBody>
      </p:sp>
      <p:sp>
        <p:nvSpPr>
          <p:cNvPr id="51" name="椭圆 50">
            <a:extLst>
              <a:ext uri="{FF2B5EF4-FFF2-40B4-BE49-F238E27FC236}">
                <a16:creationId xmlns:a16="http://schemas.microsoft.com/office/drawing/2014/main" id="{4C250113-1C17-C703-E670-AF749EF485F3}"/>
              </a:ext>
            </a:extLst>
          </p:cNvPr>
          <p:cNvSpPr/>
          <p:nvPr>
            <p:custDataLst>
              <p:tags r:id="rId20"/>
            </p:custDataLst>
          </p:nvPr>
        </p:nvSpPr>
        <p:spPr bwMode="auto">
          <a:xfrm>
            <a:off x="3593996" y="3729047"/>
            <a:ext cx="177801" cy="177801"/>
          </a:xfrm>
          <a:prstGeom prst="ellipse">
            <a:avLst/>
          </a:prstGeom>
          <a:solidFill>
            <a:srgbClr val="B4C7E7"/>
          </a:solidFill>
          <a:ln>
            <a:noFill/>
          </a:ln>
          <a:effectLst/>
        </p:spPr>
        <p:txBody>
          <a:bodyPr vert="horz" wrap="square" lIns="91440" tIns="45720" rIns="91440" bIns="45720" numCol="1" anchor="ctr" anchorCtr="0" compatLnSpc="1">
            <a:normAutofit fontScale="25000" lnSpcReduction="20000"/>
          </a:bodyPr>
          <a:lstStyle/>
          <a:p>
            <a:pPr algn="ctr">
              <a:lnSpc>
                <a:spcPct val="120000"/>
              </a:lnSpc>
              <a:defRPr/>
            </a:pPr>
            <a:endParaRPr lang="en-US" sz="2400" kern="0" dirty="0">
              <a:solidFill>
                <a:srgbClr val="221F19"/>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descr="底图">
            <a:extLst>
              <a:ext uri="{FF2B5EF4-FFF2-40B4-BE49-F238E27FC236}">
                <a16:creationId xmlns:a16="http://schemas.microsoft.com/office/drawing/2014/main" id="{4A1F7F42-13EE-B00D-E5E9-5FEC82DD2982}"/>
              </a:ext>
            </a:extLst>
          </p:cNvPr>
          <p:cNvPicPr>
            <a:picLocks noChangeAspect="1"/>
          </p:cNvPicPr>
          <p:nvPr>
            <p:custDataLst>
              <p:tags r:id="rId21"/>
            </p:custDataLst>
          </p:nvPr>
        </p:nvPicPr>
        <p:blipFill>
          <a:blip r:embed="rId26"/>
          <a:srcRect t="51611" b="37473"/>
          <a:stretch>
            <a:fillRect/>
          </a:stretch>
        </p:blipFill>
        <p:spPr>
          <a:xfrm>
            <a:off x="0" y="0"/>
            <a:ext cx="12207558" cy="526415"/>
          </a:xfrm>
          <a:prstGeom prst="rect">
            <a:avLst/>
          </a:prstGeom>
        </p:spPr>
      </p:pic>
      <p:grpSp>
        <p:nvGrpSpPr>
          <p:cNvPr id="4" name="组合 3">
            <a:extLst>
              <a:ext uri="{FF2B5EF4-FFF2-40B4-BE49-F238E27FC236}">
                <a16:creationId xmlns:a16="http://schemas.microsoft.com/office/drawing/2014/main" id="{248A809B-0743-D3C7-EAF1-DD7D8F8F85EF}"/>
              </a:ext>
            </a:extLst>
          </p:cNvPr>
          <p:cNvGrpSpPr/>
          <p:nvPr/>
        </p:nvGrpSpPr>
        <p:grpSpPr>
          <a:xfrm>
            <a:off x="8251622" y="-182563"/>
            <a:ext cx="3944823" cy="870585"/>
            <a:chOff x="218930" y="27621"/>
            <a:chExt cx="3944823" cy="870585"/>
          </a:xfrm>
        </p:grpSpPr>
        <p:pic>
          <p:nvPicPr>
            <p:cNvPr id="5" name="图片 4">
              <a:extLst>
                <a:ext uri="{FF2B5EF4-FFF2-40B4-BE49-F238E27FC236}">
                  <a16:creationId xmlns:a16="http://schemas.microsoft.com/office/drawing/2014/main" id="{B82994D4-C61D-E199-47AD-B16D91CE379B}"/>
                </a:ext>
              </a:extLst>
            </p:cNvPr>
            <p:cNvPicPr>
              <a:picLocks noChangeAspect="1"/>
            </p:cNvPicPr>
            <p:nvPr/>
          </p:nvPicPr>
          <p:blipFill>
            <a:blip r:embed="rId27" cstate="print">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a:extLst>
                <a:ext uri="{FF2B5EF4-FFF2-40B4-BE49-F238E27FC236}">
                  <a16:creationId xmlns:a16="http://schemas.microsoft.com/office/drawing/2014/main" id="{E7D6EBCE-0CEB-BE8A-E199-BAC3BFADA336}"/>
                </a:ext>
              </a:extLst>
            </p:cNvPr>
            <p:cNvPicPr>
              <a:picLocks noChangeAspect="1"/>
            </p:cNvPicPr>
            <p:nvPr/>
          </p:nvPicPr>
          <p:blipFill>
            <a:blip r:embed="rId29"/>
            <a:stretch>
              <a:fillRect/>
            </a:stretch>
          </p:blipFill>
          <p:spPr>
            <a:xfrm>
              <a:off x="889310" y="232410"/>
              <a:ext cx="616345" cy="461009"/>
            </a:xfrm>
            <a:prstGeom prst="rect">
              <a:avLst/>
            </a:prstGeom>
            <a:noFill/>
            <a:ln w="9525">
              <a:noFill/>
            </a:ln>
          </p:spPr>
        </p:pic>
        <p:pic>
          <p:nvPicPr>
            <p:cNvPr id="8" name="图片 8">
              <a:extLst>
                <a:ext uri="{FF2B5EF4-FFF2-40B4-BE49-F238E27FC236}">
                  <a16:creationId xmlns:a16="http://schemas.microsoft.com/office/drawing/2014/main" id="{56F98A6B-7D0F-B8E1-7E92-3248BB88B163}"/>
                </a:ext>
              </a:extLst>
            </p:cNvPr>
            <p:cNvPicPr>
              <a:picLocks noChangeAspect="1"/>
            </p:cNvPicPr>
            <p:nvPr>
              <p:custDataLst>
                <p:tags r:id="rId23"/>
              </p:custDataLst>
            </p:nvPr>
          </p:nvPicPr>
          <p:blipFill rotWithShape="1">
            <a:blip r:embed="rId3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9" name="图片 8">
              <a:extLst>
                <a:ext uri="{FF2B5EF4-FFF2-40B4-BE49-F238E27FC236}">
                  <a16:creationId xmlns:a16="http://schemas.microsoft.com/office/drawing/2014/main" id="{4D012934-8929-48A1-6311-39DF2879F86B}"/>
                </a:ext>
              </a:extLst>
            </p:cNvPr>
            <p:cNvPicPr>
              <a:picLocks noChangeAspect="1"/>
            </p:cNvPicPr>
            <p:nvPr/>
          </p:nvPicPr>
          <p:blipFill>
            <a:blip r:embed="rId31" cstate="print">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53" name="矩形 4">
            <a:extLst>
              <a:ext uri="{FF2B5EF4-FFF2-40B4-BE49-F238E27FC236}">
                <a16:creationId xmlns:a16="http://schemas.microsoft.com/office/drawing/2014/main" id="{C62BA5A7-001D-C597-C360-48D57744F77E}"/>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55" name="矩形 4">
            <a:extLst>
              <a:ext uri="{FF2B5EF4-FFF2-40B4-BE49-F238E27FC236}">
                <a16:creationId xmlns:a16="http://schemas.microsoft.com/office/drawing/2014/main" id="{426DE285-90E4-FBEE-F82E-CBD2D1D3257C}"/>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56" name="矩形 4">
            <a:extLst>
              <a:ext uri="{FF2B5EF4-FFF2-40B4-BE49-F238E27FC236}">
                <a16:creationId xmlns:a16="http://schemas.microsoft.com/office/drawing/2014/main" id="{27D285F0-4217-585D-98E2-CF3175CFC25C}"/>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57" name="矩形 4">
            <a:extLst>
              <a:ext uri="{FF2B5EF4-FFF2-40B4-BE49-F238E27FC236}">
                <a16:creationId xmlns:a16="http://schemas.microsoft.com/office/drawing/2014/main" id="{F42E543F-1EDC-2CBA-9B32-C67FF2ED1ACD}"/>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58" name="图片 57">
            <a:extLst>
              <a:ext uri="{FF2B5EF4-FFF2-40B4-BE49-F238E27FC236}">
                <a16:creationId xmlns:a16="http://schemas.microsoft.com/office/drawing/2014/main" id="{C9678A19-BC50-8DE5-0E0E-FA2E34C94913}"/>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
        <p:nvSpPr>
          <p:cNvPr id="7" name="剪去同侧角的矩形 46">
            <a:extLst>
              <a:ext uri="{FF2B5EF4-FFF2-40B4-BE49-F238E27FC236}">
                <a16:creationId xmlns:a16="http://schemas.microsoft.com/office/drawing/2014/main" id="{147A3C14-988E-79EE-78C4-8FE696B8C712}"/>
              </a:ext>
            </a:extLst>
          </p:cNvPr>
          <p:cNvSpPr/>
          <p:nvPr>
            <p:custDataLst>
              <p:tags r:id="rId22"/>
            </p:custDataLst>
          </p:nvPr>
        </p:nvSpPr>
        <p:spPr>
          <a:xfrm>
            <a:off x="4535566" y="5030144"/>
            <a:ext cx="2027622" cy="2350822"/>
          </a:xfrm>
          <a:prstGeom prst="snip2SameRect">
            <a:avLst>
              <a:gd name="adj1" fmla="val 0"/>
              <a:gd name="adj2" fmla="val 0"/>
            </a:avLst>
          </a:prstGeom>
          <a:ln>
            <a:noFill/>
          </a:ln>
        </p:spPr>
        <p:txBody>
          <a:bodyPr wrap="square" lIns="91440" tIns="45720" rIns="91440" bIns="45720" anchor="t">
            <a:noAutofit/>
          </a:bodyPr>
          <a:lstStyle/>
          <a:p>
            <a:pPr>
              <a:lnSpc>
                <a:spcPct val="120000"/>
              </a:lnSpc>
              <a:tabLst>
                <a:tab pos="227965" algn="l"/>
              </a:tabLst>
              <a:defRPr/>
            </a:pPr>
            <a:r>
              <a:rPr lang="zh-CN" altLang="en-US" sz="1400" spc="150" dirty="0">
                <a:solidFill>
                  <a:srgbClr val="221F19"/>
                </a:solidFill>
                <a:latin typeface="Arial" panose="020B0604020202020204" pitchFamily="34" charset="0"/>
                <a:ea typeface="微软雅黑" panose="020B0503020204020204" pitchFamily="34" charset="-122"/>
                <a:sym typeface="Arial" panose="020B0604020202020204" pitchFamily="34" charset="0"/>
              </a:rPr>
              <a:t>考虑到高校未来需求的变化，系统具备良好的扩展性，能够轻松集成新的功能模块，确保系统能满足高校不断发展的双选需求。</a:t>
            </a:r>
          </a:p>
        </p:txBody>
      </p:sp>
    </p:spTree>
    <p:custDataLst>
      <p:tags r:id="rId1"/>
    </p:custDataLst>
    <p:extLst>
      <p:ext uri="{BB962C8B-B14F-4D97-AF65-F5344CB8AC3E}">
        <p14:creationId xmlns:p14="http://schemas.microsoft.com/office/powerpoint/2010/main" val="294212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1000"/>
                                        <p:tgtEl>
                                          <p:spTgt spid="37"/>
                                        </p:tgtEl>
                                      </p:cBhvr>
                                    </p:animEffect>
                                    <p:anim calcmode="lin" valueType="num">
                                      <p:cBhvr>
                                        <p:cTn id="11" dur="1000" fill="hold"/>
                                        <p:tgtEl>
                                          <p:spTgt spid="37"/>
                                        </p:tgtEl>
                                        <p:attrNameLst>
                                          <p:attrName>ppt_x</p:attrName>
                                        </p:attrNameLst>
                                      </p:cBhvr>
                                      <p:tavLst>
                                        <p:tav tm="0">
                                          <p:val>
                                            <p:strVal val="#ppt_x"/>
                                          </p:val>
                                        </p:tav>
                                        <p:tav tm="100000">
                                          <p:val>
                                            <p:strVal val="#ppt_x"/>
                                          </p:val>
                                        </p:tav>
                                      </p:tavLst>
                                    </p:anim>
                                    <p:anim calcmode="lin" valueType="num">
                                      <p:cBhvr>
                                        <p:cTn id="12" dur="1000" fill="hold"/>
                                        <p:tgtEl>
                                          <p:spTgt spid="37"/>
                                        </p:tgtEl>
                                        <p:attrNameLst>
                                          <p:attrName>ppt_y</p:attrName>
                                        </p:attrNameLst>
                                      </p:cBhvr>
                                      <p:tavLst>
                                        <p:tav tm="0">
                                          <p:val>
                                            <p:strVal val="#ppt_y+.1"/>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6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7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70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grpId="0" nodeType="withEffect">
                                  <p:stCondLst>
                                    <p:cond delay="8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grpId="0" nodeType="withEffect">
                                  <p:stCondLst>
                                    <p:cond delay="80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9" grpId="0"/>
      <p:bldP spid="40" grpId="0"/>
      <p:bldP spid="41" grpId="0"/>
      <p:bldP spid="42" grpId="0"/>
      <p:bldP spid="44" grpId="0"/>
      <p:bldP spid="45" grpId="0"/>
      <p:bldP spid="46" grpId="0"/>
      <p:bldP spid="47" grpId="0"/>
      <p:bldP spid="48" grpId="0"/>
      <p:bldP spid="49" grpId="0"/>
      <p:bldP spid="50"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4B9D2-837C-0E1F-75A4-2CA18DFCAD14}"/>
            </a:ext>
          </a:extLst>
        </p:cNvPr>
        <p:cNvGrpSpPr/>
        <p:nvPr/>
      </p:nvGrpSpPr>
      <p:grpSpPr>
        <a:xfrm>
          <a:off x="0" y="0"/>
          <a:ext cx="0" cy="0"/>
          <a:chOff x="0" y="0"/>
          <a:chExt cx="0" cy="0"/>
        </a:xfrm>
      </p:grpSpPr>
      <p:sp>
        <p:nvSpPr>
          <p:cNvPr id="69" name="AutoShape 23">
            <a:extLst>
              <a:ext uri="{FF2B5EF4-FFF2-40B4-BE49-F238E27FC236}">
                <a16:creationId xmlns:a16="http://schemas.microsoft.com/office/drawing/2014/main" id="{9562041C-27AF-0B25-C383-F49D13FFF0D8}"/>
              </a:ext>
            </a:extLst>
          </p:cNvPr>
          <p:cNvSpPr/>
          <p:nvPr/>
        </p:nvSpPr>
        <p:spPr>
          <a:xfrm>
            <a:off x="-325826" y="13104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zh-CN" altLang="en-US" sz="2400" b="1" dirty="0">
                <a:solidFill>
                  <a:srgbClr val="FFFFFF">
                    <a:alpha val="100000"/>
                  </a:srgbClr>
                </a:solidFill>
                <a:latin typeface="微软雅黑"/>
                <a:ea typeface="微软雅黑"/>
              </a:rPr>
              <a:t>未来规划</a:t>
            </a:r>
            <a:endParaRPr lang="en-US" altLang="zh-CN" sz="1100" dirty="0">
              <a:solidFill>
                <a:srgbClr val="595959"/>
              </a:solidFill>
              <a:latin typeface="Calibri"/>
              <a:ea typeface="宋体" panose="02010600030101010101" pitchFamily="2" charset="-122"/>
            </a:endParaRPr>
          </a:p>
        </p:txBody>
      </p:sp>
      <p:grpSp>
        <p:nvGrpSpPr>
          <p:cNvPr id="70" name="组合 69">
            <a:extLst>
              <a:ext uri="{FF2B5EF4-FFF2-40B4-BE49-F238E27FC236}">
                <a16:creationId xmlns:a16="http://schemas.microsoft.com/office/drawing/2014/main" id="{FD3383C0-18FE-2312-73DF-B9241331B6E2}"/>
              </a:ext>
            </a:extLst>
          </p:cNvPr>
          <p:cNvGrpSpPr/>
          <p:nvPr/>
        </p:nvGrpSpPr>
        <p:grpSpPr>
          <a:xfrm>
            <a:off x="4637198" y="2578448"/>
            <a:ext cx="2903449" cy="3507743"/>
            <a:chOff x="3477368" y="1809631"/>
            <a:chExt cx="2178637" cy="2632076"/>
          </a:xfrm>
        </p:grpSpPr>
        <p:sp>
          <p:nvSpPr>
            <p:cNvPr id="71" name="淘宝店chenying0907 5">
              <a:extLst>
                <a:ext uri="{FF2B5EF4-FFF2-40B4-BE49-F238E27FC236}">
                  <a16:creationId xmlns:a16="http://schemas.microsoft.com/office/drawing/2014/main" id="{97A733F3-67D7-43B8-3072-440710B68335}"/>
                </a:ext>
              </a:extLst>
            </p:cNvPr>
            <p:cNvSpPr/>
            <p:nvPr/>
          </p:nvSpPr>
          <p:spPr bwMode="auto">
            <a:xfrm>
              <a:off x="4433843" y="2367574"/>
              <a:ext cx="777579" cy="1381574"/>
            </a:xfrm>
            <a:custGeom>
              <a:avLst/>
              <a:gdLst>
                <a:gd name="T0" fmla="*/ 35 w 360"/>
                <a:gd name="T1" fmla="*/ 640 h 640"/>
                <a:gd name="T2" fmla="*/ 4 w 360"/>
                <a:gd name="T3" fmla="*/ 614 h 640"/>
                <a:gd name="T4" fmla="*/ 29 w 360"/>
                <a:gd name="T5" fmla="*/ 576 h 640"/>
                <a:gd name="T6" fmla="*/ 260 w 360"/>
                <a:gd name="T7" fmla="*/ 237 h 640"/>
                <a:gd name="T8" fmla="*/ 154 w 360"/>
                <a:gd name="T9" fmla="*/ 62 h 640"/>
                <a:gd name="T10" fmla="*/ 148 w 360"/>
                <a:gd name="T11" fmla="*/ 17 h 640"/>
                <a:gd name="T12" fmla="*/ 193 w 360"/>
                <a:gd name="T13" fmla="*/ 11 h 640"/>
                <a:gd name="T14" fmla="*/ 323 w 360"/>
                <a:gd name="T15" fmla="*/ 225 h 640"/>
                <a:gd name="T16" fmla="*/ 41 w 360"/>
                <a:gd name="T17" fmla="*/ 639 h 640"/>
                <a:gd name="T18" fmla="*/ 35 w 360"/>
                <a:gd name="T19" fmla="*/ 64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640">
                  <a:moveTo>
                    <a:pt x="35" y="640"/>
                  </a:moveTo>
                  <a:cubicBezTo>
                    <a:pt x="20" y="640"/>
                    <a:pt x="7" y="629"/>
                    <a:pt x="4" y="614"/>
                  </a:cubicBezTo>
                  <a:cubicBezTo>
                    <a:pt x="0" y="596"/>
                    <a:pt x="12" y="580"/>
                    <a:pt x="29" y="576"/>
                  </a:cubicBezTo>
                  <a:cubicBezTo>
                    <a:pt x="187" y="547"/>
                    <a:pt x="290" y="394"/>
                    <a:pt x="260" y="237"/>
                  </a:cubicBezTo>
                  <a:cubicBezTo>
                    <a:pt x="247" y="167"/>
                    <a:pt x="209" y="105"/>
                    <a:pt x="154" y="62"/>
                  </a:cubicBezTo>
                  <a:cubicBezTo>
                    <a:pt x="140" y="51"/>
                    <a:pt x="137" y="31"/>
                    <a:pt x="148" y="17"/>
                  </a:cubicBezTo>
                  <a:cubicBezTo>
                    <a:pt x="159" y="3"/>
                    <a:pt x="179" y="0"/>
                    <a:pt x="193" y="11"/>
                  </a:cubicBezTo>
                  <a:cubicBezTo>
                    <a:pt x="261" y="64"/>
                    <a:pt x="307" y="140"/>
                    <a:pt x="323" y="225"/>
                  </a:cubicBezTo>
                  <a:cubicBezTo>
                    <a:pt x="360" y="417"/>
                    <a:pt x="233" y="603"/>
                    <a:pt x="41" y="639"/>
                  </a:cubicBezTo>
                  <a:cubicBezTo>
                    <a:pt x="39" y="640"/>
                    <a:pt x="37" y="640"/>
                    <a:pt x="35" y="640"/>
                  </a:cubicBezTo>
                  <a:close/>
                </a:path>
              </a:pathLst>
            </a:custGeom>
            <a:solidFill>
              <a:sysClr val="windowText" lastClr="000000">
                <a:lumMod val="25000"/>
                <a:lumOff val="75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72" name="淘宝店chenying0907 6">
              <a:extLst>
                <a:ext uri="{FF2B5EF4-FFF2-40B4-BE49-F238E27FC236}">
                  <a16:creationId xmlns:a16="http://schemas.microsoft.com/office/drawing/2014/main" id="{5C49558C-53A0-73D0-90C2-3A8D4B1B3CD7}"/>
                </a:ext>
              </a:extLst>
            </p:cNvPr>
            <p:cNvSpPr/>
            <p:nvPr/>
          </p:nvSpPr>
          <p:spPr bwMode="auto">
            <a:xfrm>
              <a:off x="4304542" y="2489791"/>
              <a:ext cx="759867" cy="1392202"/>
            </a:xfrm>
            <a:custGeom>
              <a:avLst/>
              <a:gdLst>
                <a:gd name="T0" fmla="*/ 35 w 352"/>
                <a:gd name="T1" fmla="*/ 645 h 645"/>
                <a:gd name="T2" fmla="*/ 4 w 352"/>
                <a:gd name="T3" fmla="*/ 620 h 645"/>
                <a:gd name="T4" fmla="*/ 28 w 352"/>
                <a:gd name="T5" fmla="*/ 581 h 645"/>
                <a:gd name="T6" fmla="*/ 246 w 352"/>
                <a:gd name="T7" fmla="*/ 233 h 645"/>
                <a:gd name="T8" fmla="*/ 132 w 352"/>
                <a:gd name="T9" fmla="*/ 62 h 645"/>
                <a:gd name="T10" fmla="*/ 125 w 352"/>
                <a:gd name="T11" fmla="*/ 17 h 645"/>
                <a:gd name="T12" fmla="*/ 169 w 352"/>
                <a:gd name="T13" fmla="*/ 10 h 645"/>
                <a:gd name="T14" fmla="*/ 308 w 352"/>
                <a:gd name="T15" fmla="*/ 218 h 645"/>
                <a:gd name="T16" fmla="*/ 43 w 352"/>
                <a:gd name="T17" fmla="*/ 644 h 645"/>
                <a:gd name="T18" fmla="*/ 35 w 352"/>
                <a:gd name="T19"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645">
                  <a:moveTo>
                    <a:pt x="35" y="645"/>
                  </a:moveTo>
                  <a:cubicBezTo>
                    <a:pt x="21" y="645"/>
                    <a:pt x="8" y="635"/>
                    <a:pt x="4" y="620"/>
                  </a:cubicBezTo>
                  <a:cubicBezTo>
                    <a:pt x="0" y="603"/>
                    <a:pt x="11" y="585"/>
                    <a:pt x="28" y="581"/>
                  </a:cubicBezTo>
                  <a:cubicBezTo>
                    <a:pt x="184" y="545"/>
                    <a:pt x="282" y="389"/>
                    <a:pt x="246" y="233"/>
                  </a:cubicBezTo>
                  <a:cubicBezTo>
                    <a:pt x="230" y="164"/>
                    <a:pt x="189" y="103"/>
                    <a:pt x="132" y="62"/>
                  </a:cubicBezTo>
                  <a:cubicBezTo>
                    <a:pt x="118" y="52"/>
                    <a:pt x="114" y="32"/>
                    <a:pt x="125" y="17"/>
                  </a:cubicBezTo>
                  <a:cubicBezTo>
                    <a:pt x="135" y="3"/>
                    <a:pt x="155" y="0"/>
                    <a:pt x="169" y="10"/>
                  </a:cubicBezTo>
                  <a:cubicBezTo>
                    <a:pt x="239" y="60"/>
                    <a:pt x="289" y="134"/>
                    <a:pt x="308" y="218"/>
                  </a:cubicBezTo>
                  <a:cubicBezTo>
                    <a:pt x="352" y="409"/>
                    <a:pt x="233" y="600"/>
                    <a:pt x="43" y="644"/>
                  </a:cubicBezTo>
                  <a:cubicBezTo>
                    <a:pt x="40" y="644"/>
                    <a:pt x="38" y="645"/>
                    <a:pt x="35" y="645"/>
                  </a:cubicBezTo>
                  <a:close/>
                </a:path>
              </a:pathLst>
            </a:custGeom>
            <a:solidFill>
              <a:sysClr val="windowText" lastClr="000000">
                <a:lumMod val="25000"/>
                <a:lumOff val="75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73" name="淘宝店chenying0907 7">
              <a:extLst>
                <a:ext uri="{FF2B5EF4-FFF2-40B4-BE49-F238E27FC236}">
                  <a16:creationId xmlns:a16="http://schemas.microsoft.com/office/drawing/2014/main" id="{3B23365D-75A5-5C1A-7E11-BB02301CC17E}"/>
                </a:ext>
              </a:extLst>
            </p:cNvPr>
            <p:cNvSpPr/>
            <p:nvPr/>
          </p:nvSpPr>
          <p:spPr bwMode="auto">
            <a:xfrm>
              <a:off x="3805050" y="2146168"/>
              <a:ext cx="1188509" cy="1367404"/>
            </a:xfrm>
            <a:custGeom>
              <a:avLst/>
              <a:gdLst>
                <a:gd name="T0" fmla="*/ 146 w 550"/>
                <a:gd name="T1" fmla="*/ 633 h 633"/>
                <a:gd name="T2" fmla="*/ 125 w 550"/>
                <a:gd name="T3" fmla="*/ 625 h 633"/>
                <a:gd name="T4" fmla="*/ 0 w 550"/>
                <a:gd name="T5" fmla="*/ 355 h 633"/>
                <a:gd name="T6" fmla="*/ 355 w 550"/>
                <a:gd name="T7" fmla="*/ 0 h 633"/>
                <a:gd name="T8" fmla="*/ 529 w 550"/>
                <a:gd name="T9" fmla="*/ 46 h 633"/>
                <a:gd name="T10" fmla="*/ 541 w 550"/>
                <a:gd name="T11" fmla="*/ 90 h 633"/>
                <a:gd name="T12" fmla="*/ 498 w 550"/>
                <a:gd name="T13" fmla="*/ 102 h 633"/>
                <a:gd name="T14" fmla="*/ 355 w 550"/>
                <a:gd name="T15" fmla="*/ 64 h 633"/>
                <a:gd name="T16" fmla="*/ 64 w 550"/>
                <a:gd name="T17" fmla="*/ 355 h 633"/>
                <a:gd name="T18" fmla="*/ 166 w 550"/>
                <a:gd name="T19" fmla="*/ 576 h 633"/>
                <a:gd name="T20" fmla="*/ 170 w 550"/>
                <a:gd name="T21" fmla="*/ 621 h 633"/>
                <a:gd name="T22" fmla="*/ 146 w 550"/>
                <a:gd name="T2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0" h="633">
                  <a:moveTo>
                    <a:pt x="146" y="633"/>
                  </a:moveTo>
                  <a:cubicBezTo>
                    <a:pt x="138" y="633"/>
                    <a:pt x="131" y="630"/>
                    <a:pt x="125" y="625"/>
                  </a:cubicBezTo>
                  <a:cubicBezTo>
                    <a:pt x="46" y="557"/>
                    <a:pt x="0" y="459"/>
                    <a:pt x="0" y="355"/>
                  </a:cubicBezTo>
                  <a:cubicBezTo>
                    <a:pt x="0" y="160"/>
                    <a:pt x="159" y="0"/>
                    <a:pt x="355" y="0"/>
                  </a:cubicBezTo>
                  <a:cubicBezTo>
                    <a:pt x="416" y="0"/>
                    <a:pt x="476" y="16"/>
                    <a:pt x="529" y="46"/>
                  </a:cubicBezTo>
                  <a:cubicBezTo>
                    <a:pt x="545" y="55"/>
                    <a:pt x="550" y="74"/>
                    <a:pt x="541" y="90"/>
                  </a:cubicBezTo>
                  <a:cubicBezTo>
                    <a:pt x="533" y="105"/>
                    <a:pt x="513" y="111"/>
                    <a:pt x="498" y="102"/>
                  </a:cubicBezTo>
                  <a:cubicBezTo>
                    <a:pt x="454" y="77"/>
                    <a:pt x="405" y="64"/>
                    <a:pt x="355" y="64"/>
                  </a:cubicBezTo>
                  <a:cubicBezTo>
                    <a:pt x="195" y="64"/>
                    <a:pt x="64" y="195"/>
                    <a:pt x="64" y="355"/>
                  </a:cubicBezTo>
                  <a:cubicBezTo>
                    <a:pt x="64" y="440"/>
                    <a:pt x="102" y="521"/>
                    <a:pt x="166" y="576"/>
                  </a:cubicBezTo>
                  <a:cubicBezTo>
                    <a:pt x="180" y="588"/>
                    <a:pt x="181" y="608"/>
                    <a:pt x="170" y="621"/>
                  </a:cubicBezTo>
                  <a:cubicBezTo>
                    <a:pt x="164" y="629"/>
                    <a:pt x="155" y="633"/>
                    <a:pt x="146" y="633"/>
                  </a:cubicBez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74" name="淘宝店chenying0907 8">
              <a:extLst>
                <a:ext uri="{FF2B5EF4-FFF2-40B4-BE49-F238E27FC236}">
                  <a16:creationId xmlns:a16="http://schemas.microsoft.com/office/drawing/2014/main" id="{516AFC93-8706-FE18-C4DC-5C2A343C4BB5}"/>
                </a:ext>
              </a:extLst>
            </p:cNvPr>
            <p:cNvSpPr/>
            <p:nvPr/>
          </p:nvSpPr>
          <p:spPr bwMode="auto">
            <a:xfrm>
              <a:off x="4355908" y="2688170"/>
              <a:ext cx="485322" cy="1140684"/>
            </a:xfrm>
            <a:custGeom>
              <a:avLst/>
              <a:gdLst>
                <a:gd name="T0" fmla="*/ 212 w 225"/>
                <a:gd name="T1" fmla="*/ 235 h 528"/>
                <a:gd name="T2" fmla="*/ 99 w 225"/>
                <a:gd name="T3" fmla="*/ 12 h 528"/>
                <a:gd name="T4" fmla="*/ 54 w 225"/>
                <a:gd name="T5" fmla="*/ 14 h 528"/>
                <a:gd name="T6" fmla="*/ 56 w 225"/>
                <a:gd name="T7" fmla="*/ 59 h 528"/>
                <a:gd name="T8" fmla="*/ 110 w 225"/>
                <a:gd name="T9" fmla="*/ 126 h 528"/>
                <a:gd name="T10" fmla="*/ 117 w 225"/>
                <a:gd name="T11" fmla="*/ 212 h 528"/>
                <a:gd name="T12" fmla="*/ 62 w 225"/>
                <a:gd name="T13" fmla="*/ 309 h 528"/>
                <a:gd name="T14" fmla="*/ 0 w 225"/>
                <a:gd name="T15" fmla="*/ 528 h 528"/>
                <a:gd name="T16" fmla="*/ 52 w 225"/>
                <a:gd name="T17" fmla="*/ 528 h 528"/>
                <a:gd name="T18" fmla="*/ 107 w 225"/>
                <a:gd name="T19" fmla="*/ 528 h 528"/>
                <a:gd name="T20" fmla="*/ 212 w 225"/>
                <a:gd name="T21" fmla="*/ 23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528">
                  <a:moveTo>
                    <a:pt x="212" y="235"/>
                  </a:moveTo>
                  <a:cubicBezTo>
                    <a:pt x="203" y="149"/>
                    <a:pt x="163" y="70"/>
                    <a:pt x="99" y="12"/>
                  </a:cubicBezTo>
                  <a:cubicBezTo>
                    <a:pt x="86" y="0"/>
                    <a:pt x="66" y="1"/>
                    <a:pt x="54" y="14"/>
                  </a:cubicBezTo>
                  <a:cubicBezTo>
                    <a:pt x="42" y="27"/>
                    <a:pt x="43" y="47"/>
                    <a:pt x="56" y="59"/>
                  </a:cubicBezTo>
                  <a:cubicBezTo>
                    <a:pt x="77" y="79"/>
                    <a:pt x="96" y="101"/>
                    <a:pt x="110" y="126"/>
                  </a:cubicBezTo>
                  <a:cubicBezTo>
                    <a:pt x="115" y="136"/>
                    <a:pt x="126" y="163"/>
                    <a:pt x="117" y="212"/>
                  </a:cubicBezTo>
                  <a:cubicBezTo>
                    <a:pt x="107" y="265"/>
                    <a:pt x="62" y="309"/>
                    <a:pt x="62" y="309"/>
                  </a:cubicBezTo>
                  <a:cubicBezTo>
                    <a:pt x="0" y="528"/>
                    <a:pt x="0" y="528"/>
                    <a:pt x="0" y="528"/>
                  </a:cubicBezTo>
                  <a:cubicBezTo>
                    <a:pt x="52" y="528"/>
                    <a:pt x="52" y="528"/>
                    <a:pt x="52" y="528"/>
                  </a:cubicBezTo>
                  <a:cubicBezTo>
                    <a:pt x="107" y="528"/>
                    <a:pt x="107" y="528"/>
                    <a:pt x="107" y="528"/>
                  </a:cubicBezTo>
                  <a:cubicBezTo>
                    <a:pt x="182" y="455"/>
                    <a:pt x="225" y="348"/>
                    <a:pt x="212" y="235"/>
                  </a:cubicBezTo>
                  <a:close/>
                </a:path>
              </a:pathLst>
            </a:custGeom>
            <a:solidFill>
              <a:sysClr val="windowText" lastClr="000000">
                <a:lumMod val="25000"/>
                <a:lumOff val="75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75" name="淘宝店chenying0907 9">
              <a:extLst>
                <a:ext uri="{FF2B5EF4-FFF2-40B4-BE49-F238E27FC236}">
                  <a16:creationId xmlns:a16="http://schemas.microsoft.com/office/drawing/2014/main" id="{ADC1588D-C1A9-76BB-79C5-C379D122863D}"/>
                </a:ext>
              </a:extLst>
            </p:cNvPr>
            <p:cNvSpPr/>
            <p:nvPr/>
          </p:nvSpPr>
          <p:spPr bwMode="auto">
            <a:xfrm>
              <a:off x="4247862" y="2374659"/>
              <a:ext cx="1091090" cy="1546301"/>
            </a:xfrm>
            <a:custGeom>
              <a:avLst/>
              <a:gdLst>
                <a:gd name="T0" fmla="*/ 505 w 505"/>
                <a:gd name="T1" fmla="*/ 249 h 716"/>
                <a:gd name="T2" fmla="*/ 416 w 505"/>
                <a:gd name="T3" fmla="*/ 15 h 716"/>
                <a:gd name="T4" fmla="*/ 371 w 505"/>
                <a:gd name="T5" fmla="*/ 12 h 716"/>
                <a:gd name="T6" fmla="*/ 368 w 505"/>
                <a:gd name="T7" fmla="*/ 57 h 716"/>
                <a:gd name="T8" fmla="*/ 440 w 505"/>
                <a:gd name="T9" fmla="*/ 234 h 716"/>
                <a:gd name="T10" fmla="*/ 356 w 505"/>
                <a:gd name="T11" fmla="*/ 386 h 716"/>
                <a:gd name="T12" fmla="*/ 288 w 505"/>
                <a:gd name="T13" fmla="*/ 361 h 716"/>
                <a:gd name="T14" fmla="*/ 318 w 505"/>
                <a:gd name="T15" fmla="*/ 205 h 716"/>
                <a:gd name="T16" fmla="*/ 311 w 505"/>
                <a:gd name="T17" fmla="*/ 139 h 716"/>
                <a:gd name="T18" fmla="*/ 247 w 505"/>
                <a:gd name="T19" fmla="*/ 171 h 716"/>
                <a:gd name="T20" fmla="*/ 186 w 505"/>
                <a:gd name="T21" fmla="*/ 351 h 716"/>
                <a:gd name="T22" fmla="*/ 53 w 505"/>
                <a:gd name="T23" fmla="*/ 479 h 716"/>
                <a:gd name="T24" fmla="*/ 0 w 505"/>
                <a:gd name="T25" fmla="*/ 618 h 716"/>
                <a:gd name="T26" fmla="*/ 0 w 505"/>
                <a:gd name="T27" fmla="*/ 716 h 716"/>
                <a:gd name="T28" fmla="*/ 299 w 505"/>
                <a:gd name="T29" fmla="*/ 716 h 716"/>
                <a:gd name="T30" fmla="*/ 306 w 505"/>
                <a:gd name="T31" fmla="*/ 617 h 716"/>
                <a:gd name="T32" fmla="*/ 384 w 505"/>
                <a:gd name="T33" fmla="*/ 515 h 716"/>
                <a:gd name="T34" fmla="*/ 389 w 505"/>
                <a:gd name="T35" fmla="*/ 511 h 716"/>
                <a:gd name="T36" fmla="*/ 390 w 505"/>
                <a:gd name="T37" fmla="*/ 511 h 716"/>
                <a:gd name="T38" fmla="*/ 390 w 505"/>
                <a:gd name="T39" fmla="*/ 510 h 716"/>
                <a:gd name="T40" fmla="*/ 505 w 505"/>
                <a:gd name="T41" fmla="*/ 249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5" h="716">
                  <a:moveTo>
                    <a:pt x="505" y="249"/>
                  </a:moveTo>
                  <a:cubicBezTo>
                    <a:pt x="505" y="163"/>
                    <a:pt x="473" y="80"/>
                    <a:pt x="416" y="15"/>
                  </a:cubicBezTo>
                  <a:cubicBezTo>
                    <a:pt x="405" y="2"/>
                    <a:pt x="384" y="0"/>
                    <a:pt x="371" y="12"/>
                  </a:cubicBezTo>
                  <a:cubicBezTo>
                    <a:pt x="358" y="24"/>
                    <a:pt x="357" y="44"/>
                    <a:pt x="368" y="57"/>
                  </a:cubicBezTo>
                  <a:cubicBezTo>
                    <a:pt x="412" y="106"/>
                    <a:pt x="437" y="169"/>
                    <a:pt x="440" y="234"/>
                  </a:cubicBezTo>
                  <a:cubicBezTo>
                    <a:pt x="441" y="289"/>
                    <a:pt x="402" y="347"/>
                    <a:pt x="356" y="386"/>
                  </a:cubicBezTo>
                  <a:cubicBezTo>
                    <a:pt x="310" y="425"/>
                    <a:pt x="293" y="391"/>
                    <a:pt x="288" y="361"/>
                  </a:cubicBezTo>
                  <a:cubicBezTo>
                    <a:pt x="283" y="331"/>
                    <a:pt x="304" y="244"/>
                    <a:pt x="318" y="205"/>
                  </a:cubicBezTo>
                  <a:cubicBezTo>
                    <a:pt x="333" y="165"/>
                    <a:pt x="327" y="150"/>
                    <a:pt x="311" y="139"/>
                  </a:cubicBezTo>
                  <a:cubicBezTo>
                    <a:pt x="296" y="129"/>
                    <a:pt x="268" y="133"/>
                    <a:pt x="247" y="171"/>
                  </a:cubicBezTo>
                  <a:cubicBezTo>
                    <a:pt x="226" y="210"/>
                    <a:pt x="216" y="287"/>
                    <a:pt x="186" y="351"/>
                  </a:cubicBezTo>
                  <a:cubicBezTo>
                    <a:pt x="157" y="415"/>
                    <a:pt x="95" y="438"/>
                    <a:pt x="53" y="479"/>
                  </a:cubicBezTo>
                  <a:cubicBezTo>
                    <a:pt x="11" y="520"/>
                    <a:pt x="0" y="580"/>
                    <a:pt x="0" y="618"/>
                  </a:cubicBezTo>
                  <a:cubicBezTo>
                    <a:pt x="0" y="656"/>
                    <a:pt x="0" y="716"/>
                    <a:pt x="0" y="716"/>
                  </a:cubicBezTo>
                  <a:cubicBezTo>
                    <a:pt x="299" y="716"/>
                    <a:pt x="299" y="716"/>
                    <a:pt x="299" y="716"/>
                  </a:cubicBezTo>
                  <a:cubicBezTo>
                    <a:pt x="299" y="716"/>
                    <a:pt x="289" y="654"/>
                    <a:pt x="306" y="617"/>
                  </a:cubicBezTo>
                  <a:cubicBezTo>
                    <a:pt x="321" y="582"/>
                    <a:pt x="362" y="536"/>
                    <a:pt x="384" y="515"/>
                  </a:cubicBezTo>
                  <a:cubicBezTo>
                    <a:pt x="386" y="514"/>
                    <a:pt x="388" y="512"/>
                    <a:pt x="389" y="511"/>
                  </a:cubicBezTo>
                  <a:cubicBezTo>
                    <a:pt x="389" y="511"/>
                    <a:pt x="389" y="511"/>
                    <a:pt x="390" y="511"/>
                  </a:cubicBezTo>
                  <a:cubicBezTo>
                    <a:pt x="390" y="510"/>
                    <a:pt x="390" y="510"/>
                    <a:pt x="390" y="510"/>
                  </a:cubicBezTo>
                  <a:cubicBezTo>
                    <a:pt x="460" y="445"/>
                    <a:pt x="505" y="352"/>
                    <a:pt x="505" y="249"/>
                  </a:cubicBezTo>
                  <a:close/>
                </a:path>
              </a:pathLst>
            </a:custGeom>
            <a:solidFill>
              <a:srgbClr val="6687C3"/>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76" name="淘宝店chenying0907 10">
              <a:extLst>
                <a:ext uri="{FF2B5EF4-FFF2-40B4-BE49-F238E27FC236}">
                  <a16:creationId xmlns:a16="http://schemas.microsoft.com/office/drawing/2014/main" id="{E4C0BD51-F679-8875-3510-B24D815C48B5}"/>
                </a:ext>
              </a:extLst>
            </p:cNvPr>
            <p:cNvSpPr/>
            <p:nvPr/>
          </p:nvSpPr>
          <p:spPr bwMode="auto">
            <a:xfrm>
              <a:off x="4219522" y="3995352"/>
              <a:ext cx="704957" cy="100962"/>
            </a:xfrm>
            <a:custGeom>
              <a:avLst/>
              <a:gdLst>
                <a:gd name="T0" fmla="*/ 326 w 326"/>
                <a:gd name="T1" fmla="*/ 24 h 47"/>
                <a:gd name="T2" fmla="*/ 302 w 326"/>
                <a:gd name="T3" fmla="*/ 47 h 47"/>
                <a:gd name="T4" fmla="*/ 24 w 326"/>
                <a:gd name="T5" fmla="*/ 47 h 47"/>
                <a:gd name="T6" fmla="*/ 0 w 326"/>
                <a:gd name="T7" fmla="*/ 24 h 47"/>
                <a:gd name="T8" fmla="*/ 0 w 326"/>
                <a:gd name="T9" fmla="*/ 24 h 47"/>
                <a:gd name="T10" fmla="*/ 24 w 326"/>
                <a:gd name="T11" fmla="*/ 0 h 47"/>
                <a:gd name="T12" fmla="*/ 302 w 326"/>
                <a:gd name="T13" fmla="*/ 0 h 47"/>
                <a:gd name="T14" fmla="*/ 326 w 326"/>
                <a:gd name="T15" fmla="*/ 2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47">
                  <a:moveTo>
                    <a:pt x="326" y="24"/>
                  </a:moveTo>
                  <a:cubicBezTo>
                    <a:pt x="326" y="37"/>
                    <a:pt x="315" y="47"/>
                    <a:pt x="302" y="47"/>
                  </a:cubicBezTo>
                  <a:cubicBezTo>
                    <a:pt x="24" y="47"/>
                    <a:pt x="24" y="47"/>
                    <a:pt x="24" y="47"/>
                  </a:cubicBezTo>
                  <a:cubicBezTo>
                    <a:pt x="11" y="47"/>
                    <a:pt x="0" y="37"/>
                    <a:pt x="0" y="24"/>
                  </a:cubicBezTo>
                  <a:cubicBezTo>
                    <a:pt x="0" y="24"/>
                    <a:pt x="0" y="24"/>
                    <a:pt x="0" y="24"/>
                  </a:cubicBezTo>
                  <a:cubicBezTo>
                    <a:pt x="0" y="11"/>
                    <a:pt x="11" y="0"/>
                    <a:pt x="24" y="0"/>
                  </a:cubicBezTo>
                  <a:cubicBezTo>
                    <a:pt x="302" y="0"/>
                    <a:pt x="302" y="0"/>
                    <a:pt x="302" y="0"/>
                  </a:cubicBezTo>
                  <a:cubicBezTo>
                    <a:pt x="315" y="0"/>
                    <a:pt x="326" y="11"/>
                    <a:pt x="326" y="24"/>
                  </a:cubicBezTo>
                  <a:close/>
                </a:path>
              </a:pathLst>
            </a:custGeom>
            <a:solidFill>
              <a:srgbClr val="6687C3"/>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77" name="淘宝店chenying0907 11">
              <a:extLst>
                <a:ext uri="{FF2B5EF4-FFF2-40B4-BE49-F238E27FC236}">
                  <a16:creationId xmlns:a16="http://schemas.microsoft.com/office/drawing/2014/main" id="{36081805-29FA-D3A1-F297-15F8FE5BA1A1}"/>
                </a:ext>
              </a:extLst>
            </p:cNvPr>
            <p:cNvSpPr/>
            <p:nvPr/>
          </p:nvSpPr>
          <p:spPr bwMode="auto">
            <a:xfrm>
              <a:off x="4219522" y="4167163"/>
              <a:ext cx="704957" cy="100962"/>
            </a:xfrm>
            <a:custGeom>
              <a:avLst/>
              <a:gdLst>
                <a:gd name="T0" fmla="*/ 326 w 326"/>
                <a:gd name="T1" fmla="*/ 24 h 47"/>
                <a:gd name="T2" fmla="*/ 302 w 326"/>
                <a:gd name="T3" fmla="*/ 47 h 47"/>
                <a:gd name="T4" fmla="*/ 24 w 326"/>
                <a:gd name="T5" fmla="*/ 47 h 47"/>
                <a:gd name="T6" fmla="*/ 0 w 326"/>
                <a:gd name="T7" fmla="*/ 24 h 47"/>
                <a:gd name="T8" fmla="*/ 0 w 326"/>
                <a:gd name="T9" fmla="*/ 24 h 47"/>
                <a:gd name="T10" fmla="*/ 24 w 326"/>
                <a:gd name="T11" fmla="*/ 0 h 47"/>
                <a:gd name="T12" fmla="*/ 302 w 326"/>
                <a:gd name="T13" fmla="*/ 0 h 47"/>
                <a:gd name="T14" fmla="*/ 326 w 326"/>
                <a:gd name="T15" fmla="*/ 2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47">
                  <a:moveTo>
                    <a:pt x="326" y="24"/>
                  </a:moveTo>
                  <a:cubicBezTo>
                    <a:pt x="326" y="37"/>
                    <a:pt x="315" y="47"/>
                    <a:pt x="302" y="47"/>
                  </a:cubicBezTo>
                  <a:cubicBezTo>
                    <a:pt x="24" y="47"/>
                    <a:pt x="24" y="47"/>
                    <a:pt x="24" y="47"/>
                  </a:cubicBezTo>
                  <a:cubicBezTo>
                    <a:pt x="11" y="47"/>
                    <a:pt x="0" y="37"/>
                    <a:pt x="0" y="24"/>
                  </a:cubicBezTo>
                  <a:cubicBezTo>
                    <a:pt x="0" y="24"/>
                    <a:pt x="0" y="24"/>
                    <a:pt x="0" y="24"/>
                  </a:cubicBezTo>
                  <a:cubicBezTo>
                    <a:pt x="0" y="11"/>
                    <a:pt x="11" y="0"/>
                    <a:pt x="24" y="0"/>
                  </a:cubicBezTo>
                  <a:cubicBezTo>
                    <a:pt x="302" y="0"/>
                    <a:pt x="302" y="0"/>
                    <a:pt x="302" y="0"/>
                  </a:cubicBezTo>
                  <a:cubicBezTo>
                    <a:pt x="315" y="0"/>
                    <a:pt x="326" y="11"/>
                    <a:pt x="326" y="24"/>
                  </a:cubicBezTo>
                  <a:close/>
                </a:path>
              </a:pathLst>
            </a:custGeom>
            <a:solidFill>
              <a:srgbClr val="6687C3"/>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78" name="淘宝店chenying0907 12">
              <a:extLst>
                <a:ext uri="{FF2B5EF4-FFF2-40B4-BE49-F238E27FC236}">
                  <a16:creationId xmlns:a16="http://schemas.microsoft.com/office/drawing/2014/main" id="{B97421D4-EE3B-1151-04FB-7B805E7B56B0}"/>
                </a:ext>
              </a:extLst>
            </p:cNvPr>
            <p:cNvSpPr/>
            <p:nvPr/>
          </p:nvSpPr>
          <p:spPr bwMode="auto">
            <a:xfrm>
              <a:off x="4375392" y="4340745"/>
              <a:ext cx="393217" cy="100962"/>
            </a:xfrm>
            <a:custGeom>
              <a:avLst/>
              <a:gdLst>
                <a:gd name="T0" fmla="*/ 182 w 182"/>
                <a:gd name="T1" fmla="*/ 24 h 47"/>
                <a:gd name="T2" fmla="*/ 159 w 182"/>
                <a:gd name="T3" fmla="*/ 47 h 47"/>
                <a:gd name="T4" fmla="*/ 24 w 182"/>
                <a:gd name="T5" fmla="*/ 47 h 47"/>
                <a:gd name="T6" fmla="*/ 0 w 182"/>
                <a:gd name="T7" fmla="*/ 24 h 47"/>
                <a:gd name="T8" fmla="*/ 0 w 182"/>
                <a:gd name="T9" fmla="*/ 24 h 47"/>
                <a:gd name="T10" fmla="*/ 24 w 182"/>
                <a:gd name="T11" fmla="*/ 0 h 47"/>
                <a:gd name="T12" fmla="*/ 159 w 182"/>
                <a:gd name="T13" fmla="*/ 0 h 47"/>
                <a:gd name="T14" fmla="*/ 182 w 182"/>
                <a:gd name="T15" fmla="*/ 2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47">
                  <a:moveTo>
                    <a:pt x="182" y="24"/>
                  </a:moveTo>
                  <a:cubicBezTo>
                    <a:pt x="182" y="37"/>
                    <a:pt x="171" y="47"/>
                    <a:pt x="159" y="47"/>
                  </a:cubicBezTo>
                  <a:cubicBezTo>
                    <a:pt x="24" y="47"/>
                    <a:pt x="24" y="47"/>
                    <a:pt x="24" y="47"/>
                  </a:cubicBezTo>
                  <a:cubicBezTo>
                    <a:pt x="11" y="47"/>
                    <a:pt x="0" y="37"/>
                    <a:pt x="0" y="24"/>
                  </a:cubicBezTo>
                  <a:cubicBezTo>
                    <a:pt x="0" y="24"/>
                    <a:pt x="0" y="24"/>
                    <a:pt x="0" y="24"/>
                  </a:cubicBezTo>
                  <a:cubicBezTo>
                    <a:pt x="0" y="11"/>
                    <a:pt x="11" y="0"/>
                    <a:pt x="24" y="0"/>
                  </a:cubicBezTo>
                  <a:cubicBezTo>
                    <a:pt x="159" y="0"/>
                    <a:pt x="159" y="0"/>
                    <a:pt x="159" y="0"/>
                  </a:cubicBezTo>
                  <a:cubicBezTo>
                    <a:pt x="171" y="0"/>
                    <a:pt x="182" y="11"/>
                    <a:pt x="182" y="24"/>
                  </a:cubicBezTo>
                  <a:close/>
                </a:path>
              </a:pathLst>
            </a:custGeom>
            <a:solidFill>
              <a:srgbClr val="6687C3"/>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79" name="淘宝店chenying0907 13">
              <a:extLst>
                <a:ext uri="{FF2B5EF4-FFF2-40B4-BE49-F238E27FC236}">
                  <a16:creationId xmlns:a16="http://schemas.microsoft.com/office/drawing/2014/main" id="{90D7D298-D3BE-7BDE-65E6-62B3ECCB0FCE}"/>
                </a:ext>
              </a:extLst>
            </p:cNvPr>
            <p:cNvSpPr/>
            <p:nvPr/>
          </p:nvSpPr>
          <p:spPr bwMode="auto">
            <a:xfrm>
              <a:off x="4550745" y="1809631"/>
              <a:ext cx="42510" cy="216092"/>
            </a:xfrm>
            <a:custGeom>
              <a:avLst/>
              <a:gdLst>
                <a:gd name="T0" fmla="*/ 20 w 20"/>
                <a:gd name="T1" fmla="*/ 90 h 100"/>
                <a:gd name="T2" fmla="*/ 10 w 20"/>
                <a:gd name="T3" fmla="*/ 100 h 100"/>
                <a:gd name="T4" fmla="*/ 10 w 20"/>
                <a:gd name="T5" fmla="*/ 100 h 100"/>
                <a:gd name="T6" fmla="*/ 0 w 20"/>
                <a:gd name="T7" fmla="*/ 90 h 100"/>
                <a:gd name="T8" fmla="*/ 0 w 20"/>
                <a:gd name="T9" fmla="*/ 10 h 100"/>
                <a:gd name="T10" fmla="*/ 10 w 20"/>
                <a:gd name="T11" fmla="*/ 0 h 100"/>
                <a:gd name="T12" fmla="*/ 10 w 20"/>
                <a:gd name="T13" fmla="*/ 0 h 100"/>
                <a:gd name="T14" fmla="*/ 20 w 20"/>
                <a:gd name="T15" fmla="*/ 10 h 100"/>
                <a:gd name="T16" fmla="*/ 20 w 20"/>
                <a:gd name="T17" fmla="*/ 9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0">
                  <a:moveTo>
                    <a:pt x="20" y="90"/>
                  </a:moveTo>
                  <a:cubicBezTo>
                    <a:pt x="20" y="95"/>
                    <a:pt x="16" y="100"/>
                    <a:pt x="10" y="100"/>
                  </a:cubicBezTo>
                  <a:cubicBezTo>
                    <a:pt x="10" y="100"/>
                    <a:pt x="10" y="100"/>
                    <a:pt x="10" y="100"/>
                  </a:cubicBezTo>
                  <a:cubicBezTo>
                    <a:pt x="4" y="100"/>
                    <a:pt x="0" y="95"/>
                    <a:pt x="0" y="90"/>
                  </a:cubicBezTo>
                  <a:cubicBezTo>
                    <a:pt x="0" y="10"/>
                    <a:pt x="0" y="10"/>
                    <a:pt x="0" y="10"/>
                  </a:cubicBezTo>
                  <a:cubicBezTo>
                    <a:pt x="0" y="4"/>
                    <a:pt x="4" y="0"/>
                    <a:pt x="10" y="0"/>
                  </a:cubicBezTo>
                  <a:cubicBezTo>
                    <a:pt x="10" y="0"/>
                    <a:pt x="10" y="0"/>
                    <a:pt x="10" y="0"/>
                  </a:cubicBezTo>
                  <a:cubicBezTo>
                    <a:pt x="16" y="0"/>
                    <a:pt x="20" y="4"/>
                    <a:pt x="20" y="10"/>
                  </a:cubicBezTo>
                  <a:lnTo>
                    <a:pt x="20" y="90"/>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80" name="淘宝店chenying0907 14">
              <a:extLst>
                <a:ext uri="{FF2B5EF4-FFF2-40B4-BE49-F238E27FC236}">
                  <a16:creationId xmlns:a16="http://schemas.microsoft.com/office/drawing/2014/main" id="{CE1A2567-AD38-BAF7-EFE5-4399D991DEAF}"/>
                </a:ext>
              </a:extLst>
            </p:cNvPr>
            <p:cNvSpPr/>
            <p:nvPr/>
          </p:nvSpPr>
          <p:spPr bwMode="auto">
            <a:xfrm>
              <a:off x="4362993" y="1822029"/>
              <a:ext cx="77935" cy="216092"/>
            </a:xfrm>
            <a:custGeom>
              <a:avLst/>
              <a:gdLst>
                <a:gd name="T0" fmla="*/ 35 w 36"/>
                <a:gd name="T1" fmla="*/ 88 h 100"/>
                <a:gd name="T2" fmla="*/ 27 w 36"/>
                <a:gd name="T3" fmla="*/ 100 h 100"/>
                <a:gd name="T4" fmla="*/ 27 w 36"/>
                <a:gd name="T5" fmla="*/ 100 h 100"/>
                <a:gd name="T6" fmla="*/ 15 w 36"/>
                <a:gd name="T7" fmla="*/ 91 h 100"/>
                <a:gd name="T8" fmla="*/ 1 w 36"/>
                <a:gd name="T9" fmla="*/ 13 h 100"/>
                <a:gd name="T10" fmla="*/ 9 w 36"/>
                <a:gd name="T11" fmla="*/ 1 h 100"/>
                <a:gd name="T12" fmla="*/ 9 w 36"/>
                <a:gd name="T13" fmla="*/ 1 h 100"/>
                <a:gd name="T14" fmla="*/ 21 w 36"/>
                <a:gd name="T15" fmla="*/ 9 h 100"/>
                <a:gd name="T16" fmla="*/ 35 w 36"/>
                <a:gd name="T17"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0">
                  <a:moveTo>
                    <a:pt x="35" y="88"/>
                  </a:moveTo>
                  <a:cubicBezTo>
                    <a:pt x="36" y="93"/>
                    <a:pt x="32" y="99"/>
                    <a:pt x="27" y="100"/>
                  </a:cubicBezTo>
                  <a:cubicBezTo>
                    <a:pt x="27" y="100"/>
                    <a:pt x="27" y="100"/>
                    <a:pt x="27" y="100"/>
                  </a:cubicBezTo>
                  <a:cubicBezTo>
                    <a:pt x="21" y="100"/>
                    <a:pt x="16" y="97"/>
                    <a:pt x="15" y="91"/>
                  </a:cubicBezTo>
                  <a:cubicBezTo>
                    <a:pt x="1" y="13"/>
                    <a:pt x="1" y="13"/>
                    <a:pt x="1" y="13"/>
                  </a:cubicBezTo>
                  <a:cubicBezTo>
                    <a:pt x="0" y="7"/>
                    <a:pt x="4" y="2"/>
                    <a:pt x="9" y="1"/>
                  </a:cubicBezTo>
                  <a:cubicBezTo>
                    <a:pt x="9" y="1"/>
                    <a:pt x="9" y="1"/>
                    <a:pt x="9" y="1"/>
                  </a:cubicBezTo>
                  <a:cubicBezTo>
                    <a:pt x="15" y="0"/>
                    <a:pt x="20" y="4"/>
                    <a:pt x="21" y="9"/>
                  </a:cubicBezTo>
                  <a:lnTo>
                    <a:pt x="35" y="88"/>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81" name="淘宝店chenying0907 15">
              <a:extLst>
                <a:ext uri="{FF2B5EF4-FFF2-40B4-BE49-F238E27FC236}">
                  <a16:creationId xmlns:a16="http://schemas.microsoft.com/office/drawing/2014/main" id="{D8511037-665B-3C64-405C-DAB9CAC12842}"/>
                </a:ext>
              </a:extLst>
            </p:cNvPr>
            <p:cNvSpPr/>
            <p:nvPr/>
          </p:nvSpPr>
          <p:spPr bwMode="auto">
            <a:xfrm>
              <a:off x="4180555" y="1868082"/>
              <a:ext cx="108047" cy="210779"/>
            </a:xfrm>
            <a:custGeom>
              <a:avLst/>
              <a:gdLst>
                <a:gd name="T0" fmla="*/ 48 w 50"/>
                <a:gd name="T1" fmla="*/ 83 h 98"/>
                <a:gd name="T2" fmla="*/ 42 w 50"/>
                <a:gd name="T3" fmla="*/ 96 h 98"/>
                <a:gd name="T4" fmla="*/ 42 w 50"/>
                <a:gd name="T5" fmla="*/ 96 h 98"/>
                <a:gd name="T6" fmla="*/ 29 w 50"/>
                <a:gd name="T7" fmla="*/ 90 h 98"/>
                <a:gd name="T8" fmla="*/ 2 w 50"/>
                <a:gd name="T9" fmla="*/ 15 h 98"/>
                <a:gd name="T10" fmla="*/ 8 w 50"/>
                <a:gd name="T11" fmla="*/ 2 h 98"/>
                <a:gd name="T12" fmla="*/ 8 w 50"/>
                <a:gd name="T13" fmla="*/ 2 h 98"/>
                <a:gd name="T14" fmla="*/ 21 w 50"/>
                <a:gd name="T15" fmla="*/ 8 h 98"/>
                <a:gd name="T16" fmla="*/ 48 w 50"/>
                <a:gd name="T17"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98">
                  <a:moveTo>
                    <a:pt x="48" y="83"/>
                  </a:moveTo>
                  <a:cubicBezTo>
                    <a:pt x="50" y="89"/>
                    <a:pt x="48" y="94"/>
                    <a:pt x="42" y="96"/>
                  </a:cubicBezTo>
                  <a:cubicBezTo>
                    <a:pt x="42" y="96"/>
                    <a:pt x="42" y="96"/>
                    <a:pt x="42" y="96"/>
                  </a:cubicBezTo>
                  <a:cubicBezTo>
                    <a:pt x="37" y="98"/>
                    <a:pt x="31" y="96"/>
                    <a:pt x="29" y="90"/>
                  </a:cubicBezTo>
                  <a:cubicBezTo>
                    <a:pt x="2" y="15"/>
                    <a:pt x="2" y="15"/>
                    <a:pt x="2" y="15"/>
                  </a:cubicBezTo>
                  <a:cubicBezTo>
                    <a:pt x="0" y="10"/>
                    <a:pt x="3" y="4"/>
                    <a:pt x="8" y="2"/>
                  </a:cubicBezTo>
                  <a:cubicBezTo>
                    <a:pt x="8" y="2"/>
                    <a:pt x="8" y="2"/>
                    <a:pt x="8" y="2"/>
                  </a:cubicBezTo>
                  <a:cubicBezTo>
                    <a:pt x="13" y="0"/>
                    <a:pt x="19" y="3"/>
                    <a:pt x="21" y="8"/>
                  </a:cubicBezTo>
                  <a:lnTo>
                    <a:pt x="48" y="83"/>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82" name="淘宝店chenying0907 16">
              <a:extLst>
                <a:ext uri="{FF2B5EF4-FFF2-40B4-BE49-F238E27FC236}">
                  <a16:creationId xmlns:a16="http://schemas.microsoft.com/office/drawing/2014/main" id="{346B82AE-997F-A428-0E25-93C5A1D2D484}"/>
                </a:ext>
              </a:extLst>
            </p:cNvPr>
            <p:cNvSpPr/>
            <p:nvPr/>
          </p:nvSpPr>
          <p:spPr bwMode="auto">
            <a:xfrm>
              <a:off x="3727115" y="2183364"/>
              <a:ext cx="182439" cy="159412"/>
            </a:xfrm>
            <a:custGeom>
              <a:avLst/>
              <a:gdLst>
                <a:gd name="T0" fmla="*/ 79 w 84"/>
                <a:gd name="T1" fmla="*/ 55 h 74"/>
                <a:gd name="T2" fmla="*/ 80 w 84"/>
                <a:gd name="T3" fmla="*/ 69 h 74"/>
                <a:gd name="T4" fmla="*/ 80 w 84"/>
                <a:gd name="T5" fmla="*/ 69 h 74"/>
                <a:gd name="T6" fmla="*/ 66 w 84"/>
                <a:gd name="T7" fmla="*/ 71 h 74"/>
                <a:gd name="T8" fmla="*/ 5 w 84"/>
                <a:gd name="T9" fmla="*/ 19 h 74"/>
                <a:gd name="T10" fmla="*/ 3 w 84"/>
                <a:gd name="T11" fmla="*/ 5 h 74"/>
                <a:gd name="T12" fmla="*/ 3 w 84"/>
                <a:gd name="T13" fmla="*/ 5 h 74"/>
                <a:gd name="T14" fmla="*/ 18 w 84"/>
                <a:gd name="T15" fmla="*/ 4 h 74"/>
                <a:gd name="T16" fmla="*/ 79 w 84"/>
                <a:gd name="T17"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4">
                  <a:moveTo>
                    <a:pt x="79" y="55"/>
                  </a:moveTo>
                  <a:cubicBezTo>
                    <a:pt x="83" y="59"/>
                    <a:pt x="84" y="65"/>
                    <a:pt x="80" y="69"/>
                  </a:cubicBezTo>
                  <a:cubicBezTo>
                    <a:pt x="80" y="69"/>
                    <a:pt x="80" y="69"/>
                    <a:pt x="80" y="69"/>
                  </a:cubicBezTo>
                  <a:cubicBezTo>
                    <a:pt x="76" y="74"/>
                    <a:pt x="70" y="74"/>
                    <a:pt x="66" y="71"/>
                  </a:cubicBezTo>
                  <a:cubicBezTo>
                    <a:pt x="5" y="19"/>
                    <a:pt x="5" y="19"/>
                    <a:pt x="5" y="19"/>
                  </a:cubicBezTo>
                  <a:cubicBezTo>
                    <a:pt x="0" y="16"/>
                    <a:pt x="0" y="9"/>
                    <a:pt x="3" y="5"/>
                  </a:cubicBezTo>
                  <a:cubicBezTo>
                    <a:pt x="3" y="5"/>
                    <a:pt x="3" y="5"/>
                    <a:pt x="3" y="5"/>
                  </a:cubicBezTo>
                  <a:cubicBezTo>
                    <a:pt x="7" y="1"/>
                    <a:pt x="13" y="0"/>
                    <a:pt x="18" y="4"/>
                  </a:cubicBezTo>
                  <a:lnTo>
                    <a:pt x="79" y="55"/>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83" name="淘宝店chenying0907 17">
              <a:extLst>
                <a:ext uri="{FF2B5EF4-FFF2-40B4-BE49-F238E27FC236}">
                  <a16:creationId xmlns:a16="http://schemas.microsoft.com/office/drawing/2014/main" id="{DF5900C1-56E9-6EE6-879C-D766B9B2FADE}"/>
                </a:ext>
              </a:extLst>
            </p:cNvPr>
            <p:cNvSpPr/>
            <p:nvPr/>
          </p:nvSpPr>
          <p:spPr bwMode="auto">
            <a:xfrm>
              <a:off x="3619068" y="2333921"/>
              <a:ext cx="198380" cy="136387"/>
            </a:xfrm>
            <a:custGeom>
              <a:avLst/>
              <a:gdLst>
                <a:gd name="T0" fmla="*/ 85 w 92"/>
                <a:gd name="T1" fmla="*/ 43 h 63"/>
                <a:gd name="T2" fmla="*/ 89 w 92"/>
                <a:gd name="T3" fmla="*/ 57 h 63"/>
                <a:gd name="T4" fmla="*/ 89 w 92"/>
                <a:gd name="T5" fmla="*/ 57 h 63"/>
                <a:gd name="T6" fmla="*/ 75 w 92"/>
                <a:gd name="T7" fmla="*/ 61 h 63"/>
                <a:gd name="T8" fmla="*/ 6 w 92"/>
                <a:gd name="T9" fmla="*/ 21 h 63"/>
                <a:gd name="T10" fmla="*/ 2 w 92"/>
                <a:gd name="T11" fmla="*/ 7 h 63"/>
                <a:gd name="T12" fmla="*/ 2 w 92"/>
                <a:gd name="T13" fmla="*/ 7 h 63"/>
                <a:gd name="T14" fmla="*/ 16 w 92"/>
                <a:gd name="T15" fmla="*/ 3 h 63"/>
                <a:gd name="T16" fmla="*/ 85 w 92"/>
                <a:gd name="T17"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3">
                  <a:moveTo>
                    <a:pt x="85" y="43"/>
                  </a:moveTo>
                  <a:cubicBezTo>
                    <a:pt x="90" y="46"/>
                    <a:pt x="92" y="52"/>
                    <a:pt x="89" y="57"/>
                  </a:cubicBezTo>
                  <a:cubicBezTo>
                    <a:pt x="89" y="57"/>
                    <a:pt x="89" y="57"/>
                    <a:pt x="89" y="57"/>
                  </a:cubicBezTo>
                  <a:cubicBezTo>
                    <a:pt x="86" y="62"/>
                    <a:pt x="80" y="63"/>
                    <a:pt x="75" y="61"/>
                  </a:cubicBezTo>
                  <a:cubicBezTo>
                    <a:pt x="6" y="21"/>
                    <a:pt x="6" y="21"/>
                    <a:pt x="6" y="21"/>
                  </a:cubicBezTo>
                  <a:cubicBezTo>
                    <a:pt x="1" y="18"/>
                    <a:pt x="0" y="12"/>
                    <a:pt x="2" y="7"/>
                  </a:cubicBezTo>
                  <a:cubicBezTo>
                    <a:pt x="2" y="7"/>
                    <a:pt x="2" y="7"/>
                    <a:pt x="2" y="7"/>
                  </a:cubicBezTo>
                  <a:cubicBezTo>
                    <a:pt x="5" y="2"/>
                    <a:pt x="11" y="0"/>
                    <a:pt x="16" y="3"/>
                  </a:cubicBezTo>
                  <a:lnTo>
                    <a:pt x="85" y="43"/>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84" name="淘宝店chenying0907 18">
              <a:extLst>
                <a:ext uri="{FF2B5EF4-FFF2-40B4-BE49-F238E27FC236}">
                  <a16:creationId xmlns:a16="http://schemas.microsoft.com/office/drawing/2014/main" id="{03D040DD-A04C-62B2-8187-D98182518FBF}"/>
                </a:ext>
              </a:extLst>
            </p:cNvPr>
            <p:cNvSpPr/>
            <p:nvPr/>
          </p:nvSpPr>
          <p:spPr bwMode="auto">
            <a:xfrm>
              <a:off x="3539362" y="2502189"/>
              <a:ext cx="212550" cy="111589"/>
            </a:xfrm>
            <a:custGeom>
              <a:avLst/>
              <a:gdLst>
                <a:gd name="T0" fmla="*/ 90 w 98"/>
                <a:gd name="T1" fmla="*/ 30 h 51"/>
                <a:gd name="T2" fmla="*/ 96 w 98"/>
                <a:gd name="T3" fmla="*/ 43 h 51"/>
                <a:gd name="T4" fmla="*/ 96 w 98"/>
                <a:gd name="T5" fmla="*/ 43 h 51"/>
                <a:gd name="T6" fmla="*/ 83 w 98"/>
                <a:gd name="T7" fmla="*/ 49 h 51"/>
                <a:gd name="T8" fmla="*/ 8 w 98"/>
                <a:gd name="T9" fmla="*/ 22 h 51"/>
                <a:gd name="T10" fmla="*/ 2 w 98"/>
                <a:gd name="T11" fmla="*/ 8 h 51"/>
                <a:gd name="T12" fmla="*/ 2 w 98"/>
                <a:gd name="T13" fmla="*/ 8 h 51"/>
                <a:gd name="T14" fmla="*/ 15 w 98"/>
                <a:gd name="T15" fmla="*/ 2 h 51"/>
                <a:gd name="T16" fmla="*/ 90 w 98"/>
                <a:gd name="T17"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1">
                  <a:moveTo>
                    <a:pt x="90" y="30"/>
                  </a:moveTo>
                  <a:cubicBezTo>
                    <a:pt x="95" y="32"/>
                    <a:pt x="98" y="37"/>
                    <a:pt x="96" y="43"/>
                  </a:cubicBezTo>
                  <a:cubicBezTo>
                    <a:pt x="96" y="43"/>
                    <a:pt x="96" y="43"/>
                    <a:pt x="96" y="43"/>
                  </a:cubicBezTo>
                  <a:cubicBezTo>
                    <a:pt x="94" y="48"/>
                    <a:pt x="88" y="51"/>
                    <a:pt x="83" y="49"/>
                  </a:cubicBezTo>
                  <a:cubicBezTo>
                    <a:pt x="8" y="22"/>
                    <a:pt x="8" y="22"/>
                    <a:pt x="8" y="22"/>
                  </a:cubicBezTo>
                  <a:cubicBezTo>
                    <a:pt x="3" y="20"/>
                    <a:pt x="0" y="14"/>
                    <a:pt x="2" y="8"/>
                  </a:cubicBezTo>
                  <a:cubicBezTo>
                    <a:pt x="2" y="8"/>
                    <a:pt x="2" y="8"/>
                    <a:pt x="2" y="8"/>
                  </a:cubicBezTo>
                  <a:cubicBezTo>
                    <a:pt x="4" y="3"/>
                    <a:pt x="10" y="0"/>
                    <a:pt x="15" y="2"/>
                  </a:cubicBezTo>
                  <a:lnTo>
                    <a:pt x="90" y="30"/>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85" name="淘宝店chenying0907 19">
              <a:extLst>
                <a:ext uri="{FF2B5EF4-FFF2-40B4-BE49-F238E27FC236}">
                  <a16:creationId xmlns:a16="http://schemas.microsoft.com/office/drawing/2014/main" id="{3FC257B0-9691-AEF7-3C26-24C602DF54BC}"/>
                </a:ext>
              </a:extLst>
            </p:cNvPr>
            <p:cNvSpPr/>
            <p:nvPr/>
          </p:nvSpPr>
          <p:spPr bwMode="auto">
            <a:xfrm>
              <a:off x="3491538" y="2684628"/>
              <a:ext cx="216092" cy="77935"/>
            </a:xfrm>
            <a:custGeom>
              <a:avLst/>
              <a:gdLst>
                <a:gd name="T0" fmla="*/ 91 w 100"/>
                <a:gd name="T1" fmla="*/ 15 h 36"/>
                <a:gd name="T2" fmla="*/ 99 w 100"/>
                <a:gd name="T3" fmla="*/ 27 h 36"/>
                <a:gd name="T4" fmla="*/ 99 w 100"/>
                <a:gd name="T5" fmla="*/ 27 h 36"/>
                <a:gd name="T6" fmla="*/ 87 w 100"/>
                <a:gd name="T7" fmla="*/ 35 h 36"/>
                <a:gd name="T8" fmla="*/ 9 w 100"/>
                <a:gd name="T9" fmla="*/ 21 h 36"/>
                <a:gd name="T10" fmla="*/ 1 w 100"/>
                <a:gd name="T11" fmla="*/ 9 h 36"/>
                <a:gd name="T12" fmla="*/ 1 w 100"/>
                <a:gd name="T13" fmla="*/ 9 h 36"/>
                <a:gd name="T14" fmla="*/ 12 w 100"/>
                <a:gd name="T15" fmla="*/ 1 h 36"/>
                <a:gd name="T16" fmla="*/ 91 w 100"/>
                <a:gd name="T1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91" y="15"/>
                  </a:moveTo>
                  <a:cubicBezTo>
                    <a:pt x="96" y="16"/>
                    <a:pt x="100" y="21"/>
                    <a:pt x="99" y="27"/>
                  </a:cubicBezTo>
                  <a:cubicBezTo>
                    <a:pt x="99" y="27"/>
                    <a:pt x="99" y="27"/>
                    <a:pt x="99" y="27"/>
                  </a:cubicBezTo>
                  <a:cubicBezTo>
                    <a:pt x="98" y="32"/>
                    <a:pt x="93" y="36"/>
                    <a:pt x="87" y="35"/>
                  </a:cubicBezTo>
                  <a:cubicBezTo>
                    <a:pt x="9" y="21"/>
                    <a:pt x="9" y="21"/>
                    <a:pt x="9" y="21"/>
                  </a:cubicBezTo>
                  <a:cubicBezTo>
                    <a:pt x="3" y="20"/>
                    <a:pt x="0" y="15"/>
                    <a:pt x="1" y="9"/>
                  </a:cubicBezTo>
                  <a:cubicBezTo>
                    <a:pt x="1" y="9"/>
                    <a:pt x="1" y="9"/>
                    <a:pt x="1" y="9"/>
                  </a:cubicBezTo>
                  <a:cubicBezTo>
                    <a:pt x="2" y="4"/>
                    <a:pt x="7" y="0"/>
                    <a:pt x="12" y="1"/>
                  </a:cubicBezTo>
                  <a:lnTo>
                    <a:pt x="91" y="15"/>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86" name="淘宝店chenying0907 20">
              <a:extLst>
                <a:ext uri="{FF2B5EF4-FFF2-40B4-BE49-F238E27FC236}">
                  <a16:creationId xmlns:a16="http://schemas.microsoft.com/office/drawing/2014/main" id="{BD6DF973-5794-F552-16EF-4407D814921C}"/>
                </a:ext>
              </a:extLst>
            </p:cNvPr>
            <p:cNvSpPr/>
            <p:nvPr/>
          </p:nvSpPr>
          <p:spPr bwMode="auto">
            <a:xfrm>
              <a:off x="3477368" y="2872380"/>
              <a:ext cx="216092" cy="42510"/>
            </a:xfrm>
            <a:custGeom>
              <a:avLst/>
              <a:gdLst>
                <a:gd name="T0" fmla="*/ 89 w 100"/>
                <a:gd name="T1" fmla="*/ 0 h 20"/>
                <a:gd name="T2" fmla="*/ 99 w 100"/>
                <a:gd name="T3" fmla="*/ 10 h 20"/>
                <a:gd name="T4" fmla="*/ 99 w 100"/>
                <a:gd name="T5" fmla="*/ 10 h 20"/>
                <a:gd name="T6" fmla="*/ 89 w 100"/>
                <a:gd name="T7" fmla="*/ 20 h 20"/>
                <a:gd name="T8" fmla="*/ 10 w 100"/>
                <a:gd name="T9" fmla="*/ 20 h 20"/>
                <a:gd name="T10" fmla="*/ 0 w 100"/>
                <a:gd name="T11" fmla="*/ 10 h 20"/>
                <a:gd name="T12" fmla="*/ 0 w 100"/>
                <a:gd name="T13" fmla="*/ 10 h 20"/>
                <a:gd name="T14" fmla="*/ 10 w 100"/>
                <a:gd name="T15" fmla="*/ 0 h 20"/>
                <a:gd name="T16" fmla="*/ 89 w 10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0">
                  <a:moveTo>
                    <a:pt x="89" y="0"/>
                  </a:moveTo>
                  <a:cubicBezTo>
                    <a:pt x="95" y="0"/>
                    <a:pt x="100" y="4"/>
                    <a:pt x="99" y="10"/>
                  </a:cubicBezTo>
                  <a:cubicBezTo>
                    <a:pt x="99" y="10"/>
                    <a:pt x="99" y="10"/>
                    <a:pt x="99" y="10"/>
                  </a:cubicBezTo>
                  <a:cubicBezTo>
                    <a:pt x="100" y="16"/>
                    <a:pt x="95" y="20"/>
                    <a:pt x="89" y="20"/>
                  </a:cubicBezTo>
                  <a:cubicBezTo>
                    <a:pt x="10" y="20"/>
                    <a:pt x="10" y="20"/>
                    <a:pt x="10" y="20"/>
                  </a:cubicBezTo>
                  <a:cubicBezTo>
                    <a:pt x="4" y="20"/>
                    <a:pt x="0" y="16"/>
                    <a:pt x="0" y="10"/>
                  </a:cubicBezTo>
                  <a:cubicBezTo>
                    <a:pt x="0" y="10"/>
                    <a:pt x="0" y="10"/>
                    <a:pt x="0" y="10"/>
                  </a:cubicBezTo>
                  <a:cubicBezTo>
                    <a:pt x="0" y="4"/>
                    <a:pt x="4" y="0"/>
                    <a:pt x="10" y="0"/>
                  </a:cubicBezTo>
                  <a:lnTo>
                    <a:pt x="89" y="0"/>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87" name="淘宝店chenying0907 21">
              <a:extLst>
                <a:ext uri="{FF2B5EF4-FFF2-40B4-BE49-F238E27FC236}">
                  <a16:creationId xmlns:a16="http://schemas.microsoft.com/office/drawing/2014/main" id="{AA3766B8-34FA-0BCF-A2E3-F6C01EE41F70}"/>
                </a:ext>
              </a:extLst>
            </p:cNvPr>
            <p:cNvSpPr/>
            <p:nvPr/>
          </p:nvSpPr>
          <p:spPr bwMode="auto">
            <a:xfrm>
              <a:off x="3489767" y="3024708"/>
              <a:ext cx="216092" cy="77935"/>
            </a:xfrm>
            <a:custGeom>
              <a:avLst/>
              <a:gdLst>
                <a:gd name="T0" fmla="*/ 87 w 100"/>
                <a:gd name="T1" fmla="*/ 1 h 36"/>
                <a:gd name="T2" fmla="*/ 99 w 100"/>
                <a:gd name="T3" fmla="*/ 9 h 36"/>
                <a:gd name="T4" fmla="*/ 99 w 100"/>
                <a:gd name="T5" fmla="*/ 9 h 36"/>
                <a:gd name="T6" fmla="*/ 91 w 100"/>
                <a:gd name="T7" fmla="*/ 21 h 36"/>
                <a:gd name="T8" fmla="*/ 12 w 100"/>
                <a:gd name="T9" fmla="*/ 35 h 36"/>
                <a:gd name="T10" fmla="*/ 1 w 100"/>
                <a:gd name="T11" fmla="*/ 27 h 36"/>
                <a:gd name="T12" fmla="*/ 1 w 100"/>
                <a:gd name="T13" fmla="*/ 27 h 36"/>
                <a:gd name="T14" fmla="*/ 9 w 100"/>
                <a:gd name="T15" fmla="*/ 15 h 36"/>
                <a:gd name="T16" fmla="*/ 87 w 100"/>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87" y="1"/>
                  </a:moveTo>
                  <a:cubicBezTo>
                    <a:pt x="93" y="0"/>
                    <a:pt x="98" y="4"/>
                    <a:pt x="99" y="9"/>
                  </a:cubicBezTo>
                  <a:cubicBezTo>
                    <a:pt x="99" y="9"/>
                    <a:pt x="99" y="9"/>
                    <a:pt x="99" y="9"/>
                  </a:cubicBezTo>
                  <a:cubicBezTo>
                    <a:pt x="100" y="15"/>
                    <a:pt x="96" y="20"/>
                    <a:pt x="91" y="21"/>
                  </a:cubicBezTo>
                  <a:cubicBezTo>
                    <a:pt x="12" y="35"/>
                    <a:pt x="12" y="35"/>
                    <a:pt x="12" y="35"/>
                  </a:cubicBezTo>
                  <a:cubicBezTo>
                    <a:pt x="7" y="36"/>
                    <a:pt x="2" y="32"/>
                    <a:pt x="1" y="27"/>
                  </a:cubicBezTo>
                  <a:cubicBezTo>
                    <a:pt x="1" y="27"/>
                    <a:pt x="1" y="27"/>
                    <a:pt x="1" y="27"/>
                  </a:cubicBezTo>
                  <a:cubicBezTo>
                    <a:pt x="0" y="21"/>
                    <a:pt x="3" y="16"/>
                    <a:pt x="9" y="15"/>
                  </a:cubicBezTo>
                  <a:lnTo>
                    <a:pt x="87" y="1"/>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88" name="淘宝店chenying0907 22">
              <a:extLst>
                <a:ext uri="{FF2B5EF4-FFF2-40B4-BE49-F238E27FC236}">
                  <a16:creationId xmlns:a16="http://schemas.microsoft.com/office/drawing/2014/main" id="{F58FAD5C-58EB-4B59-B76D-8504CF2E2C39}"/>
                </a:ext>
              </a:extLst>
            </p:cNvPr>
            <p:cNvSpPr/>
            <p:nvPr/>
          </p:nvSpPr>
          <p:spPr bwMode="auto">
            <a:xfrm>
              <a:off x="3535820" y="3177035"/>
              <a:ext cx="210779" cy="108047"/>
            </a:xfrm>
            <a:custGeom>
              <a:avLst/>
              <a:gdLst>
                <a:gd name="T0" fmla="*/ 83 w 98"/>
                <a:gd name="T1" fmla="*/ 2 h 50"/>
                <a:gd name="T2" fmla="*/ 96 w 98"/>
                <a:gd name="T3" fmla="*/ 8 h 50"/>
                <a:gd name="T4" fmla="*/ 96 w 98"/>
                <a:gd name="T5" fmla="*/ 8 h 50"/>
                <a:gd name="T6" fmla="*/ 90 w 98"/>
                <a:gd name="T7" fmla="*/ 21 h 50"/>
                <a:gd name="T8" fmla="*/ 15 w 98"/>
                <a:gd name="T9" fmla="*/ 48 h 50"/>
                <a:gd name="T10" fmla="*/ 2 w 98"/>
                <a:gd name="T11" fmla="*/ 42 h 50"/>
                <a:gd name="T12" fmla="*/ 2 w 98"/>
                <a:gd name="T13" fmla="*/ 42 h 50"/>
                <a:gd name="T14" fmla="*/ 8 w 98"/>
                <a:gd name="T15" fmla="*/ 29 h 50"/>
                <a:gd name="T16" fmla="*/ 83 w 98"/>
                <a:gd name="T1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0">
                  <a:moveTo>
                    <a:pt x="83" y="2"/>
                  </a:moveTo>
                  <a:cubicBezTo>
                    <a:pt x="88" y="0"/>
                    <a:pt x="94" y="2"/>
                    <a:pt x="96" y="8"/>
                  </a:cubicBezTo>
                  <a:cubicBezTo>
                    <a:pt x="96" y="8"/>
                    <a:pt x="96" y="8"/>
                    <a:pt x="96" y="8"/>
                  </a:cubicBezTo>
                  <a:cubicBezTo>
                    <a:pt x="98" y="13"/>
                    <a:pt x="95" y="19"/>
                    <a:pt x="90" y="21"/>
                  </a:cubicBezTo>
                  <a:cubicBezTo>
                    <a:pt x="15" y="48"/>
                    <a:pt x="15" y="48"/>
                    <a:pt x="15" y="48"/>
                  </a:cubicBezTo>
                  <a:cubicBezTo>
                    <a:pt x="10" y="50"/>
                    <a:pt x="4" y="47"/>
                    <a:pt x="2" y="42"/>
                  </a:cubicBezTo>
                  <a:cubicBezTo>
                    <a:pt x="2" y="42"/>
                    <a:pt x="2" y="42"/>
                    <a:pt x="2" y="42"/>
                  </a:cubicBezTo>
                  <a:cubicBezTo>
                    <a:pt x="0" y="37"/>
                    <a:pt x="3" y="31"/>
                    <a:pt x="8" y="29"/>
                  </a:cubicBezTo>
                  <a:lnTo>
                    <a:pt x="83" y="2"/>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89" name="淘宝店chenying0907 23">
              <a:extLst>
                <a:ext uri="{FF2B5EF4-FFF2-40B4-BE49-F238E27FC236}">
                  <a16:creationId xmlns:a16="http://schemas.microsoft.com/office/drawing/2014/main" id="{33C5931C-725F-0AEA-552C-0ED25903EAFC}"/>
                </a:ext>
              </a:extLst>
            </p:cNvPr>
            <p:cNvSpPr/>
            <p:nvPr/>
          </p:nvSpPr>
          <p:spPr bwMode="auto">
            <a:xfrm>
              <a:off x="3851102" y="3556083"/>
              <a:ext cx="159412" cy="180667"/>
            </a:xfrm>
            <a:custGeom>
              <a:avLst/>
              <a:gdLst>
                <a:gd name="T0" fmla="*/ 55 w 74"/>
                <a:gd name="T1" fmla="*/ 5 h 84"/>
                <a:gd name="T2" fmla="*/ 69 w 74"/>
                <a:gd name="T3" fmla="*/ 4 h 84"/>
                <a:gd name="T4" fmla="*/ 69 w 74"/>
                <a:gd name="T5" fmla="*/ 4 h 84"/>
                <a:gd name="T6" fmla="*/ 70 w 74"/>
                <a:gd name="T7" fmla="*/ 18 h 84"/>
                <a:gd name="T8" fmla="*/ 19 w 74"/>
                <a:gd name="T9" fmla="*/ 79 h 84"/>
                <a:gd name="T10" fmla="*/ 5 w 74"/>
                <a:gd name="T11" fmla="*/ 81 h 84"/>
                <a:gd name="T12" fmla="*/ 5 w 74"/>
                <a:gd name="T13" fmla="*/ 81 h 84"/>
                <a:gd name="T14" fmla="*/ 4 w 74"/>
                <a:gd name="T15" fmla="*/ 66 h 84"/>
                <a:gd name="T16" fmla="*/ 55 w 74"/>
                <a:gd name="T17" fmla="*/ 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84">
                  <a:moveTo>
                    <a:pt x="55" y="5"/>
                  </a:moveTo>
                  <a:cubicBezTo>
                    <a:pt x="58" y="1"/>
                    <a:pt x="65" y="0"/>
                    <a:pt x="69" y="4"/>
                  </a:cubicBezTo>
                  <a:cubicBezTo>
                    <a:pt x="69" y="4"/>
                    <a:pt x="69" y="4"/>
                    <a:pt x="69" y="4"/>
                  </a:cubicBezTo>
                  <a:cubicBezTo>
                    <a:pt x="73" y="8"/>
                    <a:pt x="74" y="14"/>
                    <a:pt x="70" y="18"/>
                  </a:cubicBezTo>
                  <a:cubicBezTo>
                    <a:pt x="19" y="79"/>
                    <a:pt x="19" y="79"/>
                    <a:pt x="19" y="79"/>
                  </a:cubicBezTo>
                  <a:cubicBezTo>
                    <a:pt x="16" y="84"/>
                    <a:pt x="9" y="84"/>
                    <a:pt x="5" y="81"/>
                  </a:cubicBezTo>
                  <a:cubicBezTo>
                    <a:pt x="5" y="81"/>
                    <a:pt x="5" y="81"/>
                    <a:pt x="5" y="81"/>
                  </a:cubicBezTo>
                  <a:cubicBezTo>
                    <a:pt x="1" y="77"/>
                    <a:pt x="0" y="71"/>
                    <a:pt x="4" y="66"/>
                  </a:cubicBezTo>
                  <a:lnTo>
                    <a:pt x="55" y="5"/>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90" name="淘宝店chenying0907 24">
              <a:extLst>
                <a:ext uri="{FF2B5EF4-FFF2-40B4-BE49-F238E27FC236}">
                  <a16:creationId xmlns:a16="http://schemas.microsoft.com/office/drawing/2014/main" id="{F8D50D99-9A0C-D2D0-1336-68C0C441A440}"/>
                </a:ext>
              </a:extLst>
            </p:cNvPr>
            <p:cNvSpPr/>
            <p:nvPr/>
          </p:nvSpPr>
          <p:spPr bwMode="auto">
            <a:xfrm>
              <a:off x="4001658" y="3646416"/>
              <a:ext cx="136387" cy="198380"/>
            </a:xfrm>
            <a:custGeom>
              <a:avLst/>
              <a:gdLst>
                <a:gd name="T0" fmla="*/ 43 w 63"/>
                <a:gd name="T1" fmla="*/ 7 h 92"/>
                <a:gd name="T2" fmla="*/ 57 w 63"/>
                <a:gd name="T3" fmla="*/ 3 h 92"/>
                <a:gd name="T4" fmla="*/ 57 w 63"/>
                <a:gd name="T5" fmla="*/ 3 h 92"/>
                <a:gd name="T6" fmla="*/ 60 w 63"/>
                <a:gd name="T7" fmla="*/ 17 h 92"/>
                <a:gd name="T8" fmla="*/ 20 w 63"/>
                <a:gd name="T9" fmla="*/ 86 h 92"/>
                <a:gd name="T10" fmla="*/ 7 w 63"/>
                <a:gd name="T11" fmla="*/ 90 h 92"/>
                <a:gd name="T12" fmla="*/ 7 w 63"/>
                <a:gd name="T13" fmla="*/ 90 h 92"/>
                <a:gd name="T14" fmla="*/ 3 w 63"/>
                <a:gd name="T15" fmla="*/ 76 h 92"/>
                <a:gd name="T16" fmla="*/ 43 w 63"/>
                <a:gd name="T17"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2">
                  <a:moveTo>
                    <a:pt x="43" y="7"/>
                  </a:moveTo>
                  <a:cubicBezTo>
                    <a:pt x="46" y="2"/>
                    <a:pt x="52" y="0"/>
                    <a:pt x="57" y="3"/>
                  </a:cubicBezTo>
                  <a:cubicBezTo>
                    <a:pt x="57" y="3"/>
                    <a:pt x="57" y="3"/>
                    <a:pt x="57" y="3"/>
                  </a:cubicBezTo>
                  <a:cubicBezTo>
                    <a:pt x="61" y="6"/>
                    <a:pt x="63" y="12"/>
                    <a:pt x="60" y="17"/>
                  </a:cubicBezTo>
                  <a:cubicBezTo>
                    <a:pt x="20" y="86"/>
                    <a:pt x="20" y="86"/>
                    <a:pt x="20" y="86"/>
                  </a:cubicBezTo>
                  <a:cubicBezTo>
                    <a:pt x="18" y="91"/>
                    <a:pt x="11" y="92"/>
                    <a:pt x="7" y="90"/>
                  </a:cubicBezTo>
                  <a:cubicBezTo>
                    <a:pt x="7" y="90"/>
                    <a:pt x="7" y="90"/>
                    <a:pt x="7" y="90"/>
                  </a:cubicBezTo>
                  <a:cubicBezTo>
                    <a:pt x="2" y="87"/>
                    <a:pt x="0" y="81"/>
                    <a:pt x="3" y="76"/>
                  </a:cubicBezTo>
                  <a:lnTo>
                    <a:pt x="43" y="7"/>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91" name="淘宝店chenying0907 25">
              <a:extLst>
                <a:ext uri="{FF2B5EF4-FFF2-40B4-BE49-F238E27FC236}">
                  <a16:creationId xmlns:a16="http://schemas.microsoft.com/office/drawing/2014/main" id="{A0A30133-0175-6B2C-CAF7-2AAB74CBA978}"/>
                </a:ext>
              </a:extLst>
            </p:cNvPr>
            <p:cNvSpPr/>
            <p:nvPr/>
          </p:nvSpPr>
          <p:spPr bwMode="auto">
            <a:xfrm>
              <a:off x="4984702" y="3653501"/>
              <a:ext cx="136387" cy="198380"/>
            </a:xfrm>
            <a:custGeom>
              <a:avLst/>
              <a:gdLst>
                <a:gd name="T0" fmla="*/ 3 w 63"/>
                <a:gd name="T1" fmla="*/ 16 h 92"/>
                <a:gd name="T2" fmla="*/ 6 w 63"/>
                <a:gd name="T3" fmla="*/ 3 h 92"/>
                <a:gd name="T4" fmla="*/ 6 w 63"/>
                <a:gd name="T5" fmla="*/ 3 h 92"/>
                <a:gd name="T6" fmla="*/ 20 w 63"/>
                <a:gd name="T7" fmla="*/ 6 h 92"/>
                <a:gd name="T8" fmla="*/ 60 w 63"/>
                <a:gd name="T9" fmla="*/ 75 h 92"/>
                <a:gd name="T10" fmla="*/ 56 w 63"/>
                <a:gd name="T11" fmla="*/ 89 h 92"/>
                <a:gd name="T12" fmla="*/ 56 w 63"/>
                <a:gd name="T13" fmla="*/ 89 h 92"/>
                <a:gd name="T14" fmla="*/ 43 w 63"/>
                <a:gd name="T15" fmla="*/ 85 h 92"/>
                <a:gd name="T16" fmla="*/ 3 w 63"/>
                <a:gd name="T1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2">
                  <a:moveTo>
                    <a:pt x="3" y="16"/>
                  </a:moveTo>
                  <a:cubicBezTo>
                    <a:pt x="0" y="12"/>
                    <a:pt x="2" y="5"/>
                    <a:pt x="6" y="3"/>
                  </a:cubicBezTo>
                  <a:cubicBezTo>
                    <a:pt x="6" y="3"/>
                    <a:pt x="6" y="3"/>
                    <a:pt x="6" y="3"/>
                  </a:cubicBezTo>
                  <a:cubicBezTo>
                    <a:pt x="11" y="0"/>
                    <a:pt x="18" y="1"/>
                    <a:pt x="20" y="6"/>
                  </a:cubicBezTo>
                  <a:cubicBezTo>
                    <a:pt x="60" y="75"/>
                    <a:pt x="60" y="75"/>
                    <a:pt x="60" y="75"/>
                  </a:cubicBezTo>
                  <a:cubicBezTo>
                    <a:pt x="63" y="80"/>
                    <a:pt x="61" y="86"/>
                    <a:pt x="56" y="89"/>
                  </a:cubicBezTo>
                  <a:cubicBezTo>
                    <a:pt x="56" y="89"/>
                    <a:pt x="56" y="89"/>
                    <a:pt x="56" y="89"/>
                  </a:cubicBezTo>
                  <a:cubicBezTo>
                    <a:pt x="52" y="92"/>
                    <a:pt x="45" y="90"/>
                    <a:pt x="43" y="85"/>
                  </a:cubicBezTo>
                  <a:lnTo>
                    <a:pt x="3" y="16"/>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92" name="淘宝店chenying0907 26">
              <a:extLst>
                <a:ext uri="{FF2B5EF4-FFF2-40B4-BE49-F238E27FC236}">
                  <a16:creationId xmlns:a16="http://schemas.microsoft.com/office/drawing/2014/main" id="{9B266B79-6DB6-2FEC-3495-955497A005FA}"/>
                </a:ext>
              </a:extLst>
            </p:cNvPr>
            <p:cNvSpPr/>
            <p:nvPr/>
          </p:nvSpPr>
          <p:spPr bwMode="auto">
            <a:xfrm>
              <a:off x="5114003" y="3564938"/>
              <a:ext cx="159412" cy="180667"/>
            </a:xfrm>
            <a:custGeom>
              <a:avLst/>
              <a:gdLst>
                <a:gd name="T0" fmla="*/ 3 w 74"/>
                <a:gd name="T1" fmla="*/ 18 h 84"/>
                <a:gd name="T2" fmla="*/ 5 w 74"/>
                <a:gd name="T3" fmla="*/ 3 h 84"/>
                <a:gd name="T4" fmla="*/ 5 w 74"/>
                <a:gd name="T5" fmla="*/ 3 h 84"/>
                <a:gd name="T6" fmla="*/ 19 w 74"/>
                <a:gd name="T7" fmla="*/ 5 h 84"/>
                <a:gd name="T8" fmla="*/ 70 w 74"/>
                <a:gd name="T9" fmla="*/ 66 h 84"/>
                <a:gd name="T10" fmla="*/ 69 w 74"/>
                <a:gd name="T11" fmla="*/ 80 h 84"/>
                <a:gd name="T12" fmla="*/ 69 w 74"/>
                <a:gd name="T13" fmla="*/ 80 h 84"/>
                <a:gd name="T14" fmla="*/ 54 w 74"/>
                <a:gd name="T15" fmla="*/ 79 h 84"/>
                <a:gd name="T16" fmla="*/ 3 w 74"/>
                <a:gd name="T1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84">
                  <a:moveTo>
                    <a:pt x="3" y="18"/>
                  </a:moveTo>
                  <a:cubicBezTo>
                    <a:pt x="0" y="14"/>
                    <a:pt x="0" y="7"/>
                    <a:pt x="5" y="3"/>
                  </a:cubicBezTo>
                  <a:cubicBezTo>
                    <a:pt x="5" y="3"/>
                    <a:pt x="5" y="3"/>
                    <a:pt x="5" y="3"/>
                  </a:cubicBezTo>
                  <a:cubicBezTo>
                    <a:pt x="9" y="0"/>
                    <a:pt x="15" y="0"/>
                    <a:pt x="19" y="5"/>
                  </a:cubicBezTo>
                  <a:cubicBezTo>
                    <a:pt x="70" y="66"/>
                    <a:pt x="70" y="66"/>
                    <a:pt x="70" y="66"/>
                  </a:cubicBezTo>
                  <a:cubicBezTo>
                    <a:pt x="74" y="70"/>
                    <a:pt x="73" y="76"/>
                    <a:pt x="69" y="80"/>
                  </a:cubicBezTo>
                  <a:cubicBezTo>
                    <a:pt x="69" y="80"/>
                    <a:pt x="69" y="80"/>
                    <a:pt x="69" y="80"/>
                  </a:cubicBezTo>
                  <a:cubicBezTo>
                    <a:pt x="65" y="84"/>
                    <a:pt x="58" y="83"/>
                    <a:pt x="54" y="79"/>
                  </a:cubicBezTo>
                  <a:lnTo>
                    <a:pt x="3" y="18"/>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93" name="淘宝店chenying0907 27">
              <a:extLst>
                <a:ext uri="{FF2B5EF4-FFF2-40B4-BE49-F238E27FC236}">
                  <a16:creationId xmlns:a16="http://schemas.microsoft.com/office/drawing/2014/main" id="{D822DB7D-7298-8A05-EB5C-611F3F9C0B9A}"/>
                </a:ext>
              </a:extLst>
            </p:cNvPr>
            <p:cNvSpPr/>
            <p:nvPr/>
          </p:nvSpPr>
          <p:spPr bwMode="auto">
            <a:xfrm>
              <a:off x="5381462" y="3187663"/>
              <a:ext cx="212550" cy="108047"/>
            </a:xfrm>
            <a:custGeom>
              <a:avLst/>
              <a:gdLst>
                <a:gd name="T0" fmla="*/ 8 w 98"/>
                <a:gd name="T1" fmla="*/ 21 h 50"/>
                <a:gd name="T2" fmla="*/ 2 w 98"/>
                <a:gd name="T3" fmla="*/ 8 h 50"/>
                <a:gd name="T4" fmla="*/ 2 w 98"/>
                <a:gd name="T5" fmla="*/ 8 h 50"/>
                <a:gd name="T6" fmla="*/ 15 w 98"/>
                <a:gd name="T7" fmla="*/ 2 h 50"/>
                <a:gd name="T8" fmla="*/ 90 w 98"/>
                <a:gd name="T9" fmla="*/ 29 h 50"/>
                <a:gd name="T10" fmla="*/ 96 w 98"/>
                <a:gd name="T11" fmla="*/ 42 h 50"/>
                <a:gd name="T12" fmla="*/ 96 w 98"/>
                <a:gd name="T13" fmla="*/ 42 h 50"/>
                <a:gd name="T14" fmla="*/ 83 w 98"/>
                <a:gd name="T15" fmla="*/ 48 h 50"/>
                <a:gd name="T16" fmla="*/ 8 w 98"/>
                <a:gd name="T1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0">
                  <a:moveTo>
                    <a:pt x="8" y="21"/>
                  </a:moveTo>
                  <a:cubicBezTo>
                    <a:pt x="3" y="19"/>
                    <a:pt x="0" y="13"/>
                    <a:pt x="2" y="8"/>
                  </a:cubicBezTo>
                  <a:cubicBezTo>
                    <a:pt x="2" y="8"/>
                    <a:pt x="2" y="8"/>
                    <a:pt x="2" y="8"/>
                  </a:cubicBezTo>
                  <a:cubicBezTo>
                    <a:pt x="4" y="2"/>
                    <a:pt x="10" y="0"/>
                    <a:pt x="15" y="2"/>
                  </a:cubicBezTo>
                  <a:cubicBezTo>
                    <a:pt x="90" y="29"/>
                    <a:pt x="90" y="29"/>
                    <a:pt x="90" y="29"/>
                  </a:cubicBezTo>
                  <a:cubicBezTo>
                    <a:pt x="95" y="31"/>
                    <a:pt x="98" y="37"/>
                    <a:pt x="96" y="42"/>
                  </a:cubicBezTo>
                  <a:cubicBezTo>
                    <a:pt x="96" y="42"/>
                    <a:pt x="96" y="42"/>
                    <a:pt x="96" y="42"/>
                  </a:cubicBezTo>
                  <a:cubicBezTo>
                    <a:pt x="94" y="47"/>
                    <a:pt x="88" y="50"/>
                    <a:pt x="83" y="48"/>
                  </a:cubicBezTo>
                  <a:lnTo>
                    <a:pt x="8" y="21"/>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94" name="淘宝店chenying0907 28">
              <a:extLst>
                <a:ext uri="{FF2B5EF4-FFF2-40B4-BE49-F238E27FC236}">
                  <a16:creationId xmlns:a16="http://schemas.microsoft.com/office/drawing/2014/main" id="{31775A80-44F5-0AC7-C760-7E5A8B807509}"/>
                </a:ext>
              </a:extLst>
            </p:cNvPr>
            <p:cNvSpPr/>
            <p:nvPr/>
          </p:nvSpPr>
          <p:spPr bwMode="auto">
            <a:xfrm>
              <a:off x="5425743" y="3035335"/>
              <a:ext cx="216092" cy="77935"/>
            </a:xfrm>
            <a:custGeom>
              <a:avLst/>
              <a:gdLst>
                <a:gd name="T0" fmla="*/ 9 w 100"/>
                <a:gd name="T1" fmla="*/ 21 h 36"/>
                <a:gd name="T2" fmla="*/ 1 w 100"/>
                <a:gd name="T3" fmla="*/ 10 h 36"/>
                <a:gd name="T4" fmla="*/ 1 w 100"/>
                <a:gd name="T5" fmla="*/ 10 h 36"/>
                <a:gd name="T6" fmla="*/ 12 w 100"/>
                <a:gd name="T7" fmla="*/ 1 h 36"/>
                <a:gd name="T8" fmla="*/ 91 w 100"/>
                <a:gd name="T9" fmla="*/ 15 h 36"/>
                <a:gd name="T10" fmla="*/ 99 w 100"/>
                <a:gd name="T11" fmla="*/ 27 h 36"/>
                <a:gd name="T12" fmla="*/ 99 w 100"/>
                <a:gd name="T13" fmla="*/ 27 h 36"/>
                <a:gd name="T14" fmla="*/ 87 w 100"/>
                <a:gd name="T15" fmla="*/ 35 h 36"/>
                <a:gd name="T16" fmla="*/ 9 w 100"/>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9" y="21"/>
                  </a:moveTo>
                  <a:cubicBezTo>
                    <a:pt x="3" y="20"/>
                    <a:pt x="0" y="15"/>
                    <a:pt x="1" y="10"/>
                  </a:cubicBezTo>
                  <a:cubicBezTo>
                    <a:pt x="1" y="10"/>
                    <a:pt x="1" y="10"/>
                    <a:pt x="1" y="10"/>
                  </a:cubicBezTo>
                  <a:cubicBezTo>
                    <a:pt x="2" y="4"/>
                    <a:pt x="7" y="0"/>
                    <a:pt x="12" y="1"/>
                  </a:cubicBezTo>
                  <a:cubicBezTo>
                    <a:pt x="91" y="15"/>
                    <a:pt x="91" y="15"/>
                    <a:pt x="91" y="15"/>
                  </a:cubicBezTo>
                  <a:cubicBezTo>
                    <a:pt x="96" y="16"/>
                    <a:pt x="100" y="21"/>
                    <a:pt x="99" y="27"/>
                  </a:cubicBezTo>
                  <a:cubicBezTo>
                    <a:pt x="99" y="27"/>
                    <a:pt x="99" y="27"/>
                    <a:pt x="99" y="27"/>
                  </a:cubicBezTo>
                  <a:cubicBezTo>
                    <a:pt x="98" y="32"/>
                    <a:pt x="93" y="36"/>
                    <a:pt x="87" y="35"/>
                  </a:cubicBezTo>
                  <a:lnTo>
                    <a:pt x="9" y="21"/>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95" name="淘宝店chenying0907 29">
              <a:extLst>
                <a:ext uri="{FF2B5EF4-FFF2-40B4-BE49-F238E27FC236}">
                  <a16:creationId xmlns:a16="http://schemas.microsoft.com/office/drawing/2014/main" id="{2729975D-A126-D918-083C-AC74D924AB6D}"/>
                </a:ext>
              </a:extLst>
            </p:cNvPr>
            <p:cNvSpPr/>
            <p:nvPr/>
          </p:nvSpPr>
          <p:spPr bwMode="auto">
            <a:xfrm>
              <a:off x="5439913" y="2883008"/>
              <a:ext cx="216092" cy="42510"/>
            </a:xfrm>
            <a:custGeom>
              <a:avLst/>
              <a:gdLst>
                <a:gd name="T0" fmla="*/ 10 w 100"/>
                <a:gd name="T1" fmla="*/ 20 h 20"/>
                <a:gd name="T2" fmla="*/ 0 w 100"/>
                <a:gd name="T3" fmla="*/ 10 h 20"/>
                <a:gd name="T4" fmla="*/ 0 w 100"/>
                <a:gd name="T5" fmla="*/ 10 h 20"/>
                <a:gd name="T6" fmla="*/ 10 w 100"/>
                <a:gd name="T7" fmla="*/ 0 h 20"/>
                <a:gd name="T8" fmla="*/ 90 w 100"/>
                <a:gd name="T9" fmla="*/ 0 h 20"/>
                <a:gd name="T10" fmla="*/ 100 w 100"/>
                <a:gd name="T11" fmla="*/ 10 h 20"/>
                <a:gd name="T12" fmla="*/ 100 w 100"/>
                <a:gd name="T13" fmla="*/ 10 h 20"/>
                <a:gd name="T14" fmla="*/ 90 w 100"/>
                <a:gd name="T15" fmla="*/ 20 h 20"/>
                <a:gd name="T16" fmla="*/ 10 w 100"/>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0">
                  <a:moveTo>
                    <a:pt x="10" y="20"/>
                  </a:moveTo>
                  <a:cubicBezTo>
                    <a:pt x="5" y="20"/>
                    <a:pt x="0" y="16"/>
                    <a:pt x="0" y="10"/>
                  </a:cubicBezTo>
                  <a:cubicBezTo>
                    <a:pt x="0" y="10"/>
                    <a:pt x="0" y="10"/>
                    <a:pt x="0" y="10"/>
                  </a:cubicBezTo>
                  <a:cubicBezTo>
                    <a:pt x="0" y="5"/>
                    <a:pt x="5" y="0"/>
                    <a:pt x="10" y="0"/>
                  </a:cubicBezTo>
                  <a:cubicBezTo>
                    <a:pt x="90" y="0"/>
                    <a:pt x="90" y="0"/>
                    <a:pt x="90" y="0"/>
                  </a:cubicBezTo>
                  <a:cubicBezTo>
                    <a:pt x="96" y="0"/>
                    <a:pt x="100" y="5"/>
                    <a:pt x="100" y="10"/>
                  </a:cubicBezTo>
                  <a:cubicBezTo>
                    <a:pt x="100" y="10"/>
                    <a:pt x="100" y="10"/>
                    <a:pt x="100" y="10"/>
                  </a:cubicBezTo>
                  <a:cubicBezTo>
                    <a:pt x="100" y="16"/>
                    <a:pt x="96" y="20"/>
                    <a:pt x="90" y="20"/>
                  </a:cubicBezTo>
                  <a:lnTo>
                    <a:pt x="10" y="20"/>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96" name="淘宝店chenying0907 30">
              <a:extLst>
                <a:ext uri="{FF2B5EF4-FFF2-40B4-BE49-F238E27FC236}">
                  <a16:creationId xmlns:a16="http://schemas.microsoft.com/office/drawing/2014/main" id="{F548AA7D-AEAA-A1B7-8F37-EA7D508E5241}"/>
                </a:ext>
              </a:extLst>
            </p:cNvPr>
            <p:cNvSpPr/>
            <p:nvPr/>
          </p:nvSpPr>
          <p:spPr bwMode="auto">
            <a:xfrm>
              <a:off x="5427515" y="2695255"/>
              <a:ext cx="216092" cy="77935"/>
            </a:xfrm>
            <a:custGeom>
              <a:avLst/>
              <a:gdLst>
                <a:gd name="T0" fmla="*/ 12 w 100"/>
                <a:gd name="T1" fmla="*/ 35 h 36"/>
                <a:gd name="T2" fmla="*/ 1 w 100"/>
                <a:gd name="T3" fmla="*/ 27 h 36"/>
                <a:gd name="T4" fmla="*/ 1 w 100"/>
                <a:gd name="T5" fmla="*/ 27 h 36"/>
                <a:gd name="T6" fmla="*/ 9 w 100"/>
                <a:gd name="T7" fmla="*/ 15 h 36"/>
                <a:gd name="T8" fmla="*/ 87 w 100"/>
                <a:gd name="T9" fmla="*/ 1 h 36"/>
                <a:gd name="T10" fmla="*/ 99 w 100"/>
                <a:gd name="T11" fmla="*/ 10 h 36"/>
                <a:gd name="T12" fmla="*/ 99 w 100"/>
                <a:gd name="T13" fmla="*/ 10 h 36"/>
                <a:gd name="T14" fmla="*/ 91 w 100"/>
                <a:gd name="T15" fmla="*/ 21 h 36"/>
                <a:gd name="T16" fmla="*/ 12 w 100"/>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12" y="35"/>
                  </a:moveTo>
                  <a:cubicBezTo>
                    <a:pt x="7" y="36"/>
                    <a:pt x="1" y="33"/>
                    <a:pt x="1" y="27"/>
                  </a:cubicBezTo>
                  <a:cubicBezTo>
                    <a:pt x="1" y="27"/>
                    <a:pt x="1" y="27"/>
                    <a:pt x="1" y="27"/>
                  </a:cubicBezTo>
                  <a:cubicBezTo>
                    <a:pt x="0" y="21"/>
                    <a:pt x="3" y="16"/>
                    <a:pt x="9" y="15"/>
                  </a:cubicBezTo>
                  <a:cubicBezTo>
                    <a:pt x="87" y="1"/>
                    <a:pt x="87" y="1"/>
                    <a:pt x="87" y="1"/>
                  </a:cubicBezTo>
                  <a:cubicBezTo>
                    <a:pt x="93" y="0"/>
                    <a:pt x="98" y="4"/>
                    <a:pt x="99" y="10"/>
                  </a:cubicBezTo>
                  <a:cubicBezTo>
                    <a:pt x="99" y="10"/>
                    <a:pt x="99" y="10"/>
                    <a:pt x="99" y="10"/>
                  </a:cubicBezTo>
                  <a:cubicBezTo>
                    <a:pt x="100" y="15"/>
                    <a:pt x="96" y="20"/>
                    <a:pt x="91" y="21"/>
                  </a:cubicBezTo>
                  <a:lnTo>
                    <a:pt x="12" y="35"/>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97" name="淘宝店chenying0907 31">
              <a:extLst>
                <a:ext uri="{FF2B5EF4-FFF2-40B4-BE49-F238E27FC236}">
                  <a16:creationId xmlns:a16="http://schemas.microsoft.com/office/drawing/2014/main" id="{12D47953-77AA-884F-1B2A-25297DBFBDCE}"/>
                </a:ext>
              </a:extLst>
            </p:cNvPr>
            <p:cNvSpPr/>
            <p:nvPr/>
          </p:nvSpPr>
          <p:spPr bwMode="auto">
            <a:xfrm>
              <a:off x="5386775" y="2512816"/>
              <a:ext cx="210779" cy="111589"/>
            </a:xfrm>
            <a:custGeom>
              <a:avLst/>
              <a:gdLst>
                <a:gd name="T0" fmla="*/ 15 w 98"/>
                <a:gd name="T1" fmla="*/ 49 h 51"/>
                <a:gd name="T2" fmla="*/ 2 w 98"/>
                <a:gd name="T3" fmla="*/ 43 h 51"/>
                <a:gd name="T4" fmla="*/ 2 w 98"/>
                <a:gd name="T5" fmla="*/ 43 h 51"/>
                <a:gd name="T6" fmla="*/ 8 w 98"/>
                <a:gd name="T7" fmla="*/ 30 h 51"/>
                <a:gd name="T8" fmla="*/ 83 w 98"/>
                <a:gd name="T9" fmla="*/ 2 h 51"/>
                <a:gd name="T10" fmla="*/ 96 w 98"/>
                <a:gd name="T11" fmla="*/ 8 h 51"/>
                <a:gd name="T12" fmla="*/ 96 w 98"/>
                <a:gd name="T13" fmla="*/ 8 h 51"/>
                <a:gd name="T14" fmla="*/ 90 w 98"/>
                <a:gd name="T15" fmla="*/ 22 h 51"/>
                <a:gd name="T16" fmla="*/ 15 w 98"/>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1">
                  <a:moveTo>
                    <a:pt x="15" y="49"/>
                  </a:moveTo>
                  <a:cubicBezTo>
                    <a:pt x="9" y="51"/>
                    <a:pt x="4" y="48"/>
                    <a:pt x="2" y="43"/>
                  </a:cubicBezTo>
                  <a:cubicBezTo>
                    <a:pt x="2" y="43"/>
                    <a:pt x="2" y="43"/>
                    <a:pt x="2" y="43"/>
                  </a:cubicBezTo>
                  <a:cubicBezTo>
                    <a:pt x="0" y="37"/>
                    <a:pt x="3" y="32"/>
                    <a:pt x="8" y="30"/>
                  </a:cubicBezTo>
                  <a:cubicBezTo>
                    <a:pt x="83" y="2"/>
                    <a:pt x="83" y="2"/>
                    <a:pt x="83" y="2"/>
                  </a:cubicBezTo>
                  <a:cubicBezTo>
                    <a:pt x="88" y="0"/>
                    <a:pt x="94" y="3"/>
                    <a:pt x="96" y="8"/>
                  </a:cubicBezTo>
                  <a:cubicBezTo>
                    <a:pt x="96" y="8"/>
                    <a:pt x="96" y="8"/>
                    <a:pt x="96" y="8"/>
                  </a:cubicBezTo>
                  <a:cubicBezTo>
                    <a:pt x="98" y="14"/>
                    <a:pt x="95" y="20"/>
                    <a:pt x="90" y="22"/>
                  </a:cubicBezTo>
                  <a:lnTo>
                    <a:pt x="15" y="49"/>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98" name="淘宝店chenying0907 32">
              <a:extLst>
                <a:ext uri="{FF2B5EF4-FFF2-40B4-BE49-F238E27FC236}">
                  <a16:creationId xmlns:a16="http://schemas.microsoft.com/office/drawing/2014/main" id="{7DE9A721-53AE-FB9C-7A98-3EC226C6EDB6}"/>
                </a:ext>
              </a:extLst>
            </p:cNvPr>
            <p:cNvSpPr/>
            <p:nvPr/>
          </p:nvSpPr>
          <p:spPr bwMode="auto">
            <a:xfrm>
              <a:off x="5319468" y="2344548"/>
              <a:ext cx="200152" cy="136387"/>
            </a:xfrm>
            <a:custGeom>
              <a:avLst/>
              <a:gdLst>
                <a:gd name="T0" fmla="*/ 17 w 93"/>
                <a:gd name="T1" fmla="*/ 60 h 63"/>
                <a:gd name="T2" fmla="*/ 3 w 93"/>
                <a:gd name="T3" fmla="*/ 57 h 63"/>
                <a:gd name="T4" fmla="*/ 3 w 93"/>
                <a:gd name="T5" fmla="*/ 57 h 63"/>
                <a:gd name="T6" fmla="*/ 7 w 93"/>
                <a:gd name="T7" fmla="*/ 43 h 63"/>
                <a:gd name="T8" fmla="*/ 76 w 93"/>
                <a:gd name="T9" fmla="*/ 3 h 63"/>
                <a:gd name="T10" fmla="*/ 90 w 93"/>
                <a:gd name="T11" fmla="*/ 7 h 63"/>
                <a:gd name="T12" fmla="*/ 90 w 93"/>
                <a:gd name="T13" fmla="*/ 7 h 63"/>
                <a:gd name="T14" fmla="*/ 86 w 93"/>
                <a:gd name="T15" fmla="*/ 20 h 63"/>
                <a:gd name="T16" fmla="*/ 17 w 93"/>
                <a:gd name="T1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3">
                  <a:moveTo>
                    <a:pt x="17" y="60"/>
                  </a:moveTo>
                  <a:cubicBezTo>
                    <a:pt x="12" y="63"/>
                    <a:pt x="6" y="61"/>
                    <a:pt x="3" y="57"/>
                  </a:cubicBezTo>
                  <a:cubicBezTo>
                    <a:pt x="3" y="57"/>
                    <a:pt x="3" y="57"/>
                    <a:pt x="3" y="57"/>
                  </a:cubicBezTo>
                  <a:cubicBezTo>
                    <a:pt x="0" y="52"/>
                    <a:pt x="2" y="45"/>
                    <a:pt x="7" y="43"/>
                  </a:cubicBezTo>
                  <a:cubicBezTo>
                    <a:pt x="76" y="3"/>
                    <a:pt x="76" y="3"/>
                    <a:pt x="76" y="3"/>
                  </a:cubicBezTo>
                  <a:cubicBezTo>
                    <a:pt x="81" y="0"/>
                    <a:pt x="87" y="2"/>
                    <a:pt x="90" y="7"/>
                  </a:cubicBezTo>
                  <a:cubicBezTo>
                    <a:pt x="90" y="7"/>
                    <a:pt x="90" y="7"/>
                    <a:pt x="90" y="7"/>
                  </a:cubicBezTo>
                  <a:cubicBezTo>
                    <a:pt x="93" y="11"/>
                    <a:pt x="91" y="18"/>
                    <a:pt x="86" y="20"/>
                  </a:cubicBezTo>
                  <a:lnTo>
                    <a:pt x="17" y="60"/>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99" name="淘宝店chenying0907 33">
              <a:extLst>
                <a:ext uri="{FF2B5EF4-FFF2-40B4-BE49-F238E27FC236}">
                  <a16:creationId xmlns:a16="http://schemas.microsoft.com/office/drawing/2014/main" id="{BA2D6EED-22CD-4922-ED19-05FF26944D4E}"/>
                </a:ext>
              </a:extLst>
            </p:cNvPr>
            <p:cNvSpPr/>
            <p:nvPr/>
          </p:nvSpPr>
          <p:spPr bwMode="auto">
            <a:xfrm>
              <a:off x="5232677" y="2192221"/>
              <a:ext cx="178897" cy="159412"/>
            </a:xfrm>
            <a:custGeom>
              <a:avLst/>
              <a:gdLst>
                <a:gd name="T0" fmla="*/ 17 w 83"/>
                <a:gd name="T1" fmla="*/ 71 h 74"/>
                <a:gd name="T2" fmla="*/ 3 w 83"/>
                <a:gd name="T3" fmla="*/ 69 h 74"/>
                <a:gd name="T4" fmla="*/ 3 w 83"/>
                <a:gd name="T5" fmla="*/ 69 h 74"/>
                <a:gd name="T6" fmla="*/ 4 w 83"/>
                <a:gd name="T7" fmla="*/ 55 h 74"/>
                <a:gd name="T8" fmla="*/ 65 w 83"/>
                <a:gd name="T9" fmla="*/ 4 h 74"/>
                <a:gd name="T10" fmla="*/ 80 w 83"/>
                <a:gd name="T11" fmla="*/ 5 h 74"/>
                <a:gd name="T12" fmla="*/ 80 w 83"/>
                <a:gd name="T13" fmla="*/ 5 h 74"/>
                <a:gd name="T14" fmla="*/ 79 w 83"/>
                <a:gd name="T15" fmla="*/ 20 h 74"/>
                <a:gd name="T16" fmla="*/ 17 w 83"/>
                <a:gd name="T1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74">
                  <a:moveTo>
                    <a:pt x="17" y="71"/>
                  </a:moveTo>
                  <a:cubicBezTo>
                    <a:pt x="13" y="74"/>
                    <a:pt x="7" y="74"/>
                    <a:pt x="3" y="69"/>
                  </a:cubicBezTo>
                  <a:cubicBezTo>
                    <a:pt x="3" y="69"/>
                    <a:pt x="3" y="69"/>
                    <a:pt x="3" y="69"/>
                  </a:cubicBezTo>
                  <a:cubicBezTo>
                    <a:pt x="0" y="65"/>
                    <a:pt x="0" y="59"/>
                    <a:pt x="4" y="55"/>
                  </a:cubicBezTo>
                  <a:cubicBezTo>
                    <a:pt x="65" y="4"/>
                    <a:pt x="65" y="4"/>
                    <a:pt x="65" y="4"/>
                  </a:cubicBezTo>
                  <a:cubicBezTo>
                    <a:pt x="70" y="0"/>
                    <a:pt x="76" y="1"/>
                    <a:pt x="80" y="5"/>
                  </a:cubicBezTo>
                  <a:cubicBezTo>
                    <a:pt x="80" y="5"/>
                    <a:pt x="80" y="5"/>
                    <a:pt x="80" y="5"/>
                  </a:cubicBezTo>
                  <a:cubicBezTo>
                    <a:pt x="83" y="9"/>
                    <a:pt x="83" y="16"/>
                    <a:pt x="79" y="20"/>
                  </a:cubicBezTo>
                  <a:lnTo>
                    <a:pt x="17" y="71"/>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00" name="淘宝店chenying0907 34">
              <a:extLst>
                <a:ext uri="{FF2B5EF4-FFF2-40B4-BE49-F238E27FC236}">
                  <a16:creationId xmlns:a16="http://schemas.microsoft.com/office/drawing/2014/main" id="{C98144B2-2BBD-D863-EF1B-3D909762E8CD}"/>
                </a:ext>
              </a:extLst>
            </p:cNvPr>
            <p:cNvSpPr/>
            <p:nvPr/>
          </p:nvSpPr>
          <p:spPr bwMode="auto">
            <a:xfrm>
              <a:off x="4853630" y="1871624"/>
              <a:ext cx="106275" cy="212550"/>
            </a:xfrm>
            <a:custGeom>
              <a:avLst/>
              <a:gdLst>
                <a:gd name="T0" fmla="*/ 21 w 50"/>
                <a:gd name="T1" fmla="*/ 90 h 98"/>
                <a:gd name="T2" fmla="*/ 8 w 50"/>
                <a:gd name="T3" fmla="*/ 96 h 98"/>
                <a:gd name="T4" fmla="*/ 8 w 50"/>
                <a:gd name="T5" fmla="*/ 96 h 98"/>
                <a:gd name="T6" fmla="*/ 2 w 50"/>
                <a:gd name="T7" fmla="*/ 83 h 98"/>
                <a:gd name="T8" fmla="*/ 29 w 50"/>
                <a:gd name="T9" fmla="*/ 8 h 98"/>
                <a:gd name="T10" fmla="*/ 42 w 50"/>
                <a:gd name="T11" fmla="*/ 2 h 98"/>
                <a:gd name="T12" fmla="*/ 42 w 50"/>
                <a:gd name="T13" fmla="*/ 2 h 98"/>
                <a:gd name="T14" fmla="*/ 49 w 50"/>
                <a:gd name="T15" fmla="*/ 15 h 98"/>
                <a:gd name="T16" fmla="*/ 21 w 50"/>
                <a:gd name="T17"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98">
                  <a:moveTo>
                    <a:pt x="21" y="90"/>
                  </a:moveTo>
                  <a:cubicBezTo>
                    <a:pt x="19" y="95"/>
                    <a:pt x="14" y="98"/>
                    <a:pt x="8" y="96"/>
                  </a:cubicBezTo>
                  <a:cubicBezTo>
                    <a:pt x="8" y="96"/>
                    <a:pt x="8" y="96"/>
                    <a:pt x="8" y="96"/>
                  </a:cubicBezTo>
                  <a:cubicBezTo>
                    <a:pt x="3" y="94"/>
                    <a:pt x="0" y="88"/>
                    <a:pt x="2" y="83"/>
                  </a:cubicBezTo>
                  <a:cubicBezTo>
                    <a:pt x="29" y="8"/>
                    <a:pt x="29" y="8"/>
                    <a:pt x="29" y="8"/>
                  </a:cubicBezTo>
                  <a:cubicBezTo>
                    <a:pt x="31" y="3"/>
                    <a:pt x="37" y="0"/>
                    <a:pt x="42" y="2"/>
                  </a:cubicBezTo>
                  <a:cubicBezTo>
                    <a:pt x="42" y="2"/>
                    <a:pt x="42" y="2"/>
                    <a:pt x="42" y="2"/>
                  </a:cubicBezTo>
                  <a:cubicBezTo>
                    <a:pt x="48" y="4"/>
                    <a:pt x="50" y="10"/>
                    <a:pt x="49" y="15"/>
                  </a:cubicBezTo>
                  <a:lnTo>
                    <a:pt x="21" y="90"/>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01" name="淘宝店chenying0907 35">
              <a:extLst>
                <a:ext uri="{FF2B5EF4-FFF2-40B4-BE49-F238E27FC236}">
                  <a16:creationId xmlns:a16="http://schemas.microsoft.com/office/drawing/2014/main" id="{E076D68A-8C92-C94A-620E-8CA0E7DBE50F}"/>
                </a:ext>
              </a:extLst>
            </p:cNvPr>
            <p:cNvSpPr/>
            <p:nvPr/>
          </p:nvSpPr>
          <p:spPr bwMode="auto">
            <a:xfrm>
              <a:off x="4703073" y="1825572"/>
              <a:ext cx="77935" cy="216092"/>
            </a:xfrm>
            <a:custGeom>
              <a:avLst/>
              <a:gdLst>
                <a:gd name="T0" fmla="*/ 21 w 36"/>
                <a:gd name="T1" fmla="*/ 91 h 100"/>
                <a:gd name="T2" fmla="*/ 9 w 36"/>
                <a:gd name="T3" fmla="*/ 99 h 100"/>
                <a:gd name="T4" fmla="*/ 9 w 36"/>
                <a:gd name="T5" fmla="*/ 99 h 100"/>
                <a:gd name="T6" fmla="*/ 1 w 36"/>
                <a:gd name="T7" fmla="*/ 88 h 100"/>
                <a:gd name="T8" fmla="*/ 15 w 36"/>
                <a:gd name="T9" fmla="*/ 9 h 100"/>
                <a:gd name="T10" fmla="*/ 27 w 36"/>
                <a:gd name="T11" fmla="*/ 1 h 100"/>
                <a:gd name="T12" fmla="*/ 27 w 36"/>
                <a:gd name="T13" fmla="*/ 1 h 100"/>
                <a:gd name="T14" fmla="*/ 35 w 36"/>
                <a:gd name="T15" fmla="*/ 13 h 100"/>
                <a:gd name="T16" fmla="*/ 21 w 36"/>
                <a:gd name="T17" fmla="*/ 9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0">
                  <a:moveTo>
                    <a:pt x="21" y="91"/>
                  </a:moveTo>
                  <a:cubicBezTo>
                    <a:pt x="20" y="97"/>
                    <a:pt x="15" y="100"/>
                    <a:pt x="9" y="99"/>
                  </a:cubicBezTo>
                  <a:cubicBezTo>
                    <a:pt x="9" y="99"/>
                    <a:pt x="9" y="99"/>
                    <a:pt x="9" y="99"/>
                  </a:cubicBezTo>
                  <a:cubicBezTo>
                    <a:pt x="4" y="98"/>
                    <a:pt x="0" y="93"/>
                    <a:pt x="1" y="88"/>
                  </a:cubicBezTo>
                  <a:cubicBezTo>
                    <a:pt x="15" y="9"/>
                    <a:pt x="15" y="9"/>
                    <a:pt x="15" y="9"/>
                  </a:cubicBezTo>
                  <a:cubicBezTo>
                    <a:pt x="16" y="4"/>
                    <a:pt x="21" y="0"/>
                    <a:pt x="27" y="1"/>
                  </a:cubicBezTo>
                  <a:cubicBezTo>
                    <a:pt x="27" y="1"/>
                    <a:pt x="27" y="1"/>
                    <a:pt x="27" y="1"/>
                  </a:cubicBezTo>
                  <a:cubicBezTo>
                    <a:pt x="32" y="2"/>
                    <a:pt x="36" y="7"/>
                    <a:pt x="35" y="13"/>
                  </a:cubicBezTo>
                  <a:lnTo>
                    <a:pt x="21" y="91"/>
                  </a:lnTo>
                  <a:close/>
                </a:path>
              </a:pathLst>
            </a:custGeom>
            <a:solidFill>
              <a:sysClr val="windowText" lastClr="000000">
                <a:lumMod val="10000"/>
                <a:lumOff val="90000"/>
              </a:sysClr>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grpSp>
      <p:sp>
        <p:nvSpPr>
          <p:cNvPr id="102" name="Oval 36">
            <a:extLst>
              <a:ext uri="{FF2B5EF4-FFF2-40B4-BE49-F238E27FC236}">
                <a16:creationId xmlns:a16="http://schemas.microsoft.com/office/drawing/2014/main" id="{0F8AD4EE-6974-9BBF-80F4-0F2D705D253E}"/>
              </a:ext>
            </a:extLst>
          </p:cNvPr>
          <p:cNvSpPr>
            <a:spLocks noChangeArrowheads="1"/>
          </p:cNvSpPr>
          <p:nvPr/>
        </p:nvSpPr>
        <p:spPr bwMode="auto">
          <a:xfrm>
            <a:off x="5103812" y="2700428"/>
            <a:ext cx="480722" cy="480722"/>
          </a:xfrm>
          <a:prstGeom prst="ellipse">
            <a:avLst/>
          </a:prstGeom>
          <a:solidFill>
            <a:srgbClr val="2059A8"/>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03" name="Oval 37">
            <a:extLst>
              <a:ext uri="{FF2B5EF4-FFF2-40B4-BE49-F238E27FC236}">
                <a16:creationId xmlns:a16="http://schemas.microsoft.com/office/drawing/2014/main" id="{21B6102D-CFC2-B843-975B-3EBC6F41C9B0}"/>
              </a:ext>
            </a:extLst>
          </p:cNvPr>
          <p:cNvSpPr>
            <a:spLocks noChangeArrowheads="1"/>
          </p:cNvSpPr>
          <p:nvPr/>
        </p:nvSpPr>
        <p:spPr bwMode="auto">
          <a:xfrm>
            <a:off x="4752094" y="4548881"/>
            <a:ext cx="480722" cy="478036"/>
          </a:xfrm>
          <a:prstGeom prst="ellipse">
            <a:avLst/>
          </a:prstGeom>
          <a:solidFill>
            <a:srgbClr val="2059A8"/>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04" name="Oval 38">
            <a:extLst>
              <a:ext uri="{FF2B5EF4-FFF2-40B4-BE49-F238E27FC236}">
                <a16:creationId xmlns:a16="http://schemas.microsoft.com/office/drawing/2014/main" id="{B2AFD79D-DC0D-53F4-1491-6AA4A33ADE72}"/>
              </a:ext>
            </a:extLst>
          </p:cNvPr>
          <p:cNvSpPr>
            <a:spLocks noChangeArrowheads="1"/>
          </p:cNvSpPr>
          <p:nvPr/>
        </p:nvSpPr>
        <p:spPr bwMode="auto">
          <a:xfrm>
            <a:off x="6959188" y="4548881"/>
            <a:ext cx="480722" cy="478036"/>
          </a:xfrm>
          <a:prstGeom prst="ellipse">
            <a:avLst/>
          </a:prstGeom>
          <a:solidFill>
            <a:srgbClr val="6687C3"/>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05" name="Oval 39">
            <a:extLst>
              <a:ext uri="{FF2B5EF4-FFF2-40B4-BE49-F238E27FC236}">
                <a16:creationId xmlns:a16="http://schemas.microsoft.com/office/drawing/2014/main" id="{63130722-4662-5FA1-1FA3-9CF3DBE08996}"/>
              </a:ext>
            </a:extLst>
          </p:cNvPr>
          <p:cNvSpPr>
            <a:spLocks noChangeArrowheads="1"/>
          </p:cNvSpPr>
          <p:nvPr/>
        </p:nvSpPr>
        <p:spPr bwMode="auto">
          <a:xfrm>
            <a:off x="6607470" y="2700428"/>
            <a:ext cx="480722" cy="480722"/>
          </a:xfrm>
          <a:prstGeom prst="ellipse">
            <a:avLst/>
          </a:prstGeom>
          <a:solidFill>
            <a:srgbClr val="6687C3"/>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06" name="Line 40">
            <a:extLst>
              <a:ext uri="{FF2B5EF4-FFF2-40B4-BE49-F238E27FC236}">
                <a16:creationId xmlns:a16="http://schemas.microsoft.com/office/drawing/2014/main" id="{47CFB2B0-7A10-E5C1-A6A9-4AC831562679}"/>
              </a:ext>
            </a:extLst>
          </p:cNvPr>
          <p:cNvSpPr>
            <a:spLocks noChangeShapeType="1"/>
          </p:cNvSpPr>
          <p:nvPr/>
        </p:nvSpPr>
        <p:spPr bwMode="auto">
          <a:xfrm flipH="1">
            <a:off x="2458430" y="2941967"/>
            <a:ext cx="2645384" cy="0"/>
          </a:xfrm>
          <a:prstGeom prst="line">
            <a:avLst/>
          </a:prstGeom>
          <a:noFill/>
          <a:ln w="6350" cap="flat">
            <a:solidFill>
              <a:sysClr val="window" lastClr="FFFFFF">
                <a:lumMod val="50000"/>
              </a:sysClr>
            </a:solidFill>
            <a:prstDash val="solid"/>
            <a:miter lim="800000"/>
          </a:ln>
          <a:extLst>
            <a:ext uri="{909E8E84-426E-40DD-AFC4-6F175D3DCCD1}">
              <a14:hiddenFill xmlns:a14="http://schemas.microsoft.com/office/drawing/2010/main">
                <a:noFill/>
              </a14:hiddenFill>
            </a:ext>
          </a:extLst>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07" name="Line 41">
            <a:extLst>
              <a:ext uri="{FF2B5EF4-FFF2-40B4-BE49-F238E27FC236}">
                <a16:creationId xmlns:a16="http://schemas.microsoft.com/office/drawing/2014/main" id="{499D2B85-63E0-6699-746B-A49C3D34D1E8}"/>
              </a:ext>
            </a:extLst>
          </p:cNvPr>
          <p:cNvSpPr>
            <a:spLocks noChangeShapeType="1"/>
          </p:cNvSpPr>
          <p:nvPr/>
        </p:nvSpPr>
        <p:spPr bwMode="auto">
          <a:xfrm flipH="1">
            <a:off x="7088192" y="2941967"/>
            <a:ext cx="2645382" cy="0"/>
          </a:xfrm>
          <a:prstGeom prst="line">
            <a:avLst/>
          </a:prstGeom>
          <a:noFill/>
          <a:ln w="6350" cap="flat">
            <a:solidFill>
              <a:sysClr val="window" lastClr="FFFFFF">
                <a:lumMod val="50000"/>
              </a:sysClr>
            </a:solidFill>
            <a:prstDash val="solid"/>
            <a:miter lim="800000"/>
          </a:ln>
          <a:extLst>
            <a:ext uri="{909E8E84-426E-40DD-AFC4-6F175D3DCCD1}">
              <a14:hiddenFill xmlns:a14="http://schemas.microsoft.com/office/drawing/2010/main">
                <a:noFill/>
              </a14:hiddenFill>
            </a:ext>
          </a:extLst>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08" name="淘宝店chenying0907 42">
            <a:extLst>
              <a:ext uri="{FF2B5EF4-FFF2-40B4-BE49-F238E27FC236}">
                <a16:creationId xmlns:a16="http://schemas.microsoft.com/office/drawing/2014/main" id="{41F79542-D883-10A0-0838-7D851B8EFE4E}"/>
              </a:ext>
            </a:extLst>
          </p:cNvPr>
          <p:cNvSpPr/>
          <p:nvPr/>
        </p:nvSpPr>
        <p:spPr bwMode="auto">
          <a:xfrm>
            <a:off x="2458428" y="5026313"/>
            <a:ext cx="2535207" cy="460303"/>
          </a:xfrm>
          <a:custGeom>
            <a:avLst/>
            <a:gdLst>
              <a:gd name="T0" fmla="*/ 881 w 881"/>
              <a:gd name="T1" fmla="*/ 0 h 160"/>
              <a:gd name="T2" fmla="*/ 881 w 881"/>
              <a:gd name="T3" fmla="*/ 110 h 160"/>
              <a:gd name="T4" fmla="*/ 830 w 881"/>
              <a:gd name="T5" fmla="*/ 160 h 160"/>
              <a:gd name="T6" fmla="*/ 0 w 881"/>
              <a:gd name="T7" fmla="*/ 160 h 160"/>
            </a:gdLst>
            <a:ahLst/>
            <a:cxnLst>
              <a:cxn ang="0">
                <a:pos x="T0" y="T1"/>
              </a:cxn>
              <a:cxn ang="0">
                <a:pos x="T2" y="T3"/>
              </a:cxn>
              <a:cxn ang="0">
                <a:pos x="T4" y="T5"/>
              </a:cxn>
              <a:cxn ang="0">
                <a:pos x="T6" y="T7"/>
              </a:cxn>
            </a:cxnLst>
            <a:rect l="0" t="0" r="r" b="b"/>
            <a:pathLst>
              <a:path w="881" h="160">
                <a:moveTo>
                  <a:pt x="881" y="0"/>
                </a:moveTo>
                <a:cubicBezTo>
                  <a:pt x="881" y="110"/>
                  <a:pt x="881" y="110"/>
                  <a:pt x="881" y="110"/>
                </a:cubicBezTo>
                <a:cubicBezTo>
                  <a:pt x="881" y="138"/>
                  <a:pt x="858" y="160"/>
                  <a:pt x="830" y="160"/>
                </a:cubicBezTo>
                <a:cubicBezTo>
                  <a:pt x="0" y="160"/>
                  <a:pt x="0" y="160"/>
                  <a:pt x="0" y="160"/>
                </a:cubicBezTo>
              </a:path>
            </a:pathLst>
          </a:custGeom>
          <a:noFill/>
          <a:ln w="6350" cap="flat">
            <a:solidFill>
              <a:sysClr val="window" lastClr="FFFFFF">
                <a:lumMod val="50000"/>
              </a:sys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09" name="淘宝店chenying0907 43">
            <a:extLst>
              <a:ext uri="{FF2B5EF4-FFF2-40B4-BE49-F238E27FC236}">
                <a16:creationId xmlns:a16="http://schemas.microsoft.com/office/drawing/2014/main" id="{2E016119-A362-8ACC-EEA3-ECE11905D1BF}"/>
              </a:ext>
            </a:extLst>
          </p:cNvPr>
          <p:cNvSpPr/>
          <p:nvPr/>
        </p:nvSpPr>
        <p:spPr bwMode="auto">
          <a:xfrm>
            <a:off x="7198368" y="5026313"/>
            <a:ext cx="2535207" cy="460303"/>
          </a:xfrm>
          <a:custGeom>
            <a:avLst/>
            <a:gdLst>
              <a:gd name="T0" fmla="*/ 0 w 881"/>
              <a:gd name="T1" fmla="*/ 0 h 160"/>
              <a:gd name="T2" fmla="*/ 0 w 881"/>
              <a:gd name="T3" fmla="*/ 110 h 160"/>
              <a:gd name="T4" fmla="*/ 51 w 881"/>
              <a:gd name="T5" fmla="*/ 160 h 160"/>
              <a:gd name="T6" fmla="*/ 881 w 881"/>
              <a:gd name="T7" fmla="*/ 160 h 160"/>
            </a:gdLst>
            <a:ahLst/>
            <a:cxnLst>
              <a:cxn ang="0">
                <a:pos x="T0" y="T1"/>
              </a:cxn>
              <a:cxn ang="0">
                <a:pos x="T2" y="T3"/>
              </a:cxn>
              <a:cxn ang="0">
                <a:pos x="T4" y="T5"/>
              </a:cxn>
              <a:cxn ang="0">
                <a:pos x="T6" y="T7"/>
              </a:cxn>
            </a:cxnLst>
            <a:rect l="0" t="0" r="r" b="b"/>
            <a:pathLst>
              <a:path w="881" h="160">
                <a:moveTo>
                  <a:pt x="0" y="0"/>
                </a:moveTo>
                <a:cubicBezTo>
                  <a:pt x="0" y="110"/>
                  <a:pt x="0" y="110"/>
                  <a:pt x="0" y="110"/>
                </a:cubicBezTo>
                <a:cubicBezTo>
                  <a:pt x="0" y="138"/>
                  <a:pt x="23" y="160"/>
                  <a:pt x="51" y="160"/>
                </a:cubicBezTo>
                <a:cubicBezTo>
                  <a:pt x="881" y="160"/>
                  <a:pt x="881" y="160"/>
                  <a:pt x="881" y="160"/>
                </a:cubicBezTo>
              </a:path>
            </a:pathLst>
          </a:custGeom>
          <a:noFill/>
          <a:ln w="6350" cap="flat">
            <a:solidFill>
              <a:sysClr val="window" lastClr="FFFFFF">
                <a:lumMod val="50000"/>
              </a:sys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10" name="Rectangle 49">
            <a:extLst>
              <a:ext uri="{FF2B5EF4-FFF2-40B4-BE49-F238E27FC236}">
                <a16:creationId xmlns:a16="http://schemas.microsoft.com/office/drawing/2014/main" id="{17AAA588-BBEA-4B56-0018-AAA246338E78}"/>
              </a:ext>
            </a:extLst>
          </p:cNvPr>
          <p:cNvSpPr>
            <a:spLocks noChangeArrowheads="1"/>
          </p:cNvSpPr>
          <p:nvPr/>
        </p:nvSpPr>
        <p:spPr bwMode="auto">
          <a:xfrm>
            <a:off x="8111255" y="3027899"/>
            <a:ext cx="162232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804">
              <a:defRPr/>
            </a:pPr>
            <a:r>
              <a:rPr lang="zh-CN" altLang="en-US" sz="1400" kern="0" dirty="0">
                <a:latin typeface="微软雅黑" panose="020B0503020204020204" pitchFamily="34" charset="-122"/>
                <a:ea typeface="微软雅黑" panose="020B0503020204020204" pitchFamily="34" charset="-122"/>
              </a:rPr>
              <a:t>采用 </a:t>
            </a:r>
            <a:r>
              <a:rPr lang="en-US" altLang="zh-CN" sz="1400" kern="0" dirty="0">
                <a:latin typeface="微软雅黑" panose="020B0503020204020204" pitchFamily="34" charset="-122"/>
                <a:ea typeface="微软雅黑" panose="020B0503020204020204" pitchFamily="34" charset="-122"/>
              </a:rPr>
              <a:t>MQ </a:t>
            </a:r>
            <a:r>
              <a:rPr lang="zh-CN" altLang="en-US" sz="1400" kern="0" dirty="0">
                <a:latin typeface="微软雅黑" panose="020B0503020204020204" pitchFamily="34" charset="-122"/>
                <a:ea typeface="微软雅黑" panose="020B0503020204020204" pitchFamily="34" charset="-122"/>
              </a:rPr>
              <a:t>异步请求，减少系统负载，避免因线程堵塞导致的崩溃。</a:t>
            </a:r>
          </a:p>
        </p:txBody>
      </p:sp>
      <p:sp>
        <p:nvSpPr>
          <p:cNvPr id="111" name="Rectangle 49">
            <a:extLst>
              <a:ext uri="{FF2B5EF4-FFF2-40B4-BE49-F238E27FC236}">
                <a16:creationId xmlns:a16="http://schemas.microsoft.com/office/drawing/2014/main" id="{08A2897A-0F6D-53C9-4DF9-0168246836C0}"/>
              </a:ext>
            </a:extLst>
          </p:cNvPr>
          <p:cNvSpPr>
            <a:spLocks noChangeArrowheads="1"/>
          </p:cNvSpPr>
          <p:nvPr/>
        </p:nvSpPr>
        <p:spPr bwMode="auto">
          <a:xfrm>
            <a:off x="8111128" y="2561227"/>
            <a:ext cx="16223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804">
              <a:defRPr/>
            </a:pPr>
            <a:r>
              <a:rPr lang="zh-CN" altLang="en-US" sz="2000" b="1" kern="0" dirty="0">
                <a:latin typeface="微软雅黑" panose="020B0503020204020204" pitchFamily="34" charset="-122"/>
                <a:ea typeface="微软雅黑" panose="020B0503020204020204" pitchFamily="34" charset="-122"/>
              </a:rPr>
              <a:t>异步请求处理</a:t>
            </a:r>
          </a:p>
        </p:txBody>
      </p:sp>
      <p:sp>
        <p:nvSpPr>
          <p:cNvPr id="112" name="Rectangle 49">
            <a:extLst>
              <a:ext uri="{FF2B5EF4-FFF2-40B4-BE49-F238E27FC236}">
                <a16:creationId xmlns:a16="http://schemas.microsoft.com/office/drawing/2014/main" id="{DAC377DF-2255-C49E-4609-768CCD16E388}"/>
              </a:ext>
            </a:extLst>
          </p:cNvPr>
          <p:cNvSpPr>
            <a:spLocks noChangeArrowheads="1"/>
          </p:cNvSpPr>
          <p:nvPr/>
        </p:nvSpPr>
        <p:spPr bwMode="auto">
          <a:xfrm>
            <a:off x="8111255" y="5552688"/>
            <a:ext cx="162232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804">
              <a:defRPr/>
            </a:pPr>
            <a:r>
              <a:rPr lang="zh-CN" altLang="en-US" sz="1400" kern="0" dirty="0">
                <a:latin typeface="微软雅黑" panose="020B0503020204020204" pitchFamily="34" charset="-122"/>
                <a:ea typeface="微软雅黑" panose="020B0503020204020204" pitchFamily="34" charset="-122"/>
              </a:rPr>
              <a:t>改善 </a:t>
            </a:r>
            <a:r>
              <a:rPr lang="en-US" altLang="zh-CN" sz="1400" kern="0" dirty="0">
                <a:latin typeface="微软雅黑" panose="020B0503020204020204" pitchFamily="34" charset="-122"/>
                <a:ea typeface="微软雅黑" panose="020B0503020204020204" pitchFamily="34" charset="-122"/>
              </a:rPr>
              <a:t>UI </a:t>
            </a:r>
            <a:r>
              <a:rPr lang="zh-CN" altLang="en-US" sz="1400" kern="0" dirty="0">
                <a:latin typeface="微软雅黑" panose="020B0503020204020204" pitchFamily="34" charset="-122"/>
                <a:ea typeface="微软雅黑" panose="020B0503020204020204" pitchFamily="34" charset="-122"/>
              </a:rPr>
              <a:t>设计，提供多样化登录方式，例如微信扫码登录和手机号登录，提升注册流程与用户体验</a:t>
            </a:r>
            <a:r>
              <a:rPr lang="en-US" altLang="zh-CN" sz="1400" kern="0" dirty="0">
                <a:latin typeface="微软雅黑" panose="020B0503020204020204" pitchFamily="34" charset="-122"/>
                <a:ea typeface="微软雅黑" panose="020B0503020204020204" pitchFamily="34" charset="-122"/>
              </a:rPr>
              <a:t>.</a:t>
            </a:r>
            <a:endParaRPr lang="zh-CN" altLang="en-US" sz="1400" kern="0" dirty="0">
              <a:latin typeface="微软雅黑" panose="020B0503020204020204" pitchFamily="34" charset="-122"/>
              <a:ea typeface="微软雅黑" panose="020B0503020204020204" pitchFamily="34" charset="-122"/>
            </a:endParaRPr>
          </a:p>
        </p:txBody>
      </p:sp>
      <p:sp>
        <p:nvSpPr>
          <p:cNvPr id="113" name="Rectangle 49">
            <a:extLst>
              <a:ext uri="{FF2B5EF4-FFF2-40B4-BE49-F238E27FC236}">
                <a16:creationId xmlns:a16="http://schemas.microsoft.com/office/drawing/2014/main" id="{7A8135B9-5101-7D03-2E8E-0433DCC1CAC5}"/>
              </a:ext>
            </a:extLst>
          </p:cNvPr>
          <p:cNvSpPr>
            <a:spLocks noChangeArrowheads="1"/>
          </p:cNvSpPr>
          <p:nvPr/>
        </p:nvSpPr>
        <p:spPr bwMode="auto">
          <a:xfrm>
            <a:off x="8111127" y="5122768"/>
            <a:ext cx="16223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804">
              <a:defRPr/>
            </a:pPr>
            <a:r>
              <a:rPr lang="zh-CN" altLang="en-US" sz="2000" b="1" kern="0" dirty="0">
                <a:latin typeface="微软雅黑" panose="020B0503020204020204" pitchFamily="34" charset="-122"/>
                <a:ea typeface="微软雅黑" panose="020B0503020204020204" pitchFamily="34" charset="-122"/>
              </a:rPr>
              <a:t>优化用户体验</a:t>
            </a:r>
          </a:p>
        </p:txBody>
      </p:sp>
      <p:sp>
        <p:nvSpPr>
          <p:cNvPr id="114" name="Rectangle 49">
            <a:extLst>
              <a:ext uri="{FF2B5EF4-FFF2-40B4-BE49-F238E27FC236}">
                <a16:creationId xmlns:a16="http://schemas.microsoft.com/office/drawing/2014/main" id="{68CCB71B-A76E-4253-D25E-9434BC322EAF}"/>
              </a:ext>
            </a:extLst>
          </p:cNvPr>
          <p:cNvSpPr>
            <a:spLocks noChangeArrowheads="1"/>
          </p:cNvSpPr>
          <p:nvPr/>
        </p:nvSpPr>
        <p:spPr bwMode="auto">
          <a:xfrm>
            <a:off x="2458248" y="3027898"/>
            <a:ext cx="18632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804">
              <a:defRPr/>
            </a:pPr>
            <a:r>
              <a:rPr lang="zh-CN" altLang="en-US" sz="1400" kern="0" dirty="0">
                <a:latin typeface="微软雅黑" panose="020B0503020204020204" pitchFamily="34" charset="-122"/>
                <a:ea typeface="微软雅黑" panose="020B0503020204020204" pitchFamily="34" charset="-122"/>
              </a:rPr>
              <a:t>结合研究方向与个人信息，提升导师推荐的精准度与效率。</a:t>
            </a:r>
          </a:p>
        </p:txBody>
      </p:sp>
      <p:sp>
        <p:nvSpPr>
          <p:cNvPr id="115" name="Rectangle 49">
            <a:extLst>
              <a:ext uri="{FF2B5EF4-FFF2-40B4-BE49-F238E27FC236}">
                <a16:creationId xmlns:a16="http://schemas.microsoft.com/office/drawing/2014/main" id="{AE8E8EE5-A3A6-B26E-0226-02B4F0A45B71}"/>
              </a:ext>
            </a:extLst>
          </p:cNvPr>
          <p:cNvSpPr>
            <a:spLocks noChangeArrowheads="1"/>
          </p:cNvSpPr>
          <p:nvPr/>
        </p:nvSpPr>
        <p:spPr bwMode="auto">
          <a:xfrm>
            <a:off x="2458248" y="2566805"/>
            <a:ext cx="16223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804">
              <a:defRPr/>
            </a:pPr>
            <a:r>
              <a:rPr lang="zh-CN" altLang="en-US" sz="2000" b="1" kern="0" dirty="0">
                <a:latin typeface="微软雅黑" panose="020B0503020204020204" pitchFamily="34" charset="-122"/>
                <a:ea typeface="微软雅黑" panose="020B0503020204020204" pitchFamily="34" charset="-122"/>
              </a:rPr>
              <a:t>引入大模型</a:t>
            </a:r>
          </a:p>
        </p:txBody>
      </p:sp>
      <p:sp>
        <p:nvSpPr>
          <p:cNvPr id="116" name="Rectangle 49">
            <a:extLst>
              <a:ext uri="{FF2B5EF4-FFF2-40B4-BE49-F238E27FC236}">
                <a16:creationId xmlns:a16="http://schemas.microsoft.com/office/drawing/2014/main" id="{BBAC8FD4-17C9-C8D4-13C0-8989B2A525B4}"/>
              </a:ext>
            </a:extLst>
          </p:cNvPr>
          <p:cNvSpPr>
            <a:spLocks noChangeArrowheads="1"/>
          </p:cNvSpPr>
          <p:nvPr/>
        </p:nvSpPr>
        <p:spPr bwMode="auto">
          <a:xfrm>
            <a:off x="2458248" y="5552688"/>
            <a:ext cx="162232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804">
              <a:defRPr/>
            </a:pPr>
            <a:r>
              <a:rPr lang="zh-CN" altLang="en-US" sz="1400" kern="0" dirty="0">
                <a:latin typeface="微软雅黑" panose="020B0503020204020204" pitchFamily="34" charset="-122"/>
                <a:ea typeface="微软雅黑" panose="020B0503020204020204" pitchFamily="34" charset="-122"/>
              </a:rPr>
              <a:t>整合 </a:t>
            </a:r>
            <a:r>
              <a:rPr lang="en-US" altLang="zh-CN" sz="1400" kern="0" dirty="0" err="1">
                <a:latin typeface="微软雅黑" panose="020B0503020204020204" pitchFamily="34" charset="-122"/>
                <a:ea typeface="微软雅黑" panose="020B0503020204020204" pitchFamily="34" charset="-122"/>
              </a:rPr>
              <a:t>Netty</a:t>
            </a:r>
            <a:r>
              <a:rPr lang="en-US" altLang="zh-CN"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框架，实现导师与学生间的实时沟通，增强互动性。</a:t>
            </a:r>
          </a:p>
        </p:txBody>
      </p:sp>
      <p:sp>
        <p:nvSpPr>
          <p:cNvPr id="117" name="Rectangle 49">
            <a:extLst>
              <a:ext uri="{FF2B5EF4-FFF2-40B4-BE49-F238E27FC236}">
                <a16:creationId xmlns:a16="http://schemas.microsoft.com/office/drawing/2014/main" id="{9CD1F579-78B5-DBD5-A269-A3BD2FA6FDDC}"/>
              </a:ext>
            </a:extLst>
          </p:cNvPr>
          <p:cNvSpPr>
            <a:spLocks noChangeArrowheads="1"/>
          </p:cNvSpPr>
          <p:nvPr/>
        </p:nvSpPr>
        <p:spPr bwMode="auto">
          <a:xfrm>
            <a:off x="2481220" y="5122768"/>
            <a:ext cx="16223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804">
              <a:defRPr/>
            </a:pPr>
            <a:r>
              <a:rPr lang="zh-CN" altLang="en-US" sz="2000" b="1" kern="0" dirty="0">
                <a:latin typeface="微软雅黑" panose="020B0503020204020204" pitchFamily="34" charset="-122"/>
                <a:ea typeface="微软雅黑" panose="020B0503020204020204" pitchFamily="34" charset="-122"/>
              </a:rPr>
              <a:t>即时通讯功能</a:t>
            </a:r>
          </a:p>
        </p:txBody>
      </p:sp>
      <p:sp>
        <p:nvSpPr>
          <p:cNvPr id="118" name="淘宝店chenying0907 106">
            <a:extLst>
              <a:ext uri="{FF2B5EF4-FFF2-40B4-BE49-F238E27FC236}">
                <a16:creationId xmlns:a16="http://schemas.microsoft.com/office/drawing/2014/main" id="{A792C3F3-13B6-21E5-D53E-A5F623E920E3}"/>
              </a:ext>
            </a:extLst>
          </p:cNvPr>
          <p:cNvSpPr/>
          <p:nvPr/>
        </p:nvSpPr>
        <p:spPr>
          <a:xfrm>
            <a:off x="1199757" y="2715475"/>
            <a:ext cx="874053" cy="769441"/>
          </a:xfrm>
          <a:prstGeom prst="rect">
            <a:avLst/>
          </a:prstGeom>
        </p:spPr>
        <p:txBody>
          <a:bodyPr wrap="square">
            <a:spAutoFit/>
          </a:bodyPr>
          <a:lstStyle/>
          <a:p>
            <a:pPr algn="ctr" defTabSz="1218804"/>
            <a:r>
              <a:rPr lang="en-US" altLang="zh-CN" sz="4400" dirty="0">
                <a:ln w="6350">
                  <a:noFill/>
                </a:ln>
                <a:solidFill>
                  <a:srgbClr val="2059A8"/>
                </a:solidFill>
                <a:latin typeface="微软雅黑" panose="020B0503020204020204" pitchFamily="34" charset="-122"/>
                <a:ea typeface="微软雅黑" panose="020B0503020204020204" pitchFamily="34" charset="-122"/>
              </a:rPr>
              <a:t>01</a:t>
            </a:r>
            <a:endParaRPr lang="zh-CN" altLang="en-US" sz="4400" dirty="0">
              <a:ln w="6350">
                <a:noFill/>
              </a:ln>
              <a:solidFill>
                <a:srgbClr val="2059A8"/>
              </a:solidFill>
              <a:latin typeface="微软雅黑" panose="020B0503020204020204" pitchFamily="34" charset="-122"/>
              <a:ea typeface="微软雅黑" panose="020B0503020204020204" pitchFamily="34" charset="-122"/>
            </a:endParaRPr>
          </a:p>
        </p:txBody>
      </p:sp>
      <p:sp>
        <p:nvSpPr>
          <p:cNvPr id="119" name="淘宝店chenying0907 107">
            <a:extLst>
              <a:ext uri="{FF2B5EF4-FFF2-40B4-BE49-F238E27FC236}">
                <a16:creationId xmlns:a16="http://schemas.microsoft.com/office/drawing/2014/main" id="{49CC8585-0CB6-1663-A037-4EDF3C55EB32}"/>
              </a:ext>
            </a:extLst>
          </p:cNvPr>
          <p:cNvSpPr/>
          <p:nvPr/>
        </p:nvSpPr>
        <p:spPr>
          <a:xfrm>
            <a:off x="1199757" y="5299083"/>
            <a:ext cx="874053" cy="769441"/>
          </a:xfrm>
          <a:prstGeom prst="rect">
            <a:avLst/>
          </a:prstGeom>
        </p:spPr>
        <p:txBody>
          <a:bodyPr wrap="square">
            <a:spAutoFit/>
          </a:bodyPr>
          <a:lstStyle/>
          <a:p>
            <a:pPr algn="ctr" defTabSz="1218804"/>
            <a:r>
              <a:rPr lang="en-US" altLang="zh-CN" sz="4400" dirty="0">
                <a:ln w="6350">
                  <a:noFill/>
                </a:ln>
                <a:solidFill>
                  <a:srgbClr val="2059A8"/>
                </a:solidFill>
                <a:latin typeface="微软雅黑" panose="020B0503020204020204" pitchFamily="34" charset="-122"/>
                <a:ea typeface="微软雅黑" panose="020B0503020204020204" pitchFamily="34" charset="-122"/>
              </a:rPr>
              <a:t>03</a:t>
            </a:r>
            <a:endParaRPr lang="zh-CN" altLang="en-US" sz="4400" dirty="0">
              <a:ln w="6350">
                <a:noFill/>
              </a:ln>
              <a:solidFill>
                <a:srgbClr val="2059A8"/>
              </a:solidFill>
              <a:latin typeface="微软雅黑" panose="020B0503020204020204" pitchFamily="34" charset="-122"/>
              <a:ea typeface="微软雅黑" panose="020B0503020204020204" pitchFamily="34" charset="-122"/>
            </a:endParaRPr>
          </a:p>
        </p:txBody>
      </p:sp>
      <p:sp>
        <p:nvSpPr>
          <p:cNvPr id="120" name="淘宝店chenying0907 108">
            <a:extLst>
              <a:ext uri="{FF2B5EF4-FFF2-40B4-BE49-F238E27FC236}">
                <a16:creationId xmlns:a16="http://schemas.microsoft.com/office/drawing/2014/main" id="{99C90476-AF9C-2D70-3407-C35221D4222E}"/>
              </a:ext>
            </a:extLst>
          </p:cNvPr>
          <p:cNvSpPr/>
          <p:nvPr/>
        </p:nvSpPr>
        <p:spPr>
          <a:xfrm>
            <a:off x="10167909" y="2721114"/>
            <a:ext cx="874053" cy="707886"/>
          </a:xfrm>
          <a:prstGeom prst="rect">
            <a:avLst/>
          </a:prstGeom>
        </p:spPr>
        <p:txBody>
          <a:bodyPr wrap="square">
            <a:spAutoFit/>
          </a:bodyPr>
          <a:lstStyle/>
          <a:p>
            <a:pPr algn="ctr" defTabSz="1218804"/>
            <a:r>
              <a:rPr lang="en-US" altLang="zh-CN" sz="4000" dirty="0">
                <a:ln w="6350">
                  <a:noFill/>
                </a:ln>
                <a:solidFill>
                  <a:srgbClr val="6687C3"/>
                </a:solidFill>
                <a:latin typeface="微软雅黑" panose="020B0503020204020204" pitchFamily="34" charset="-122"/>
                <a:ea typeface="微软雅黑" panose="020B0503020204020204" pitchFamily="34" charset="-122"/>
              </a:rPr>
              <a:t>02</a:t>
            </a:r>
            <a:endParaRPr lang="zh-CN" altLang="en-US" sz="4000" dirty="0">
              <a:ln w="6350">
                <a:noFill/>
              </a:ln>
              <a:solidFill>
                <a:srgbClr val="6687C3"/>
              </a:solidFill>
              <a:latin typeface="微软雅黑" panose="020B0503020204020204" pitchFamily="34" charset="-122"/>
              <a:ea typeface="微软雅黑" panose="020B0503020204020204" pitchFamily="34" charset="-122"/>
            </a:endParaRPr>
          </a:p>
        </p:txBody>
      </p:sp>
      <p:sp>
        <p:nvSpPr>
          <p:cNvPr id="121" name="淘宝店chenying0907 109">
            <a:extLst>
              <a:ext uri="{FF2B5EF4-FFF2-40B4-BE49-F238E27FC236}">
                <a16:creationId xmlns:a16="http://schemas.microsoft.com/office/drawing/2014/main" id="{FD59BFB1-534F-74E4-2065-FE3D6A56529D}"/>
              </a:ext>
            </a:extLst>
          </p:cNvPr>
          <p:cNvSpPr/>
          <p:nvPr/>
        </p:nvSpPr>
        <p:spPr>
          <a:xfrm>
            <a:off x="10167909" y="5257607"/>
            <a:ext cx="874053" cy="707886"/>
          </a:xfrm>
          <a:prstGeom prst="rect">
            <a:avLst/>
          </a:prstGeom>
        </p:spPr>
        <p:txBody>
          <a:bodyPr wrap="square">
            <a:spAutoFit/>
          </a:bodyPr>
          <a:lstStyle/>
          <a:p>
            <a:pPr algn="ctr" defTabSz="1218804"/>
            <a:r>
              <a:rPr lang="en-US" altLang="zh-CN" sz="4000" dirty="0">
                <a:ln w="6350">
                  <a:noFill/>
                </a:ln>
                <a:solidFill>
                  <a:srgbClr val="6687C3"/>
                </a:solidFill>
                <a:latin typeface="微软雅黑" panose="020B0503020204020204" pitchFamily="34" charset="-122"/>
                <a:ea typeface="微软雅黑" panose="020B0503020204020204" pitchFamily="34" charset="-122"/>
              </a:rPr>
              <a:t>04</a:t>
            </a:r>
            <a:endParaRPr lang="zh-CN" altLang="en-US" sz="4000" dirty="0">
              <a:ln w="6350">
                <a:noFill/>
              </a:ln>
              <a:solidFill>
                <a:srgbClr val="6687C3"/>
              </a:solidFill>
              <a:latin typeface="微软雅黑" panose="020B0503020204020204" pitchFamily="34" charset="-122"/>
              <a:ea typeface="微软雅黑" panose="020B0503020204020204" pitchFamily="34" charset="-122"/>
            </a:endParaRPr>
          </a:p>
        </p:txBody>
      </p:sp>
      <p:sp>
        <p:nvSpPr>
          <p:cNvPr id="122" name="淘宝店chenying0907 21">
            <a:extLst>
              <a:ext uri="{FF2B5EF4-FFF2-40B4-BE49-F238E27FC236}">
                <a16:creationId xmlns:a16="http://schemas.microsoft.com/office/drawing/2014/main" id="{53DE3CCF-35EC-74B3-93B4-BFC767A616E7}"/>
              </a:ext>
            </a:extLst>
          </p:cNvPr>
          <p:cNvSpPr>
            <a:spLocks noEditPoints="1"/>
          </p:cNvSpPr>
          <p:nvPr/>
        </p:nvSpPr>
        <p:spPr bwMode="auto">
          <a:xfrm>
            <a:off x="7091149" y="4678297"/>
            <a:ext cx="214438" cy="219203"/>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ysClr val="window" lastClr="FFFFFF"/>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23" name="淘宝店chenying0907 23">
            <a:extLst>
              <a:ext uri="{FF2B5EF4-FFF2-40B4-BE49-F238E27FC236}">
                <a16:creationId xmlns:a16="http://schemas.microsoft.com/office/drawing/2014/main" id="{A5916519-B230-9B91-7938-11E615CEC927}"/>
              </a:ext>
            </a:extLst>
          </p:cNvPr>
          <p:cNvSpPr>
            <a:spLocks noEditPoints="1"/>
          </p:cNvSpPr>
          <p:nvPr/>
        </p:nvSpPr>
        <p:spPr bwMode="auto">
          <a:xfrm>
            <a:off x="4895958" y="4672340"/>
            <a:ext cx="192995" cy="231118"/>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ysClr val="window" lastClr="FFFFFF"/>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24" name="淘宝店chenying0907 24">
            <a:extLst>
              <a:ext uri="{FF2B5EF4-FFF2-40B4-BE49-F238E27FC236}">
                <a16:creationId xmlns:a16="http://schemas.microsoft.com/office/drawing/2014/main" id="{BA96DA1D-C306-2188-DD8A-ADC724F80248}"/>
              </a:ext>
            </a:extLst>
          </p:cNvPr>
          <p:cNvSpPr>
            <a:spLocks noEditPoints="1"/>
          </p:cNvSpPr>
          <p:nvPr/>
        </p:nvSpPr>
        <p:spPr bwMode="auto">
          <a:xfrm>
            <a:off x="5231711" y="2849087"/>
            <a:ext cx="234692" cy="221586"/>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ysClr val="window" lastClr="FFFFFF"/>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sp>
        <p:nvSpPr>
          <p:cNvPr id="125" name="淘宝店chenying0907 26">
            <a:extLst>
              <a:ext uri="{FF2B5EF4-FFF2-40B4-BE49-F238E27FC236}">
                <a16:creationId xmlns:a16="http://schemas.microsoft.com/office/drawing/2014/main" id="{33C730A8-3F6F-4F51-DAC7-E0BEC80C4BF8}"/>
              </a:ext>
            </a:extLst>
          </p:cNvPr>
          <p:cNvSpPr>
            <a:spLocks noEditPoints="1"/>
          </p:cNvSpPr>
          <p:nvPr/>
        </p:nvSpPr>
        <p:spPr bwMode="auto">
          <a:xfrm>
            <a:off x="6740706" y="2829287"/>
            <a:ext cx="214246" cy="215251"/>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ysClr val="window" lastClr="FFFFFF"/>
          </a:solidFill>
          <a:ln>
            <a:noFill/>
          </a:ln>
        </p:spPr>
        <p:txBody>
          <a:bodyPr vert="horz" wrap="square" lIns="121861" tIns="60931" rIns="121861" bIns="60931" numCol="1" anchor="t" anchorCtr="0" compatLnSpc="1"/>
          <a:lstStyle/>
          <a:p>
            <a:pPr defTabSz="1218804">
              <a:defRPr/>
            </a:pPr>
            <a:endParaRPr lang="zh-CN" altLang="en-US" sz="2399" kern="0">
              <a:solidFill>
                <a:prstClr val="black"/>
              </a:solidFill>
              <a:latin typeface="Calibri"/>
              <a:ea typeface="宋体" panose="02010600030101010101" pitchFamily="2" charset="-122"/>
            </a:endParaRPr>
          </a:p>
        </p:txBody>
      </p:sp>
      <p:pic>
        <p:nvPicPr>
          <p:cNvPr id="3" name="图片 2" descr="底图">
            <a:extLst>
              <a:ext uri="{FF2B5EF4-FFF2-40B4-BE49-F238E27FC236}">
                <a16:creationId xmlns:a16="http://schemas.microsoft.com/office/drawing/2014/main" id="{1039859E-2AD0-65FA-CAD1-F840D593E94F}"/>
              </a:ext>
            </a:extLst>
          </p:cNvPr>
          <p:cNvPicPr>
            <a:picLocks noChangeAspect="1"/>
          </p:cNvPicPr>
          <p:nvPr>
            <p:custDataLst>
              <p:tags r:id="rId2"/>
            </p:custDataLst>
          </p:nvPr>
        </p:nvPicPr>
        <p:blipFill>
          <a:blip r:embed="rId6"/>
          <a:srcRect t="51611" b="37473"/>
          <a:stretch>
            <a:fillRect/>
          </a:stretch>
        </p:blipFill>
        <p:spPr>
          <a:xfrm>
            <a:off x="0" y="0"/>
            <a:ext cx="12207558" cy="526415"/>
          </a:xfrm>
          <a:prstGeom prst="rect">
            <a:avLst/>
          </a:prstGeom>
        </p:spPr>
      </p:pic>
      <p:grpSp>
        <p:nvGrpSpPr>
          <p:cNvPr id="4" name="组合 3">
            <a:extLst>
              <a:ext uri="{FF2B5EF4-FFF2-40B4-BE49-F238E27FC236}">
                <a16:creationId xmlns:a16="http://schemas.microsoft.com/office/drawing/2014/main" id="{27F40B18-E907-7415-4C71-322F370688E5}"/>
              </a:ext>
            </a:extLst>
          </p:cNvPr>
          <p:cNvGrpSpPr/>
          <p:nvPr/>
        </p:nvGrpSpPr>
        <p:grpSpPr>
          <a:xfrm>
            <a:off x="8251622" y="-182563"/>
            <a:ext cx="3944823" cy="870585"/>
            <a:chOff x="218930" y="27621"/>
            <a:chExt cx="3944823" cy="870585"/>
          </a:xfrm>
        </p:grpSpPr>
        <p:pic>
          <p:nvPicPr>
            <p:cNvPr id="5" name="图片 4">
              <a:extLst>
                <a:ext uri="{FF2B5EF4-FFF2-40B4-BE49-F238E27FC236}">
                  <a16:creationId xmlns:a16="http://schemas.microsoft.com/office/drawing/2014/main" id="{B6B01772-267E-7FCE-9637-3DF0C2827327}"/>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6" name="Picture 3">
              <a:extLst>
                <a:ext uri="{FF2B5EF4-FFF2-40B4-BE49-F238E27FC236}">
                  <a16:creationId xmlns:a16="http://schemas.microsoft.com/office/drawing/2014/main" id="{A3C14468-0899-8C06-80E8-173C8291315B}"/>
                </a:ext>
              </a:extLst>
            </p:cNvPr>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8" name="图片 8">
              <a:extLst>
                <a:ext uri="{FF2B5EF4-FFF2-40B4-BE49-F238E27FC236}">
                  <a16:creationId xmlns:a16="http://schemas.microsoft.com/office/drawing/2014/main" id="{7BF8805E-FE48-2CF4-2DA0-2168AD7EA21B}"/>
                </a:ext>
              </a:extLst>
            </p:cNvPr>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9" name="图片 8">
              <a:extLst>
                <a:ext uri="{FF2B5EF4-FFF2-40B4-BE49-F238E27FC236}">
                  <a16:creationId xmlns:a16="http://schemas.microsoft.com/office/drawing/2014/main" id="{704E85BF-87E9-645A-067D-512196EFE0F4}"/>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10" name="矩形 4">
            <a:extLst>
              <a:ext uri="{FF2B5EF4-FFF2-40B4-BE49-F238E27FC236}">
                <a16:creationId xmlns:a16="http://schemas.microsoft.com/office/drawing/2014/main" id="{3891C284-5EEA-E0C8-C001-212FF2CE1FDE}"/>
              </a:ext>
            </a:extLst>
          </p:cNvPr>
          <p:cNvSpPr/>
          <p:nvPr/>
        </p:nvSpPr>
        <p:spPr>
          <a:xfrm>
            <a:off x="9934080" y="523192"/>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04BAC9BE-E8A1-CD82-C954-1BFBFEC9C02F}"/>
              </a:ext>
            </a:extLst>
          </p:cNvPr>
          <p:cNvSpPr/>
          <p:nvPr/>
        </p:nvSpPr>
        <p:spPr>
          <a:xfrm flipH="1">
            <a:off x="9945192" y="526659"/>
            <a:ext cx="2246807" cy="583200"/>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创 新 与 规 划</a:t>
            </a:r>
          </a:p>
        </p:txBody>
      </p:sp>
      <p:sp>
        <p:nvSpPr>
          <p:cNvPr id="13" name="矩形 4">
            <a:extLst>
              <a:ext uri="{FF2B5EF4-FFF2-40B4-BE49-F238E27FC236}">
                <a16:creationId xmlns:a16="http://schemas.microsoft.com/office/drawing/2014/main" id="{5FB95129-D59F-4E2E-7AA7-7C44DC42C88C}"/>
              </a:ext>
            </a:extLst>
          </p:cNvPr>
          <p:cNvSpPr/>
          <p:nvPr/>
        </p:nvSpPr>
        <p:spPr>
          <a:xfrm>
            <a:off x="7684080" y="526570"/>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14" name="矩形 4">
            <a:extLst>
              <a:ext uri="{FF2B5EF4-FFF2-40B4-BE49-F238E27FC236}">
                <a16:creationId xmlns:a16="http://schemas.microsoft.com/office/drawing/2014/main" id="{C0F3B441-EB3F-AD31-055A-95AD75788AD4}"/>
              </a:ext>
            </a:extLst>
          </p:cNvPr>
          <p:cNvSpPr/>
          <p:nvPr/>
        </p:nvSpPr>
        <p:spPr>
          <a:xfrm>
            <a:off x="5388385" y="526569"/>
            <a:ext cx="2284582"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15" name="矩形 4">
            <a:extLst>
              <a:ext uri="{FF2B5EF4-FFF2-40B4-BE49-F238E27FC236}">
                <a16:creationId xmlns:a16="http://schemas.microsoft.com/office/drawing/2014/main" id="{FE702F98-B5BA-3679-D8FF-9A5E48D7F738}"/>
              </a:ext>
            </a:extLst>
          </p:cNvPr>
          <p:cNvSpPr/>
          <p:nvPr/>
        </p:nvSpPr>
        <p:spPr>
          <a:xfrm>
            <a:off x="3137116"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课 题 背 景</a:t>
            </a:r>
          </a:p>
        </p:txBody>
      </p:sp>
      <p:sp>
        <p:nvSpPr>
          <p:cNvPr id="16" name="矩形 4">
            <a:extLst>
              <a:ext uri="{FF2B5EF4-FFF2-40B4-BE49-F238E27FC236}">
                <a16:creationId xmlns:a16="http://schemas.microsoft.com/office/drawing/2014/main" id="{A401C3BE-47C2-6EAC-3C36-E8E687BFB541}"/>
              </a:ext>
            </a:extLst>
          </p:cNvPr>
          <p:cNvSpPr/>
          <p:nvPr/>
        </p:nvSpPr>
        <p:spPr>
          <a:xfrm>
            <a:off x="0" y="526570"/>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59E3224A-6FB8-3DF5-F737-980A67B93AD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8926" y="587789"/>
            <a:ext cx="2622127" cy="465196"/>
          </a:xfrm>
          <a:prstGeom prst="rect">
            <a:avLst/>
          </a:prstGeom>
        </p:spPr>
      </p:pic>
    </p:spTree>
    <p:custDataLst>
      <p:tags r:id="rId1"/>
    </p:custDataLst>
    <p:extLst>
      <p:ext uri="{BB962C8B-B14F-4D97-AF65-F5344CB8AC3E}">
        <p14:creationId xmlns:p14="http://schemas.microsoft.com/office/powerpoint/2010/main" val="136953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750" fill="hold"/>
                                        <p:tgtEl>
                                          <p:spTgt spid="70"/>
                                        </p:tgtEl>
                                        <p:attrNameLst>
                                          <p:attrName>ppt_x</p:attrName>
                                        </p:attrNameLst>
                                      </p:cBhvr>
                                      <p:tavLst>
                                        <p:tav tm="0">
                                          <p:val>
                                            <p:strVal val="#ppt_x"/>
                                          </p:val>
                                        </p:tav>
                                        <p:tav tm="100000">
                                          <p:val>
                                            <p:strVal val="#ppt_x"/>
                                          </p:val>
                                        </p:tav>
                                      </p:tavLst>
                                    </p:anim>
                                    <p:anim calcmode="lin" valueType="num">
                                      <p:cBhvr additive="base">
                                        <p:cTn id="8" dur="750" fill="hold"/>
                                        <p:tgtEl>
                                          <p:spTgt spid="70"/>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53" presetClass="entr" presetSubtype="528" fill="hold" grpId="0" nodeType="afterEffect">
                                  <p:stCondLst>
                                    <p:cond delay="0"/>
                                  </p:stCondLst>
                                  <p:childTnLst>
                                    <p:set>
                                      <p:cBhvr>
                                        <p:cTn id="11" dur="1" fill="hold">
                                          <p:stCondLst>
                                            <p:cond delay="0"/>
                                          </p:stCondLst>
                                        </p:cTn>
                                        <p:tgtEl>
                                          <p:spTgt spid="102"/>
                                        </p:tgtEl>
                                        <p:attrNameLst>
                                          <p:attrName>style.visibility</p:attrName>
                                        </p:attrNameLst>
                                      </p:cBhvr>
                                      <p:to>
                                        <p:strVal val="visible"/>
                                      </p:to>
                                    </p:set>
                                    <p:anim calcmode="lin" valueType="num">
                                      <p:cBhvr>
                                        <p:cTn id="12" dur="500" fill="hold"/>
                                        <p:tgtEl>
                                          <p:spTgt spid="102"/>
                                        </p:tgtEl>
                                        <p:attrNameLst>
                                          <p:attrName>ppt_w</p:attrName>
                                        </p:attrNameLst>
                                      </p:cBhvr>
                                      <p:tavLst>
                                        <p:tav tm="0">
                                          <p:val>
                                            <p:fltVal val="0"/>
                                          </p:val>
                                        </p:tav>
                                        <p:tav tm="100000">
                                          <p:val>
                                            <p:strVal val="#ppt_w"/>
                                          </p:val>
                                        </p:tav>
                                      </p:tavLst>
                                    </p:anim>
                                    <p:anim calcmode="lin" valueType="num">
                                      <p:cBhvr>
                                        <p:cTn id="13" dur="500" fill="hold"/>
                                        <p:tgtEl>
                                          <p:spTgt spid="102"/>
                                        </p:tgtEl>
                                        <p:attrNameLst>
                                          <p:attrName>ppt_h</p:attrName>
                                        </p:attrNameLst>
                                      </p:cBhvr>
                                      <p:tavLst>
                                        <p:tav tm="0">
                                          <p:val>
                                            <p:fltVal val="0"/>
                                          </p:val>
                                        </p:tav>
                                        <p:tav tm="100000">
                                          <p:val>
                                            <p:strVal val="#ppt_h"/>
                                          </p:val>
                                        </p:tav>
                                      </p:tavLst>
                                    </p:anim>
                                    <p:animEffect transition="in" filter="fade">
                                      <p:cBhvr>
                                        <p:cTn id="14" dur="500"/>
                                        <p:tgtEl>
                                          <p:spTgt spid="102"/>
                                        </p:tgtEl>
                                      </p:cBhvr>
                                    </p:animEffect>
                                    <p:anim calcmode="lin" valueType="num">
                                      <p:cBhvr>
                                        <p:cTn id="15" dur="500" fill="hold"/>
                                        <p:tgtEl>
                                          <p:spTgt spid="102"/>
                                        </p:tgtEl>
                                        <p:attrNameLst>
                                          <p:attrName>ppt_x</p:attrName>
                                        </p:attrNameLst>
                                      </p:cBhvr>
                                      <p:tavLst>
                                        <p:tav tm="0">
                                          <p:val>
                                            <p:fltVal val="0.5"/>
                                          </p:val>
                                        </p:tav>
                                        <p:tav tm="100000">
                                          <p:val>
                                            <p:strVal val="#ppt_x"/>
                                          </p:val>
                                        </p:tav>
                                      </p:tavLst>
                                    </p:anim>
                                    <p:anim calcmode="lin" valueType="num">
                                      <p:cBhvr>
                                        <p:cTn id="16" dur="500" fill="hold"/>
                                        <p:tgtEl>
                                          <p:spTgt spid="102"/>
                                        </p:tgtEl>
                                        <p:attrNameLst>
                                          <p:attrName>ppt_y</p:attrName>
                                        </p:attrNameLst>
                                      </p:cBhvr>
                                      <p:tavLst>
                                        <p:tav tm="0">
                                          <p:val>
                                            <p:fltVal val="0.5"/>
                                          </p:val>
                                        </p:tav>
                                        <p:tav tm="100000">
                                          <p:val>
                                            <p:strVal val="#ppt_y"/>
                                          </p:val>
                                        </p:tav>
                                      </p:tavLst>
                                    </p:anim>
                                  </p:childTnLst>
                                </p:cTn>
                              </p:par>
                              <p:par>
                                <p:cTn id="17" presetID="53" presetClass="entr" presetSubtype="528"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 calcmode="lin" valueType="num">
                                      <p:cBhvr>
                                        <p:cTn id="19" dur="500" fill="hold"/>
                                        <p:tgtEl>
                                          <p:spTgt spid="124"/>
                                        </p:tgtEl>
                                        <p:attrNameLst>
                                          <p:attrName>ppt_w</p:attrName>
                                        </p:attrNameLst>
                                      </p:cBhvr>
                                      <p:tavLst>
                                        <p:tav tm="0">
                                          <p:val>
                                            <p:fltVal val="0"/>
                                          </p:val>
                                        </p:tav>
                                        <p:tav tm="100000">
                                          <p:val>
                                            <p:strVal val="#ppt_w"/>
                                          </p:val>
                                        </p:tav>
                                      </p:tavLst>
                                    </p:anim>
                                    <p:anim calcmode="lin" valueType="num">
                                      <p:cBhvr>
                                        <p:cTn id="20" dur="500" fill="hold"/>
                                        <p:tgtEl>
                                          <p:spTgt spid="124"/>
                                        </p:tgtEl>
                                        <p:attrNameLst>
                                          <p:attrName>ppt_h</p:attrName>
                                        </p:attrNameLst>
                                      </p:cBhvr>
                                      <p:tavLst>
                                        <p:tav tm="0">
                                          <p:val>
                                            <p:fltVal val="0"/>
                                          </p:val>
                                        </p:tav>
                                        <p:tav tm="100000">
                                          <p:val>
                                            <p:strVal val="#ppt_h"/>
                                          </p:val>
                                        </p:tav>
                                      </p:tavLst>
                                    </p:anim>
                                    <p:animEffect transition="in" filter="fade">
                                      <p:cBhvr>
                                        <p:cTn id="21" dur="500"/>
                                        <p:tgtEl>
                                          <p:spTgt spid="124"/>
                                        </p:tgtEl>
                                      </p:cBhvr>
                                    </p:animEffect>
                                    <p:anim calcmode="lin" valueType="num">
                                      <p:cBhvr>
                                        <p:cTn id="22" dur="500" fill="hold"/>
                                        <p:tgtEl>
                                          <p:spTgt spid="124"/>
                                        </p:tgtEl>
                                        <p:attrNameLst>
                                          <p:attrName>ppt_x</p:attrName>
                                        </p:attrNameLst>
                                      </p:cBhvr>
                                      <p:tavLst>
                                        <p:tav tm="0">
                                          <p:val>
                                            <p:fltVal val="0.5"/>
                                          </p:val>
                                        </p:tav>
                                        <p:tav tm="100000">
                                          <p:val>
                                            <p:strVal val="#ppt_x"/>
                                          </p:val>
                                        </p:tav>
                                      </p:tavLst>
                                    </p:anim>
                                    <p:anim calcmode="lin" valueType="num">
                                      <p:cBhvr>
                                        <p:cTn id="23" dur="500" fill="hold"/>
                                        <p:tgtEl>
                                          <p:spTgt spid="124"/>
                                        </p:tgtEl>
                                        <p:attrNameLst>
                                          <p:attrName>ppt_y</p:attrName>
                                        </p:attrNameLst>
                                      </p:cBhvr>
                                      <p:tavLst>
                                        <p:tav tm="0">
                                          <p:val>
                                            <p:fltVal val="0.5"/>
                                          </p:val>
                                        </p:tav>
                                        <p:tav tm="100000">
                                          <p:val>
                                            <p:strVal val="#ppt_y"/>
                                          </p:val>
                                        </p:tav>
                                      </p:tavLst>
                                    </p:anim>
                                  </p:childTnLst>
                                </p:cTn>
                              </p:par>
                              <p:par>
                                <p:cTn id="24" presetID="53" presetClass="entr" presetSubtype="528"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 calcmode="lin" valueType="num">
                                      <p:cBhvr>
                                        <p:cTn id="26" dur="500" fill="hold"/>
                                        <p:tgtEl>
                                          <p:spTgt spid="105"/>
                                        </p:tgtEl>
                                        <p:attrNameLst>
                                          <p:attrName>ppt_w</p:attrName>
                                        </p:attrNameLst>
                                      </p:cBhvr>
                                      <p:tavLst>
                                        <p:tav tm="0">
                                          <p:val>
                                            <p:fltVal val="0"/>
                                          </p:val>
                                        </p:tav>
                                        <p:tav tm="100000">
                                          <p:val>
                                            <p:strVal val="#ppt_w"/>
                                          </p:val>
                                        </p:tav>
                                      </p:tavLst>
                                    </p:anim>
                                    <p:anim calcmode="lin" valueType="num">
                                      <p:cBhvr>
                                        <p:cTn id="27" dur="500" fill="hold"/>
                                        <p:tgtEl>
                                          <p:spTgt spid="105"/>
                                        </p:tgtEl>
                                        <p:attrNameLst>
                                          <p:attrName>ppt_h</p:attrName>
                                        </p:attrNameLst>
                                      </p:cBhvr>
                                      <p:tavLst>
                                        <p:tav tm="0">
                                          <p:val>
                                            <p:fltVal val="0"/>
                                          </p:val>
                                        </p:tav>
                                        <p:tav tm="100000">
                                          <p:val>
                                            <p:strVal val="#ppt_h"/>
                                          </p:val>
                                        </p:tav>
                                      </p:tavLst>
                                    </p:anim>
                                    <p:animEffect transition="in" filter="fade">
                                      <p:cBhvr>
                                        <p:cTn id="28" dur="500"/>
                                        <p:tgtEl>
                                          <p:spTgt spid="105"/>
                                        </p:tgtEl>
                                      </p:cBhvr>
                                    </p:animEffect>
                                    <p:anim calcmode="lin" valueType="num">
                                      <p:cBhvr>
                                        <p:cTn id="29" dur="500" fill="hold"/>
                                        <p:tgtEl>
                                          <p:spTgt spid="105"/>
                                        </p:tgtEl>
                                        <p:attrNameLst>
                                          <p:attrName>ppt_x</p:attrName>
                                        </p:attrNameLst>
                                      </p:cBhvr>
                                      <p:tavLst>
                                        <p:tav tm="0">
                                          <p:val>
                                            <p:fltVal val="0.5"/>
                                          </p:val>
                                        </p:tav>
                                        <p:tav tm="100000">
                                          <p:val>
                                            <p:strVal val="#ppt_x"/>
                                          </p:val>
                                        </p:tav>
                                      </p:tavLst>
                                    </p:anim>
                                    <p:anim calcmode="lin" valueType="num">
                                      <p:cBhvr>
                                        <p:cTn id="30" dur="500" fill="hold"/>
                                        <p:tgtEl>
                                          <p:spTgt spid="105"/>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0"/>
                                  </p:stCondLst>
                                  <p:childTnLst>
                                    <p:set>
                                      <p:cBhvr>
                                        <p:cTn id="32" dur="1" fill="hold">
                                          <p:stCondLst>
                                            <p:cond delay="0"/>
                                          </p:stCondLst>
                                        </p:cTn>
                                        <p:tgtEl>
                                          <p:spTgt spid="125"/>
                                        </p:tgtEl>
                                        <p:attrNameLst>
                                          <p:attrName>style.visibility</p:attrName>
                                        </p:attrNameLst>
                                      </p:cBhvr>
                                      <p:to>
                                        <p:strVal val="visible"/>
                                      </p:to>
                                    </p:set>
                                    <p:anim calcmode="lin" valueType="num">
                                      <p:cBhvr>
                                        <p:cTn id="33" dur="500" fill="hold"/>
                                        <p:tgtEl>
                                          <p:spTgt spid="125"/>
                                        </p:tgtEl>
                                        <p:attrNameLst>
                                          <p:attrName>ppt_w</p:attrName>
                                        </p:attrNameLst>
                                      </p:cBhvr>
                                      <p:tavLst>
                                        <p:tav tm="0">
                                          <p:val>
                                            <p:fltVal val="0"/>
                                          </p:val>
                                        </p:tav>
                                        <p:tav tm="100000">
                                          <p:val>
                                            <p:strVal val="#ppt_w"/>
                                          </p:val>
                                        </p:tav>
                                      </p:tavLst>
                                    </p:anim>
                                    <p:anim calcmode="lin" valueType="num">
                                      <p:cBhvr>
                                        <p:cTn id="34" dur="500" fill="hold"/>
                                        <p:tgtEl>
                                          <p:spTgt spid="125"/>
                                        </p:tgtEl>
                                        <p:attrNameLst>
                                          <p:attrName>ppt_h</p:attrName>
                                        </p:attrNameLst>
                                      </p:cBhvr>
                                      <p:tavLst>
                                        <p:tav tm="0">
                                          <p:val>
                                            <p:fltVal val="0"/>
                                          </p:val>
                                        </p:tav>
                                        <p:tav tm="100000">
                                          <p:val>
                                            <p:strVal val="#ppt_h"/>
                                          </p:val>
                                        </p:tav>
                                      </p:tavLst>
                                    </p:anim>
                                    <p:animEffect transition="in" filter="fade">
                                      <p:cBhvr>
                                        <p:cTn id="35" dur="500"/>
                                        <p:tgtEl>
                                          <p:spTgt spid="125"/>
                                        </p:tgtEl>
                                      </p:cBhvr>
                                    </p:animEffect>
                                    <p:anim calcmode="lin" valueType="num">
                                      <p:cBhvr>
                                        <p:cTn id="36" dur="500" fill="hold"/>
                                        <p:tgtEl>
                                          <p:spTgt spid="125"/>
                                        </p:tgtEl>
                                        <p:attrNameLst>
                                          <p:attrName>ppt_x</p:attrName>
                                        </p:attrNameLst>
                                      </p:cBhvr>
                                      <p:tavLst>
                                        <p:tav tm="0">
                                          <p:val>
                                            <p:fltVal val="0.5"/>
                                          </p:val>
                                        </p:tav>
                                        <p:tav tm="100000">
                                          <p:val>
                                            <p:strVal val="#ppt_x"/>
                                          </p:val>
                                        </p:tav>
                                      </p:tavLst>
                                    </p:anim>
                                    <p:anim calcmode="lin" valueType="num">
                                      <p:cBhvr>
                                        <p:cTn id="37" dur="500" fill="hold"/>
                                        <p:tgtEl>
                                          <p:spTgt spid="125"/>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0"/>
                                  </p:stCondLst>
                                  <p:childTnLst>
                                    <p:set>
                                      <p:cBhvr>
                                        <p:cTn id="39" dur="1" fill="hold">
                                          <p:stCondLst>
                                            <p:cond delay="0"/>
                                          </p:stCondLst>
                                        </p:cTn>
                                        <p:tgtEl>
                                          <p:spTgt spid="103"/>
                                        </p:tgtEl>
                                        <p:attrNameLst>
                                          <p:attrName>style.visibility</p:attrName>
                                        </p:attrNameLst>
                                      </p:cBhvr>
                                      <p:to>
                                        <p:strVal val="visible"/>
                                      </p:to>
                                    </p:set>
                                    <p:anim calcmode="lin" valueType="num">
                                      <p:cBhvr>
                                        <p:cTn id="40" dur="500" fill="hold"/>
                                        <p:tgtEl>
                                          <p:spTgt spid="103"/>
                                        </p:tgtEl>
                                        <p:attrNameLst>
                                          <p:attrName>ppt_w</p:attrName>
                                        </p:attrNameLst>
                                      </p:cBhvr>
                                      <p:tavLst>
                                        <p:tav tm="0">
                                          <p:val>
                                            <p:fltVal val="0"/>
                                          </p:val>
                                        </p:tav>
                                        <p:tav tm="100000">
                                          <p:val>
                                            <p:strVal val="#ppt_w"/>
                                          </p:val>
                                        </p:tav>
                                      </p:tavLst>
                                    </p:anim>
                                    <p:anim calcmode="lin" valueType="num">
                                      <p:cBhvr>
                                        <p:cTn id="41" dur="500" fill="hold"/>
                                        <p:tgtEl>
                                          <p:spTgt spid="103"/>
                                        </p:tgtEl>
                                        <p:attrNameLst>
                                          <p:attrName>ppt_h</p:attrName>
                                        </p:attrNameLst>
                                      </p:cBhvr>
                                      <p:tavLst>
                                        <p:tav tm="0">
                                          <p:val>
                                            <p:fltVal val="0"/>
                                          </p:val>
                                        </p:tav>
                                        <p:tav tm="100000">
                                          <p:val>
                                            <p:strVal val="#ppt_h"/>
                                          </p:val>
                                        </p:tav>
                                      </p:tavLst>
                                    </p:anim>
                                    <p:animEffect transition="in" filter="fade">
                                      <p:cBhvr>
                                        <p:cTn id="42" dur="500"/>
                                        <p:tgtEl>
                                          <p:spTgt spid="103"/>
                                        </p:tgtEl>
                                      </p:cBhvr>
                                    </p:animEffect>
                                    <p:anim calcmode="lin" valueType="num">
                                      <p:cBhvr>
                                        <p:cTn id="43" dur="500" fill="hold"/>
                                        <p:tgtEl>
                                          <p:spTgt spid="103"/>
                                        </p:tgtEl>
                                        <p:attrNameLst>
                                          <p:attrName>ppt_x</p:attrName>
                                        </p:attrNameLst>
                                      </p:cBhvr>
                                      <p:tavLst>
                                        <p:tav tm="0">
                                          <p:val>
                                            <p:fltVal val="0.5"/>
                                          </p:val>
                                        </p:tav>
                                        <p:tav tm="100000">
                                          <p:val>
                                            <p:strVal val="#ppt_x"/>
                                          </p:val>
                                        </p:tav>
                                      </p:tavLst>
                                    </p:anim>
                                    <p:anim calcmode="lin" valueType="num">
                                      <p:cBhvr>
                                        <p:cTn id="44" dur="500" fill="hold"/>
                                        <p:tgtEl>
                                          <p:spTgt spid="103"/>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0"/>
                                  </p:stCondLst>
                                  <p:childTnLst>
                                    <p:set>
                                      <p:cBhvr>
                                        <p:cTn id="46" dur="1" fill="hold">
                                          <p:stCondLst>
                                            <p:cond delay="0"/>
                                          </p:stCondLst>
                                        </p:cTn>
                                        <p:tgtEl>
                                          <p:spTgt spid="123"/>
                                        </p:tgtEl>
                                        <p:attrNameLst>
                                          <p:attrName>style.visibility</p:attrName>
                                        </p:attrNameLst>
                                      </p:cBhvr>
                                      <p:to>
                                        <p:strVal val="visible"/>
                                      </p:to>
                                    </p:set>
                                    <p:anim calcmode="lin" valueType="num">
                                      <p:cBhvr>
                                        <p:cTn id="47" dur="500" fill="hold"/>
                                        <p:tgtEl>
                                          <p:spTgt spid="123"/>
                                        </p:tgtEl>
                                        <p:attrNameLst>
                                          <p:attrName>ppt_w</p:attrName>
                                        </p:attrNameLst>
                                      </p:cBhvr>
                                      <p:tavLst>
                                        <p:tav tm="0">
                                          <p:val>
                                            <p:fltVal val="0"/>
                                          </p:val>
                                        </p:tav>
                                        <p:tav tm="100000">
                                          <p:val>
                                            <p:strVal val="#ppt_w"/>
                                          </p:val>
                                        </p:tav>
                                      </p:tavLst>
                                    </p:anim>
                                    <p:anim calcmode="lin" valueType="num">
                                      <p:cBhvr>
                                        <p:cTn id="48" dur="500" fill="hold"/>
                                        <p:tgtEl>
                                          <p:spTgt spid="123"/>
                                        </p:tgtEl>
                                        <p:attrNameLst>
                                          <p:attrName>ppt_h</p:attrName>
                                        </p:attrNameLst>
                                      </p:cBhvr>
                                      <p:tavLst>
                                        <p:tav tm="0">
                                          <p:val>
                                            <p:fltVal val="0"/>
                                          </p:val>
                                        </p:tav>
                                        <p:tav tm="100000">
                                          <p:val>
                                            <p:strVal val="#ppt_h"/>
                                          </p:val>
                                        </p:tav>
                                      </p:tavLst>
                                    </p:anim>
                                    <p:animEffect transition="in" filter="fade">
                                      <p:cBhvr>
                                        <p:cTn id="49" dur="500"/>
                                        <p:tgtEl>
                                          <p:spTgt spid="123"/>
                                        </p:tgtEl>
                                      </p:cBhvr>
                                    </p:animEffect>
                                    <p:anim calcmode="lin" valueType="num">
                                      <p:cBhvr>
                                        <p:cTn id="50" dur="500" fill="hold"/>
                                        <p:tgtEl>
                                          <p:spTgt spid="123"/>
                                        </p:tgtEl>
                                        <p:attrNameLst>
                                          <p:attrName>ppt_x</p:attrName>
                                        </p:attrNameLst>
                                      </p:cBhvr>
                                      <p:tavLst>
                                        <p:tav tm="0">
                                          <p:val>
                                            <p:fltVal val="0.5"/>
                                          </p:val>
                                        </p:tav>
                                        <p:tav tm="100000">
                                          <p:val>
                                            <p:strVal val="#ppt_x"/>
                                          </p:val>
                                        </p:tav>
                                      </p:tavLst>
                                    </p:anim>
                                    <p:anim calcmode="lin" valueType="num">
                                      <p:cBhvr>
                                        <p:cTn id="51" dur="500" fill="hold"/>
                                        <p:tgtEl>
                                          <p:spTgt spid="123"/>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 calcmode="lin" valueType="num">
                                      <p:cBhvr>
                                        <p:cTn id="54" dur="500" fill="hold"/>
                                        <p:tgtEl>
                                          <p:spTgt spid="104"/>
                                        </p:tgtEl>
                                        <p:attrNameLst>
                                          <p:attrName>ppt_w</p:attrName>
                                        </p:attrNameLst>
                                      </p:cBhvr>
                                      <p:tavLst>
                                        <p:tav tm="0">
                                          <p:val>
                                            <p:fltVal val="0"/>
                                          </p:val>
                                        </p:tav>
                                        <p:tav tm="100000">
                                          <p:val>
                                            <p:strVal val="#ppt_w"/>
                                          </p:val>
                                        </p:tav>
                                      </p:tavLst>
                                    </p:anim>
                                    <p:anim calcmode="lin" valueType="num">
                                      <p:cBhvr>
                                        <p:cTn id="55" dur="500" fill="hold"/>
                                        <p:tgtEl>
                                          <p:spTgt spid="104"/>
                                        </p:tgtEl>
                                        <p:attrNameLst>
                                          <p:attrName>ppt_h</p:attrName>
                                        </p:attrNameLst>
                                      </p:cBhvr>
                                      <p:tavLst>
                                        <p:tav tm="0">
                                          <p:val>
                                            <p:fltVal val="0"/>
                                          </p:val>
                                        </p:tav>
                                        <p:tav tm="100000">
                                          <p:val>
                                            <p:strVal val="#ppt_h"/>
                                          </p:val>
                                        </p:tav>
                                      </p:tavLst>
                                    </p:anim>
                                    <p:animEffect transition="in" filter="fade">
                                      <p:cBhvr>
                                        <p:cTn id="56" dur="500"/>
                                        <p:tgtEl>
                                          <p:spTgt spid="104"/>
                                        </p:tgtEl>
                                      </p:cBhvr>
                                    </p:animEffect>
                                    <p:anim calcmode="lin" valueType="num">
                                      <p:cBhvr>
                                        <p:cTn id="57" dur="500" fill="hold"/>
                                        <p:tgtEl>
                                          <p:spTgt spid="104"/>
                                        </p:tgtEl>
                                        <p:attrNameLst>
                                          <p:attrName>ppt_x</p:attrName>
                                        </p:attrNameLst>
                                      </p:cBhvr>
                                      <p:tavLst>
                                        <p:tav tm="0">
                                          <p:val>
                                            <p:fltVal val="0.5"/>
                                          </p:val>
                                        </p:tav>
                                        <p:tav tm="100000">
                                          <p:val>
                                            <p:strVal val="#ppt_x"/>
                                          </p:val>
                                        </p:tav>
                                      </p:tavLst>
                                    </p:anim>
                                    <p:anim calcmode="lin" valueType="num">
                                      <p:cBhvr>
                                        <p:cTn id="58" dur="500" fill="hold"/>
                                        <p:tgtEl>
                                          <p:spTgt spid="104"/>
                                        </p:tgtEl>
                                        <p:attrNameLst>
                                          <p:attrName>ppt_y</p:attrName>
                                        </p:attrNameLst>
                                      </p:cBhvr>
                                      <p:tavLst>
                                        <p:tav tm="0">
                                          <p:val>
                                            <p:fltVal val="0.5"/>
                                          </p:val>
                                        </p:tav>
                                        <p:tav tm="100000">
                                          <p:val>
                                            <p:strVal val="#ppt_y"/>
                                          </p:val>
                                        </p:tav>
                                      </p:tavLst>
                                    </p:anim>
                                  </p:childTnLst>
                                </p:cTn>
                              </p:par>
                              <p:par>
                                <p:cTn id="59" presetID="53" presetClass="entr" presetSubtype="528" fill="hold" grpId="0" nodeType="withEffect">
                                  <p:stCondLst>
                                    <p:cond delay="0"/>
                                  </p:stCondLst>
                                  <p:childTnLst>
                                    <p:set>
                                      <p:cBhvr>
                                        <p:cTn id="60" dur="1" fill="hold">
                                          <p:stCondLst>
                                            <p:cond delay="0"/>
                                          </p:stCondLst>
                                        </p:cTn>
                                        <p:tgtEl>
                                          <p:spTgt spid="122"/>
                                        </p:tgtEl>
                                        <p:attrNameLst>
                                          <p:attrName>style.visibility</p:attrName>
                                        </p:attrNameLst>
                                      </p:cBhvr>
                                      <p:to>
                                        <p:strVal val="visible"/>
                                      </p:to>
                                    </p:set>
                                    <p:anim calcmode="lin" valueType="num">
                                      <p:cBhvr>
                                        <p:cTn id="61" dur="500" fill="hold"/>
                                        <p:tgtEl>
                                          <p:spTgt spid="122"/>
                                        </p:tgtEl>
                                        <p:attrNameLst>
                                          <p:attrName>ppt_w</p:attrName>
                                        </p:attrNameLst>
                                      </p:cBhvr>
                                      <p:tavLst>
                                        <p:tav tm="0">
                                          <p:val>
                                            <p:fltVal val="0"/>
                                          </p:val>
                                        </p:tav>
                                        <p:tav tm="100000">
                                          <p:val>
                                            <p:strVal val="#ppt_w"/>
                                          </p:val>
                                        </p:tav>
                                      </p:tavLst>
                                    </p:anim>
                                    <p:anim calcmode="lin" valueType="num">
                                      <p:cBhvr>
                                        <p:cTn id="62" dur="500" fill="hold"/>
                                        <p:tgtEl>
                                          <p:spTgt spid="122"/>
                                        </p:tgtEl>
                                        <p:attrNameLst>
                                          <p:attrName>ppt_h</p:attrName>
                                        </p:attrNameLst>
                                      </p:cBhvr>
                                      <p:tavLst>
                                        <p:tav tm="0">
                                          <p:val>
                                            <p:fltVal val="0"/>
                                          </p:val>
                                        </p:tav>
                                        <p:tav tm="100000">
                                          <p:val>
                                            <p:strVal val="#ppt_h"/>
                                          </p:val>
                                        </p:tav>
                                      </p:tavLst>
                                    </p:anim>
                                    <p:animEffect transition="in" filter="fade">
                                      <p:cBhvr>
                                        <p:cTn id="63" dur="500"/>
                                        <p:tgtEl>
                                          <p:spTgt spid="122"/>
                                        </p:tgtEl>
                                      </p:cBhvr>
                                    </p:animEffect>
                                    <p:anim calcmode="lin" valueType="num">
                                      <p:cBhvr>
                                        <p:cTn id="64" dur="500" fill="hold"/>
                                        <p:tgtEl>
                                          <p:spTgt spid="122"/>
                                        </p:tgtEl>
                                        <p:attrNameLst>
                                          <p:attrName>ppt_x</p:attrName>
                                        </p:attrNameLst>
                                      </p:cBhvr>
                                      <p:tavLst>
                                        <p:tav tm="0">
                                          <p:val>
                                            <p:fltVal val="0.5"/>
                                          </p:val>
                                        </p:tav>
                                        <p:tav tm="100000">
                                          <p:val>
                                            <p:strVal val="#ppt_x"/>
                                          </p:val>
                                        </p:tav>
                                      </p:tavLst>
                                    </p:anim>
                                    <p:anim calcmode="lin" valueType="num">
                                      <p:cBhvr>
                                        <p:cTn id="65" dur="500" fill="hold"/>
                                        <p:tgtEl>
                                          <p:spTgt spid="122"/>
                                        </p:tgtEl>
                                        <p:attrNameLst>
                                          <p:attrName>ppt_y</p:attrName>
                                        </p:attrNameLst>
                                      </p:cBhvr>
                                      <p:tavLst>
                                        <p:tav tm="0">
                                          <p:val>
                                            <p:fltVal val="0.5"/>
                                          </p:val>
                                        </p:tav>
                                        <p:tav tm="100000">
                                          <p:val>
                                            <p:strVal val="#ppt_y"/>
                                          </p:val>
                                        </p:tav>
                                      </p:tavLst>
                                    </p:anim>
                                  </p:childTnLst>
                                </p:cTn>
                              </p:par>
                            </p:childTnLst>
                          </p:cTn>
                        </p:par>
                        <p:par>
                          <p:cTn id="66" fill="hold">
                            <p:stCondLst>
                              <p:cond delay="1250"/>
                            </p:stCondLst>
                            <p:childTnLst>
                              <p:par>
                                <p:cTn id="67" presetID="22" presetClass="entr" presetSubtype="8" fill="hold" grpId="0" nodeType="afterEffect">
                                  <p:stCondLst>
                                    <p:cond delay="0"/>
                                  </p:stCondLst>
                                  <p:childTnLst>
                                    <p:set>
                                      <p:cBhvr>
                                        <p:cTn id="68" dur="1" fill="hold">
                                          <p:stCondLst>
                                            <p:cond delay="0"/>
                                          </p:stCondLst>
                                        </p:cTn>
                                        <p:tgtEl>
                                          <p:spTgt spid="107"/>
                                        </p:tgtEl>
                                        <p:attrNameLst>
                                          <p:attrName>style.visibility</p:attrName>
                                        </p:attrNameLst>
                                      </p:cBhvr>
                                      <p:to>
                                        <p:strVal val="visible"/>
                                      </p:to>
                                    </p:set>
                                    <p:animEffect transition="in" filter="wipe(left)">
                                      <p:cBhvr>
                                        <p:cTn id="69" dur="500"/>
                                        <p:tgtEl>
                                          <p:spTgt spid="107"/>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wipe(left)">
                                      <p:cBhvr>
                                        <p:cTn id="72" dur="500"/>
                                        <p:tgtEl>
                                          <p:spTgt spid="109"/>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106"/>
                                        </p:tgtEl>
                                        <p:attrNameLst>
                                          <p:attrName>style.visibility</p:attrName>
                                        </p:attrNameLst>
                                      </p:cBhvr>
                                      <p:to>
                                        <p:strVal val="visible"/>
                                      </p:to>
                                    </p:set>
                                    <p:animEffect transition="in" filter="wipe(right)">
                                      <p:cBhvr>
                                        <p:cTn id="75" dur="500"/>
                                        <p:tgtEl>
                                          <p:spTgt spid="106"/>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108"/>
                                        </p:tgtEl>
                                        <p:attrNameLst>
                                          <p:attrName>style.visibility</p:attrName>
                                        </p:attrNameLst>
                                      </p:cBhvr>
                                      <p:to>
                                        <p:strVal val="visible"/>
                                      </p:to>
                                    </p:set>
                                    <p:animEffect transition="in" filter="wipe(right)">
                                      <p:cBhvr>
                                        <p:cTn id="78" dur="500"/>
                                        <p:tgtEl>
                                          <p:spTgt spid="108"/>
                                        </p:tgtEl>
                                      </p:cBhvr>
                                    </p:animEffect>
                                  </p:childTnLst>
                                </p:cTn>
                              </p:par>
                            </p:childTnLst>
                          </p:cTn>
                        </p:par>
                        <p:par>
                          <p:cTn id="79" fill="hold">
                            <p:stCondLst>
                              <p:cond delay="1750"/>
                            </p:stCondLst>
                            <p:childTnLst>
                              <p:par>
                                <p:cTn id="80" presetID="47" presetClass="entr" presetSubtype="0" fill="hold" grpId="0" nodeType="after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fade">
                                      <p:cBhvr>
                                        <p:cTn id="82" dur="500"/>
                                        <p:tgtEl>
                                          <p:spTgt spid="111"/>
                                        </p:tgtEl>
                                      </p:cBhvr>
                                    </p:animEffect>
                                    <p:anim calcmode="lin" valueType="num">
                                      <p:cBhvr>
                                        <p:cTn id="83" dur="500" fill="hold"/>
                                        <p:tgtEl>
                                          <p:spTgt spid="111"/>
                                        </p:tgtEl>
                                        <p:attrNameLst>
                                          <p:attrName>ppt_x</p:attrName>
                                        </p:attrNameLst>
                                      </p:cBhvr>
                                      <p:tavLst>
                                        <p:tav tm="0">
                                          <p:val>
                                            <p:strVal val="#ppt_x"/>
                                          </p:val>
                                        </p:tav>
                                        <p:tav tm="100000">
                                          <p:val>
                                            <p:strVal val="#ppt_x"/>
                                          </p:val>
                                        </p:tav>
                                      </p:tavLst>
                                    </p:anim>
                                    <p:anim calcmode="lin" valueType="num">
                                      <p:cBhvr>
                                        <p:cTn id="84" dur="500" fill="hold"/>
                                        <p:tgtEl>
                                          <p:spTgt spid="111"/>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115"/>
                                        </p:tgtEl>
                                        <p:attrNameLst>
                                          <p:attrName>style.visibility</p:attrName>
                                        </p:attrNameLst>
                                      </p:cBhvr>
                                      <p:to>
                                        <p:strVal val="visible"/>
                                      </p:to>
                                    </p:set>
                                    <p:animEffect transition="in" filter="fade">
                                      <p:cBhvr>
                                        <p:cTn id="87" dur="500"/>
                                        <p:tgtEl>
                                          <p:spTgt spid="115"/>
                                        </p:tgtEl>
                                      </p:cBhvr>
                                    </p:animEffect>
                                    <p:anim calcmode="lin" valueType="num">
                                      <p:cBhvr>
                                        <p:cTn id="88" dur="500" fill="hold"/>
                                        <p:tgtEl>
                                          <p:spTgt spid="115"/>
                                        </p:tgtEl>
                                        <p:attrNameLst>
                                          <p:attrName>ppt_x</p:attrName>
                                        </p:attrNameLst>
                                      </p:cBhvr>
                                      <p:tavLst>
                                        <p:tav tm="0">
                                          <p:val>
                                            <p:strVal val="#ppt_x"/>
                                          </p:val>
                                        </p:tav>
                                        <p:tav tm="100000">
                                          <p:val>
                                            <p:strVal val="#ppt_x"/>
                                          </p:val>
                                        </p:tav>
                                      </p:tavLst>
                                    </p:anim>
                                    <p:anim calcmode="lin" valueType="num">
                                      <p:cBhvr>
                                        <p:cTn id="89" dur="500" fill="hold"/>
                                        <p:tgtEl>
                                          <p:spTgt spid="115"/>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117"/>
                                        </p:tgtEl>
                                        <p:attrNameLst>
                                          <p:attrName>style.visibility</p:attrName>
                                        </p:attrNameLst>
                                      </p:cBhvr>
                                      <p:to>
                                        <p:strVal val="visible"/>
                                      </p:to>
                                    </p:set>
                                    <p:animEffect transition="in" filter="fade">
                                      <p:cBhvr>
                                        <p:cTn id="92" dur="500"/>
                                        <p:tgtEl>
                                          <p:spTgt spid="117"/>
                                        </p:tgtEl>
                                      </p:cBhvr>
                                    </p:animEffect>
                                    <p:anim calcmode="lin" valueType="num">
                                      <p:cBhvr>
                                        <p:cTn id="93" dur="500" fill="hold"/>
                                        <p:tgtEl>
                                          <p:spTgt spid="117"/>
                                        </p:tgtEl>
                                        <p:attrNameLst>
                                          <p:attrName>ppt_x</p:attrName>
                                        </p:attrNameLst>
                                      </p:cBhvr>
                                      <p:tavLst>
                                        <p:tav tm="0">
                                          <p:val>
                                            <p:strVal val="#ppt_x"/>
                                          </p:val>
                                        </p:tav>
                                        <p:tav tm="100000">
                                          <p:val>
                                            <p:strVal val="#ppt_x"/>
                                          </p:val>
                                        </p:tav>
                                      </p:tavLst>
                                    </p:anim>
                                    <p:anim calcmode="lin" valueType="num">
                                      <p:cBhvr>
                                        <p:cTn id="94" dur="500" fill="hold"/>
                                        <p:tgtEl>
                                          <p:spTgt spid="117"/>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fade">
                                      <p:cBhvr>
                                        <p:cTn id="97" dur="500"/>
                                        <p:tgtEl>
                                          <p:spTgt spid="113"/>
                                        </p:tgtEl>
                                      </p:cBhvr>
                                    </p:animEffect>
                                    <p:anim calcmode="lin" valueType="num">
                                      <p:cBhvr>
                                        <p:cTn id="98" dur="500" fill="hold"/>
                                        <p:tgtEl>
                                          <p:spTgt spid="113"/>
                                        </p:tgtEl>
                                        <p:attrNameLst>
                                          <p:attrName>ppt_x</p:attrName>
                                        </p:attrNameLst>
                                      </p:cBhvr>
                                      <p:tavLst>
                                        <p:tav tm="0">
                                          <p:val>
                                            <p:strVal val="#ppt_x"/>
                                          </p:val>
                                        </p:tav>
                                        <p:tav tm="100000">
                                          <p:val>
                                            <p:strVal val="#ppt_x"/>
                                          </p:val>
                                        </p:tav>
                                      </p:tavLst>
                                    </p:anim>
                                    <p:anim calcmode="lin" valueType="num">
                                      <p:cBhvr>
                                        <p:cTn id="99" dur="500" fill="hold"/>
                                        <p:tgtEl>
                                          <p:spTgt spid="11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10"/>
                                        </p:tgtEl>
                                        <p:attrNameLst>
                                          <p:attrName>style.visibility</p:attrName>
                                        </p:attrNameLst>
                                      </p:cBhvr>
                                      <p:to>
                                        <p:strVal val="visible"/>
                                      </p:to>
                                    </p:set>
                                    <p:animEffect transition="in" filter="fade">
                                      <p:cBhvr>
                                        <p:cTn id="102" dur="500"/>
                                        <p:tgtEl>
                                          <p:spTgt spid="110"/>
                                        </p:tgtEl>
                                      </p:cBhvr>
                                    </p:animEffect>
                                    <p:anim calcmode="lin" valueType="num">
                                      <p:cBhvr>
                                        <p:cTn id="103" dur="500" fill="hold"/>
                                        <p:tgtEl>
                                          <p:spTgt spid="110"/>
                                        </p:tgtEl>
                                        <p:attrNameLst>
                                          <p:attrName>ppt_x</p:attrName>
                                        </p:attrNameLst>
                                      </p:cBhvr>
                                      <p:tavLst>
                                        <p:tav tm="0">
                                          <p:val>
                                            <p:strVal val="#ppt_x"/>
                                          </p:val>
                                        </p:tav>
                                        <p:tav tm="100000">
                                          <p:val>
                                            <p:strVal val="#ppt_x"/>
                                          </p:val>
                                        </p:tav>
                                      </p:tavLst>
                                    </p:anim>
                                    <p:anim calcmode="lin" valueType="num">
                                      <p:cBhvr>
                                        <p:cTn id="104" dur="500" fill="hold"/>
                                        <p:tgtEl>
                                          <p:spTgt spid="110"/>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12"/>
                                        </p:tgtEl>
                                        <p:attrNameLst>
                                          <p:attrName>style.visibility</p:attrName>
                                        </p:attrNameLst>
                                      </p:cBhvr>
                                      <p:to>
                                        <p:strVal val="visible"/>
                                      </p:to>
                                    </p:set>
                                    <p:animEffect transition="in" filter="fade">
                                      <p:cBhvr>
                                        <p:cTn id="107" dur="500"/>
                                        <p:tgtEl>
                                          <p:spTgt spid="112"/>
                                        </p:tgtEl>
                                      </p:cBhvr>
                                    </p:animEffect>
                                    <p:anim calcmode="lin" valueType="num">
                                      <p:cBhvr>
                                        <p:cTn id="108" dur="500" fill="hold"/>
                                        <p:tgtEl>
                                          <p:spTgt spid="112"/>
                                        </p:tgtEl>
                                        <p:attrNameLst>
                                          <p:attrName>ppt_x</p:attrName>
                                        </p:attrNameLst>
                                      </p:cBhvr>
                                      <p:tavLst>
                                        <p:tav tm="0">
                                          <p:val>
                                            <p:strVal val="#ppt_x"/>
                                          </p:val>
                                        </p:tav>
                                        <p:tav tm="100000">
                                          <p:val>
                                            <p:strVal val="#ppt_x"/>
                                          </p:val>
                                        </p:tav>
                                      </p:tavLst>
                                    </p:anim>
                                    <p:anim calcmode="lin" valueType="num">
                                      <p:cBhvr>
                                        <p:cTn id="109" dur="500" fill="hold"/>
                                        <p:tgtEl>
                                          <p:spTgt spid="11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fade">
                                      <p:cBhvr>
                                        <p:cTn id="112" dur="500"/>
                                        <p:tgtEl>
                                          <p:spTgt spid="114"/>
                                        </p:tgtEl>
                                      </p:cBhvr>
                                    </p:animEffect>
                                    <p:anim calcmode="lin" valueType="num">
                                      <p:cBhvr>
                                        <p:cTn id="113" dur="500" fill="hold"/>
                                        <p:tgtEl>
                                          <p:spTgt spid="114"/>
                                        </p:tgtEl>
                                        <p:attrNameLst>
                                          <p:attrName>ppt_x</p:attrName>
                                        </p:attrNameLst>
                                      </p:cBhvr>
                                      <p:tavLst>
                                        <p:tav tm="0">
                                          <p:val>
                                            <p:strVal val="#ppt_x"/>
                                          </p:val>
                                        </p:tav>
                                        <p:tav tm="100000">
                                          <p:val>
                                            <p:strVal val="#ppt_x"/>
                                          </p:val>
                                        </p:tav>
                                      </p:tavLst>
                                    </p:anim>
                                    <p:anim calcmode="lin" valueType="num">
                                      <p:cBhvr>
                                        <p:cTn id="114" dur="500" fill="hold"/>
                                        <p:tgtEl>
                                          <p:spTgt spid="114"/>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116"/>
                                        </p:tgtEl>
                                        <p:attrNameLst>
                                          <p:attrName>style.visibility</p:attrName>
                                        </p:attrNameLst>
                                      </p:cBhvr>
                                      <p:to>
                                        <p:strVal val="visible"/>
                                      </p:to>
                                    </p:set>
                                    <p:animEffect transition="in" filter="fade">
                                      <p:cBhvr>
                                        <p:cTn id="117" dur="500"/>
                                        <p:tgtEl>
                                          <p:spTgt spid="116"/>
                                        </p:tgtEl>
                                      </p:cBhvr>
                                    </p:animEffect>
                                    <p:anim calcmode="lin" valueType="num">
                                      <p:cBhvr>
                                        <p:cTn id="118" dur="500" fill="hold"/>
                                        <p:tgtEl>
                                          <p:spTgt spid="116"/>
                                        </p:tgtEl>
                                        <p:attrNameLst>
                                          <p:attrName>ppt_x</p:attrName>
                                        </p:attrNameLst>
                                      </p:cBhvr>
                                      <p:tavLst>
                                        <p:tav tm="0">
                                          <p:val>
                                            <p:strVal val="#ppt_x"/>
                                          </p:val>
                                        </p:tav>
                                        <p:tav tm="100000">
                                          <p:val>
                                            <p:strVal val="#ppt_x"/>
                                          </p:val>
                                        </p:tav>
                                      </p:tavLst>
                                    </p:anim>
                                    <p:anim calcmode="lin" valueType="num">
                                      <p:cBhvr>
                                        <p:cTn id="119" dur="500" fill="hold"/>
                                        <p:tgtEl>
                                          <p:spTgt spid="116"/>
                                        </p:tgtEl>
                                        <p:attrNameLst>
                                          <p:attrName>ppt_y</p:attrName>
                                        </p:attrNameLst>
                                      </p:cBhvr>
                                      <p:tavLst>
                                        <p:tav tm="0">
                                          <p:val>
                                            <p:strVal val="#ppt_y+.1"/>
                                          </p:val>
                                        </p:tav>
                                        <p:tav tm="100000">
                                          <p:val>
                                            <p:strVal val="#ppt_y"/>
                                          </p:val>
                                        </p:tav>
                                      </p:tavLst>
                                    </p:anim>
                                  </p:childTnLst>
                                </p:cTn>
                              </p:par>
                            </p:childTnLst>
                          </p:cTn>
                        </p:par>
                        <p:par>
                          <p:cTn id="120" fill="hold">
                            <p:stCondLst>
                              <p:cond delay="2250"/>
                            </p:stCondLst>
                            <p:childTnLst>
                              <p:par>
                                <p:cTn id="121" presetID="2" presetClass="entr" presetSubtype="2" fill="hold" grpId="0" nodeType="afterEffect">
                                  <p:stCondLst>
                                    <p:cond delay="0"/>
                                  </p:stCondLst>
                                  <p:childTnLst>
                                    <p:set>
                                      <p:cBhvr>
                                        <p:cTn id="122" dur="1" fill="hold">
                                          <p:stCondLst>
                                            <p:cond delay="0"/>
                                          </p:stCondLst>
                                        </p:cTn>
                                        <p:tgtEl>
                                          <p:spTgt spid="120"/>
                                        </p:tgtEl>
                                        <p:attrNameLst>
                                          <p:attrName>style.visibility</p:attrName>
                                        </p:attrNameLst>
                                      </p:cBhvr>
                                      <p:to>
                                        <p:strVal val="visible"/>
                                      </p:to>
                                    </p:set>
                                    <p:anim calcmode="lin" valueType="num">
                                      <p:cBhvr additive="base">
                                        <p:cTn id="123" dur="500" fill="hold"/>
                                        <p:tgtEl>
                                          <p:spTgt spid="120"/>
                                        </p:tgtEl>
                                        <p:attrNameLst>
                                          <p:attrName>ppt_x</p:attrName>
                                        </p:attrNameLst>
                                      </p:cBhvr>
                                      <p:tavLst>
                                        <p:tav tm="0">
                                          <p:val>
                                            <p:strVal val="1+#ppt_w/2"/>
                                          </p:val>
                                        </p:tav>
                                        <p:tav tm="100000">
                                          <p:val>
                                            <p:strVal val="#ppt_x"/>
                                          </p:val>
                                        </p:tav>
                                      </p:tavLst>
                                    </p:anim>
                                    <p:anim calcmode="lin" valueType="num">
                                      <p:cBhvr additive="base">
                                        <p:cTn id="124" dur="500" fill="hold"/>
                                        <p:tgtEl>
                                          <p:spTgt spid="120"/>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121"/>
                                        </p:tgtEl>
                                        <p:attrNameLst>
                                          <p:attrName>style.visibility</p:attrName>
                                        </p:attrNameLst>
                                      </p:cBhvr>
                                      <p:to>
                                        <p:strVal val="visible"/>
                                      </p:to>
                                    </p:set>
                                    <p:anim calcmode="lin" valueType="num">
                                      <p:cBhvr additive="base">
                                        <p:cTn id="127" dur="500" fill="hold"/>
                                        <p:tgtEl>
                                          <p:spTgt spid="121"/>
                                        </p:tgtEl>
                                        <p:attrNameLst>
                                          <p:attrName>ppt_x</p:attrName>
                                        </p:attrNameLst>
                                      </p:cBhvr>
                                      <p:tavLst>
                                        <p:tav tm="0">
                                          <p:val>
                                            <p:strVal val="1+#ppt_w/2"/>
                                          </p:val>
                                        </p:tav>
                                        <p:tav tm="100000">
                                          <p:val>
                                            <p:strVal val="#ppt_x"/>
                                          </p:val>
                                        </p:tav>
                                      </p:tavLst>
                                    </p:anim>
                                    <p:anim calcmode="lin" valueType="num">
                                      <p:cBhvr additive="base">
                                        <p:cTn id="128" dur="500" fill="hold"/>
                                        <p:tgtEl>
                                          <p:spTgt spid="121"/>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118"/>
                                        </p:tgtEl>
                                        <p:attrNameLst>
                                          <p:attrName>style.visibility</p:attrName>
                                        </p:attrNameLst>
                                      </p:cBhvr>
                                      <p:to>
                                        <p:strVal val="visible"/>
                                      </p:to>
                                    </p:set>
                                    <p:anim calcmode="lin" valueType="num">
                                      <p:cBhvr additive="base">
                                        <p:cTn id="131" dur="500" fill="hold"/>
                                        <p:tgtEl>
                                          <p:spTgt spid="118"/>
                                        </p:tgtEl>
                                        <p:attrNameLst>
                                          <p:attrName>ppt_x</p:attrName>
                                        </p:attrNameLst>
                                      </p:cBhvr>
                                      <p:tavLst>
                                        <p:tav tm="0">
                                          <p:val>
                                            <p:strVal val="0-#ppt_w/2"/>
                                          </p:val>
                                        </p:tav>
                                        <p:tav tm="100000">
                                          <p:val>
                                            <p:strVal val="#ppt_x"/>
                                          </p:val>
                                        </p:tav>
                                      </p:tavLst>
                                    </p:anim>
                                    <p:anim calcmode="lin" valueType="num">
                                      <p:cBhvr additive="base">
                                        <p:cTn id="132" dur="500" fill="hold"/>
                                        <p:tgtEl>
                                          <p:spTgt spid="118"/>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1" fill="hold">
                                          <p:stCondLst>
                                            <p:cond delay="0"/>
                                          </p:stCondLst>
                                        </p:cTn>
                                        <p:tgtEl>
                                          <p:spTgt spid="119"/>
                                        </p:tgtEl>
                                        <p:attrNameLst>
                                          <p:attrName>style.visibility</p:attrName>
                                        </p:attrNameLst>
                                      </p:cBhvr>
                                      <p:to>
                                        <p:strVal val="visible"/>
                                      </p:to>
                                    </p:set>
                                    <p:anim calcmode="lin" valueType="num">
                                      <p:cBhvr additive="base">
                                        <p:cTn id="135" dur="500" fill="hold"/>
                                        <p:tgtEl>
                                          <p:spTgt spid="119"/>
                                        </p:tgtEl>
                                        <p:attrNameLst>
                                          <p:attrName>ppt_x</p:attrName>
                                        </p:attrNameLst>
                                      </p:cBhvr>
                                      <p:tavLst>
                                        <p:tav tm="0">
                                          <p:val>
                                            <p:strVal val="0-#ppt_w/2"/>
                                          </p:val>
                                        </p:tav>
                                        <p:tav tm="100000">
                                          <p:val>
                                            <p:strVal val="#ppt_x"/>
                                          </p:val>
                                        </p:tav>
                                      </p:tavLst>
                                    </p:anim>
                                    <p:anim calcmode="lin" valueType="num">
                                      <p:cBhvr additive="base">
                                        <p:cTn id="136" dur="5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p:bldP spid="111" grpId="0"/>
      <p:bldP spid="112" grpId="0"/>
      <p:bldP spid="113" grpId="0"/>
      <p:bldP spid="114" grpId="0"/>
      <p:bldP spid="115" grpId="0"/>
      <p:bldP spid="116" grpId="0"/>
      <p:bldP spid="117" grpId="0"/>
      <p:bldP spid="118" grpId="0"/>
      <p:bldP spid="119" grpId="0"/>
      <p:bldP spid="120" grpId="0"/>
      <p:bldP spid="121" grpId="0"/>
      <p:bldP spid="122" grpId="0" animBg="1"/>
      <p:bldP spid="123" grpId="0" animBg="1"/>
      <p:bldP spid="124" grpId="0" animBg="1"/>
      <p:bldP spid="1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or 4"/>
          <p:cNvCxnSpPr/>
          <p:nvPr/>
        </p:nvCxnSpPr>
        <p:spPr>
          <a:xfrm>
            <a:off x="4351280" y="2657445"/>
            <a:ext cx="1" cy="1515804"/>
          </a:xfrm>
          <a:prstGeom prst="line">
            <a:avLst/>
          </a:prstGeom>
          <a:ln w="19050">
            <a:solidFill>
              <a:srgbClr val="2E75B3"/>
            </a:solidFill>
            <a:prstDash val="solid"/>
            <a:headEnd type="none"/>
            <a:tailEnd type="none"/>
          </a:ln>
        </p:spPr>
      </p:cxnSp>
      <p:pic>
        <p:nvPicPr>
          <p:cNvPr id="7" name="图片 6">
            <a:extLst>
              <a:ext uri="{FF2B5EF4-FFF2-40B4-BE49-F238E27FC236}">
                <a16:creationId xmlns:a16="http://schemas.microsoft.com/office/drawing/2014/main" id="{1840EC54-5EB7-4155-B0DF-4AA2A1A2CC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722" y="569402"/>
            <a:ext cx="3581400" cy="804273"/>
          </a:xfrm>
          <a:prstGeom prst="rect">
            <a:avLst/>
          </a:prstGeom>
        </p:spPr>
      </p:pic>
      <p:pic>
        <p:nvPicPr>
          <p:cNvPr id="10" name="图片 9">
            <a:extLst>
              <a:ext uri="{FF2B5EF4-FFF2-40B4-BE49-F238E27FC236}">
                <a16:creationId xmlns:a16="http://schemas.microsoft.com/office/drawing/2014/main" id="{F4048941-21A7-84F7-1124-7220CE7F8E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3952" y="2574400"/>
            <a:ext cx="1770015" cy="1641424"/>
          </a:xfrm>
          <a:prstGeom prst="rect">
            <a:avLst/>
          </a:prstGeom>
        </p:spPr>
      </p:pic>
      <p:sp>
        <p:nvSpPr>
          <p:cNvPr id="2" name="TextBox 4">
            <a:extLst>
              <a:ext uri="{FF2B5EF4-FFF2-40B4-BE49-F238E27FC236}">
                <a16:creationId xmlns:a16="http://schemas.microsoft.com/office/drawing/2014/main" id="{0CC74278-5DED-38EE-FBBC-D133CD4E911C}"/>
              </a:ext>
            </a:extLst>
          </p:cNvPr>
          <p:cNvSpPr txBox="1"/>
          <p:nvPr/>
        </p:nvSpPr>
        <p:spPr>
          <a:xfrm>
            <a:off x="4568160" y="2576957"/>
            <a:ext cx="6553200" cy="1957360"/>
          </a:xfrm>
          <a:prstGeom prst="rect">
            <a:avLst/>
          </a:prstGeom>
          <a:noFill/>
          <a:ln/>
        </p:spPr>
        <p:txBody>
          <a:bodyPr vert="horz" wrap="square" lIns="91440" tIns="45720" rIns="91440" bIns="45720" rtlCol="0" anchor="t" anchorCtr="0">
            <a:normAutofit/>
          </a:bodyPr>
          <a:lstStyle/>
          <a:p>
            <a:pPr algn="l">
              <a:lnSpc>
                <a:spcPct val="120000"/>
              </a:lnSpc>
            </a:pPr>
            <a:r>
              <a:rPr lang="zh-CN" altLang="en-US" sz="2400" b="1" dirty="0">
                <a:solidFill>
                  <a:srgbClr val="2E75B3"/>
                </a:solidFill>
                <a:latin typeface="微软雅黑"/>
                <a:ea typeface="微软雅黑"/>
                <a:cs typeface="微软雅黑"/>
              </a:rPr>
              <a:t>团队分工</a:t>
            </a:r>
            <a:r>
              <a:rPr lang="en-US" sz="2400" b="1" dirty="0">
                <a:solidFill>
                  <a:srgbClr val="2E75B3"/>
                </a:solidFill>
                <a:latin typeface="微软雅黑"/>
                <a:ea typeface="微软雅黑"/>
                <a:cs typeface="微软雅黑"/>
              </a:rPr>
              <a:t>：</a:t>
            </a:r>
          </a:p>
          <a:p>
            <a:pPr algn="l">
              <a:lnSpc>
                <a:spcPct val="120000"/>
              </a:lnSpc>
            </a:pPr>
            <a:r>
              <a:rPr lang="zh-CN" altLang="en-US" b="1" dirty="0">
                <a:solidFill>
                  <a:srgbClr val="2E75B3"/>
                </a:solidFill>
                <a:latin typeface="微软雅黑"/>
                <a:ea typeface="微软雅黑"/>
              </a:rPr>
              <a:t>刘志成：数据库设计，后端开发， 项目部署</a:t>
            </a:r>
            <a:br>
              <a:rPr lang="zh-CN" altLang="en-US" b="1" dirty="0">
                <a:solidFill>
                  <a:srgbClr val="2E75B3"/>
                </a:solidFill>
                <a:latin typeface="微软雅黑"/>
                <a:ea typeface="微软雅黑"/>
              </a:rPr>
            </a:br>
            <a:r>
              <a:rPr lang="zh-CN" altLang="en-US" b="1" dirty="0">
                <a:solidFill>
                  <a:srgbClr val="2E75B3"/>
                </a:solidFill>
                <a:latin typeface="微软雅黑"/>
                <a:ea typeface="微软雅黑"/>
              </a:rPr>
              <a:t>邵永康：前端开发，项目联调测试</a:t>
            </a:r>
            <a:br>
              <a:rPr lang="zh-CN" altLang="en-US" b="1" dirty="0">
                <a:solidFill>
                  <a:srgbClr val="2E75B3"/>
                </a:solidFill>
                <a:latin typeface="微软雅黑"/>
                <a:ea typeface="微软雅黑"/>
              </a:rPr>
            </a:br>
            <a:r>
              <a:rPr lang="zh-CN" altLang="en-US" b="1" dirty="0">
                <a:solidFill>
                  <a:srgbClr val="2E75B3"/>
                </a:solidFill>
                <a:latin typeface="微软雅黑"/>
                <a:ea typeface="微软雅黑"/>
              </a:rPr>
              <a:t>钱洁楠，熊丽安，何枫：需求分析，页面原型，</a:t>
            </a:r>
            <a:r>
              <a:rPr lang="en-US" altLang="zh-CN" b="1" dirty="0">
                <a:solidFill>
                  <a:srgbClr val="2E75B3"/>
                </a:solidFill>
                <a:latin typeface="微软雅黑"/>
                <a:ea typeface="微软雅黑"/>
              </a:rPr>
              <a:t>ppt</a:t>
            </a:r>
            <a:r>
              <a:rPr lang="zh-CN" altLang="en-US" b="1" dirty="0">
                <a:solidFill>
                  <a:srgbClr val="2E75B3"/>
                </a:solidFill>
                <a:latin typeface="微软雅黑"/>
                <a:ea typeface="微软雅黑"/>
              </a:rPr>
              <a:t>编写</a:t>
            </a:r>
            <a:endParaRPr lang="en-US" b="1" dirty="0">
              <a:solidFill>
                <a:srgbClr val="2E75B3"/>
              </a:solidFill>
              <a:latin typeface="微软雅黑"/>
              <a:ea typeface="微软雅黑"/>
            </a:endParaRPr>
          </a:p>
        </p:txBody>
      </p:sp>
      <p:pic>
        <p:nvPicPr>
          <p:cNvPr id="3" name="图片 2" descr="底图">
            <a:extLst>
              <a:ext uri="{FF2B5EF4-FFF2-40B4-BE49-F238E27FC236}">
                <a16:creationId xmlns:a16="http://schemas.microsoft.com/office/drawing/2014/main" id="{F2AD4DD4-3D17-BDAD-3D38-536E69836503}"/>
              </a:ext>
            </a:extLst>
          </p:cNvPr>
          <p:cNvPicPr>
            <a:picLocks noChangeAspect="1"/>
          </p:cNvPicPr>
          <p:nvPr>
            <p:custDataLst>
              <p:tags r:id="rId1"/>
            </p:custDataLst>
          </p:nvPr>
        </p:nvPicPr>
        <p:blipFill>
          <a:blip r:embed="rId6"/>
          <a:srcRect t="51611" b="37473"/>
          <a:stretch>
            <a:fillRect/>
          </a:stretch>
        </p:blipFill>
        <p:spPr>
          <a:xfrm>
            <a:off x="0" y="0"/>
            <a:ext cx="12207558" cy="526415"/>
          </a:xfrm>
          <a:prstGeom prst="rect">
            <a:avLst/>
          </a:prstGeom>
        </p:spPr>
      </p:pic>
      <p:grpSp>
        <p:nvGrpSpPr>
          <p:cNvPr id="8" name="组合 7">
            <a:extLst>
              <a:ext uri="{FF2B5EF4-FFF2-40B4-BE49-F238E27FC236}">
                <a16:creationId xmlns:a16="http://schemas.microsoft.com/office/drawing/2014/main" id="{BD2B4B4B-2E24-3B6A-7192-00C22F20D8BF}"/>
              </a:ext>
            </a:extLst>
          </p:cNvPr>
          <p:cNvGrpSpPr/>
          <p:nvPr/>
        </p:nvGrpSpPr>
        <p:grpSpPr>
          <a:xfrm>
            <a:off x="8251622" y="-182563"/>
            <a:ext cx="3944823" cy="870585"/>
            <a:chOff x="218930" y="27621"/>
            <a:chExt cx="3944823" cy="870585"/>
          </a:xfrm>
        </p:grpSpPr>
        <p:pic>
          <p:nvPicPr>
            <p:cNvPr id="9" name="图片 8">
              <a:extLst>
                <a:ext uri="{FF2B5EF4-FFF2-40B4-BE49-F238E27FC236}">
                  <a16:creationId xmlns:a16="http://schemas.microsoft.com/office/drawing/2014/main" id="{F51429F5-2AD4-BD82-997B-51959C9B1156}"/>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1" name="Picture 3">
              <a:extLst>
                <a:ext uri="{FF2B5EF4-FFF2-40B4-BE49-F238E27FC236}">
                  <a16:creationId xmlns:a16="http://schemas.microsoft.com/office/drawing/2014/main" id="{78609214-0400-D7F0-05C0-176E52A857B4}"/>
                </a:ext>
              </a:extLst>
            </p:cNvPr>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2" name="图片 8">
              <a:extLst>
                <a:ext uri="{FF2B5EF4-FFF2-40B4-BE49-F238E27FC236}">
                  <a16:creationId xmlns:a16="http://schemas.microsoft.com/office/drawing/2014/main" id="{192DF42A-920D-0D0C-A9C0-254B8BD10670}"/>
                </a:ext>
              </a:extLst>
            </p:cNvPr>
            <p:cNvPicPr>
              <a:picLocks noChangeAspect="1"/>
            </p:cNvPicPr>
            <p:nvPr>
              <p:custDataLst>
                <p:tags r:id="rId2"/>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3" name="图片 12">
              <a:extLst>
                <a:ext uri="{FF2B5EF4-FFF2-40B4-BE49-F238E27FC236}">
                  <a16:creationId xmlns:a16="http://schemas.microsoft.com/office/drawing/2014/main" id="{F8BE3CC7-FCAB-FC76-80C2-7C2A4B476D63}"/>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extLst>
      <p:ext uri="{BB962C8B-B14F-4D97-AF65-F5344CB8AC3E}">
        <p14:creationId xmlns:p14="http://schemas.microsoft.com/office/powerpoint/2010/main" val="370899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图片2"/>
          <p:cNvPicPr>
            <a:picLocks noChangeAspect="1"/>
          </p:cNvPicPr>
          <p:nvPr>
            <p:custDataLst>
              <p:tags r:id="rId2"/>
            </p:custDataLst>
          </p:nvPr>
        </p:nvPicPr>
        <p:blipFill>
          <a:blip r:embed="rId10"/>
          <a:stretch>
            <a:fillRect/>
          </a:stretch>
        </p:blipFill>
        <p:spPr>
          <a:xfrm>
            <a:off x="0" y="0"/>
            <a:ext cx="12192000" cy="6858000"/>
          </a:xfrm>
          <a:prstGeom prst="rect">
            <a:avLst/>
          </a:prstGeom>
        </p:spPr>
      </p:pic>
      <p:pic>
        <p:nvPicPr>
          <p:cNvPr id="5" name="图片 4" descr="7"/>
          <p:cNvPicPr>
            <a:picLocks noChangeAspect="1"/>
          </p:cNvPicPr>
          <p:nvPr>
            <p:custDataLst>
              <p:tags r:id="rId3"/>
            </p:custDataLst>
          </p:nvPr>
        </p:nvPicPr>
        <p:blipFill>
          <a:blip r:embed="rId11"/>
          <a:stretch>
            <a:fillRect/>
          </a:stretch>
        </p:blipFill>
        <p:spPr>
          <a:xfrm>
            <a:off x="7285355" y="1858010"/>
            <a:ext cx="3658235" cy="4230370"/>
          </a:xfrm>
          <a:prstGeom prst="rect">
            <a:avLst/>
          </a:prstGeom>
        </p:spPr>
      </p:pic>
      <p:sp>
        <p:nvSpPr>
          <p:cNvPr id="13" name="文本框 12"/>
          <p:cNvSpPr txBox="1"/>
          <p:nvPr>
            <p:custDataLst>
              <p:tags r:id="rId4"/>
            </p:custDataLst>
          </p:nvPr>
        </p:nvSpPr>
        <p:spPr>
          <a:xfrm>
            <a:off x="686592" y="4618737"/>
            <a:ext cx="10818961" cy="644810"/>
          </a:xfrm>
          <a:prstGeom prst="rect">
            <a:avLst/>
          </a:prstGeom>
          <a:noFill/>
        </p:spPr>
        <p:txBody>
          <a:bodyPr wrap="square" rtlCol="0">
            <a:spAutoFit/>
          </a:bodyPr>
          <a:lstStyle/>
          <a:p>
            <a:pPr algn="ctr"/>
            <a:r>
              <a:rPr lang="en-US" altLang="zh-CN" sz="3600" b="1" kern="0" cap="all" dirty="0">
                <a:solidFill>
                  <a:schemeClr val="bg1"/>
                </a:solidFill>
                <a:uFillTx/>
                <a:latin typeface="思源黑体 CN Bold" panose="020B0800000000000000" charset="-122"/>
                <a:ea typeface="思源黑体 CN Bold" panose="020B0800000000000000" charset="-122"/>
              </a:rPr>
              <a:t>THANK you</a:t>
            </a:r>
          </a:p>
        </p:txBody>
      </p:sp>
      <p:sp>
        <p:nvSpPr>
          <p:cNvPr id="11" name="文本框 10"/>
          <p:cNvSpPr txBox="1"/>
          <p:nvPr>
            <p:custDataLst>
              <p:tags r:id="rId5"/>
            </p:custDataLst>
          </p:nvPr>
        </p:nvSpPr>
        <p:spPr>
          <a:xfrm>
            <a:off x="1271" y="3419443"/>
            <a:ext cx="12191999" cy="1199294"/>
          </a:xfrm>
          <a:prstGeom prst="rect">
            <a:avLst/>
          </a:prstGeom>
          <a:noFill/>
        </p:spPr>
        <p:txBody>
          <a:bodyPr wrap="square" rtlCol="0">
            <a:spAutoFit/>
          </a:bodyPr>
          <a:lstStyle/>
          <a:p>
            <a:pPr algn="ctr"/>
            <a:r>
              <a:rPr lang="zh-CN" altLang="en-US" sz="7200" b="1" dirty="0">
                <a:solidFill>
                  <a:schemeClr val="bg1"/>
                </a:solidFill>
                <a:latin typeface="思源黑体 CN Heavy" panose="020B0500000000000000" charset="-122"/>
                <a:ea typeface="思源黑体 CN Heavy" panose="020B0500000000000000" charset="-122"/>
              </a:rPr>
              <a:t>感谢倾听</a:t>
            </a:r>
          </a:p>
        </p:txBody>
      </p:sp>
      <p:sp>
        <p:nvSpPr>
          <p:cNvPr id="4" name="文本框 3"/>
          <p:cNvSpPr txBox="1"/>
          <p:nvPr>
            <p:custDataLst>
              <p:tags r:id="rId6"/>
            </p:custDataLst>
          </p:nvPr>
        </p:nvSpPr>
        <p:spPr>
          <a:xfrm>
            <a:off x="0" y="1275457"/>
            <a:ext cx="12192000" cy="922020"/>
          </a:xfrm>
          <a:prstGeom prst="rect">
            <a:avLst/>
          </a:prstGeom>
          <a:noFill/>
        </p:spPr>
        <p:txBody>
          <a:bodyPr wrap="square">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第六届开源创新大赛</a:t>
            </a:r>
          </a:p>
        </p:txBody>
      </p:sp>
      <p:sp>
        <p:nvSpPr>
          <p:cNvPr id="9" name="文本框 8"/>
          <p:cNvSpPr txBox="1"/>
          <p:nvPr>
            <p:custDataLst>
              <p:tags r:id="rId7"/>
            </p:custDataLst>
          </p:nvPr>
        </p:nvSpPr>
        <p:spPr>
          <a:xfrm>
            <a:off x="686592" y="5403929"/>
            <a:ext cx="10818961" cy="398780"/>
          </a:xfrm>
          <a:prstGeom prst="rect">
            <a:avLst/>
          </a:prstGeom>
          <a:noFill/>
        </p:spPr>
        <p:txBody>
          <a:bodyPr wrap="square" rtlCol="0">
            <a:spAutoFit/>
          </a:bodyPr>
          <a:lstStyle/>
          <a:p>
            <a:pPr algn="ctr"/>
            <a:r>
              <a:rPr lang="en-US" altLang="zh-CN" sz="2000" b="1" dirty="0">
                <a:solidFill>
                  <a:schemeClr val="bg1"/>
                </a:solidFill>
              </a:rPr>
              <a:t>2024</a:t>
            </a:r>
            <a:r>
              <a:rPr lang="zh-CN" altLang="en-US" sz="2000" b="1" dirty="0">
                <a:solidFill>
                  <a:schemeClr val="bg1"/>
                </a:solidFill>
              </a:rPr>
              <a:t>年</a:t>
            </a:r>
            <a:r>
              <a:rPr lang="en-US" altLang="zh-CN" sz="2000" b="1" dirty="0">
                <a:solidFill>
                  <a:schemeClr val="bg1"/>
                </a:solidFill>
              </a:rPr>
              <a:t>11</a:t>
            </a:r>
            <a:r>
              <a:rPr lang="zh-CN" altLang="en-US" sz="2000" b="1" dirty="0">
                <a:solidFill>
                  <a:schemeClr val="bg1"/>
                </a:solidFill>
              </a:rPr>
              <a:t>月</a:t>
            </a:r>
            <a:r>
              <a:rPr lang="en-US" altLang="zh-CN" sz="2000" b="1" dirty="0">
                <a:solidFill>
                  <a:schemeClr val="bg1"/>
                </a:solidFill>
              </a:rPr>
              <a:t>2</a:t>
            </a:r>
            <a:r>
              <a:rPr lang="zh-CN" altLang="en-US" sz="2000" b="1" dirty="0">
                <a:solidFill>
                  <a:schemeClr val="bg1"/>
                </a:solidFill>
              </a:rPr>
              <a:t>日</a:t>
            </a:r>
          </a:p>
        </p:txBody>
      </p:sp>
      <p:sp>
        <p:nvSpPr>
          <p:cNvPr id="10" name="文本框 9"/>
          <p:cNvSpPr txBox="1"/>
          <p:nvPr/>
        </p:nvSpPr>
        <p:spPr>
          <a:xfrm>
            <a:off x="4082098" y="2299970"/>
            <a:ext cx="4027805" cy="645160"/>
          </a:xfrm>
          <a:prstGeom prst="rect">
            <a:avLst/>
          </a:prstGeom>
          <a:noFill/>
        </p:spPr>
        <p:txBody>
          <a:bodyPr wrap="square" rtlCol="0" anchor="t">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sym typeface="+mn-ea"/>
              </a:rPr>
              <a:t>项目贡献赛道</a:t>
            </a:r>
          </a:p>
        </p:txBody>
      </p:sp>
      <p:grpSp>
        <p:nvGrpSpPr>
          <p:cNvPr id="15" name="组合 14">
            <a:extLst>
              <a:ext uri="{FF2B5EF4-FFF2-40B4-BE49-F238E27FC236}">
                <a16:creationId xmlns:a16="http://schemas.microsoft.com/office/drawing/2014/main" id="{5EACC2E7-6E2C-098C-CFD0-2C1EFA95F8B6}"/>
              </a:ext>
            </a:extLst>
          </p:cNvPr>
          <p:cNvGrpSpPr/>
          <p:nvPr/>
        </p:nvGrpSpPr>
        <p:grpSpPr>
          <a:xfrm>
            <a:off x="0" y="-71755"/>
            <a:ext cx="3944823" cy="870585"/>
            <a:chOff x="218930" y="27621"/>
            <a:chExt cx="3944823" cy="870585"/>
          </a:xfrm>
        </p:grpSpPr>
        <p:pic>
          <p:nvPicPr>
            <p:cNvPr id="16" name="图片 15">
              <a:extLst>
                <a:ext uri="{FF2B5EF4-FFF2-40B4-BE49-F238E27FC236}">
                  <a16:creationId xmlns:a16="http://schemas.microsoft.com/office/drawing/2014/main" id="{2EFB98B6-134A-DE0A-30A2-E1AAE96246ED}"/>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7" name="Picture 3">
              <a:extLst>
                <a:ext uri="{FF2B5EF4-FFF2-40B4-BE49-F238E27FC236}">
                  <a16:creationId xmlns:a16="http://schemas.microsoft.com/office/drawing/2014/main" id="{A6C91AC6-F8F0-6623-A551-84AA7EC82899}"/>
                </a:ext>
              </a:extLst>
            </p:cNvPr>
            <p:cNvPicPr>
              <a:picLocks noChangeAspect="1"/>
            </p:cNvPicPr>
            <p:nvPr/>
          </p:nvPicPr>
          <p:blipFill>
            <a:blip r:embed="rId14"/>
            <a:stretch>
              <a:fillRect/>
            </a:stretch>
          </p:blipFill>
          <p:spPr>
            <a:xfrm>
              <a:off x="889310" y="232410"/>
              <a:ext cx="616345" cy="461009"/>
            </a:xfrm>
            <a:prstGeom prst="rect">
              <a:avLst/>
            </a:prstGeom>
            <a:noFill/>
            <a:ln w="9525">
              <a:noFill/>
            </a:ln>
          </p:spPr>
        </p:pic>
        <p:pic>
          <p:nvPicPr>
            <p:cNvPr id="18" name="图片 8">
              <a:extLst>
                <a:ext uri="{FF2B5EF4-FFF2-40B4-BE49-F238E27FC236}">
                  <a16:creationId xmlns:a16="http://schemas.microsoft.com/office/drawing/2014/main" id="{59952881-2907-C33F-4867-5A6575DF8EF1}"/>
                </a:ext>
              </a:extLst>
            </p:cNvPr>
            <p:cNvPicPr>
              <a:picLocks noChangeAspect="1"/>
            </p:cNvPicPr>
            <p:nvPr>
              <p:custDataLst>
                <p:tags r:id="rId8"/>
              </p:custDataLst>
            </p:nvPr>
          </p:nvPicPr>
          <p:blipFill rotWithShape="1">
            <a:blip r:embed="rId15"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9" name="图片 18">
              <a:extLst>
                <a:ext uri="{FF2B5EF4-FFF2-40B4-BE49-F238E27FC236}">
                  <a16:creationId xmlns:a16="http://schemas.microsoft.com/office/drawing/2014/main" id="{2DBFBFC0-49D9-39D3-20B2-0B8C097D8262}"/>
                </a:ext>
              </a:extLst>
            </p:cNvPr>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D6DBC-08AB-5264-C328-EB6EE38B6C35}"/>
            </a:ext>
          </a:extLst>
        </p:cNvPr>
        <p:cNvGrpSpPr/>
        <p:nvPr/>
      </p:nvGrpSpPr>
      <p:grpSpPr>
        <a:xfrm>
          <a:off x="0" y="0"/>
          <a:ext cx="0" cy="0"/>
          <a:chOff x="0" y="0"/>
          <a:chExt cx="0" cy="0"/>
        </a:xfrm>
      </p:grpSpPr>
      <p:sp>
        <p:nvSpPr>
          <p:cNvPr id="37" name="矩形 36">
            <a:extLst>
              <a:ext uri="{FF2B5EF4-FFF2-40B4-BE49-F238E27FC236}">
                <a16:creationId xmlns:a16="http://schemas.microsoft.com/office/drawing/2014/main" id="{67E67E72-EEC2-92D5-4356-1B946DC12886}"/>
              </a:ext>
            </a:extLst>
          </p:cNvPr>
          <p:cNvSpPr/>
          <p:nvPr/>
        </p:nvSpPr>
        <p:spPr>
          <a:xfrm>
            <a:off x="9932810"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39" name="矩形 4">
            <a:extLst>
              <a:ext uri="{FF2B5EF4-FFF2-40B4-BE49-F238E27FC236}">
                <a16:creationId xmlns:a16="http://schemas.microsoft.com/office/drawing/2014/main" id="{1C2F4C59-CDFC-E4AD-A684-53D832A7A853}"/>
              </a:ext>
            </a:extLst>
          </p:cNvPr>
          <p:cNvSpPr/>
          <p:nvPr/>
        </p:nvSpPr>
        <p:spPr>
          <a:xfrm>
            <a:off x="7681541"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40" name="矩形 4">
            <a:extLst>
              <a:ext uri="{FF2B5EF4-FFF2-40B4-BE49-F238E27FC236}">
                <a16:creationId xmlns:a16="http://schemas.microsoft.com/office/drawing/2014/main" id="{C3D65EAA-8ABE-7F03-C580-ECC923CDB375}"/>
              </a:ext>
            </a:extLst>
          </p:cNvPr>
          <p:cNvSpPr/>
          <p:nvPr/>
        </p:nvSpPr>
        <p:spPr>
          <a:xfrm>
            <a:off x="5431542" y="524109"/>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41" name="矩形 4">
            <a:extLst>
              <a:ext uri="{FF2B5EF4-FFF2-40B4-BE49-F238E27FC236}">
                <a16:creationId xmlns:a16="http://schemas.microsoft.com/office/drawing/2014/main" id="{90E218A5-C267-9177-748B-594904F02B97}"/>
              </a:ext>
            </a:extLst>
          </p:cNvPr>
          <p:cNvSpPr/>
          <p:nvPr/>
        </p:nvSpPr>
        <p:spPr>
          <a:xfrm>
            <a:off x="3157440" y="525262"/>
            <a:ext cx="2273468"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9B862945-B06E-F2EF-6069-A02DBF7F7951}"/>
              </a:ext>
            </a:extLst>
          </p:cNvPr>
          <p:cNvSpPr/>
          <p:nvPr/>
        </p:nvSpPr>
        <p:spPr>
          <a:xfrm flipH="1">
            <a:off x="3165047" y="526260"/>
            <a:ext cx="2265225" cy="583565"/>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课 题 背 景</a:t>
            </a:r>
          </a:p>
        </p:txBody>
      </p:sp>
      <p:sp>
        <p:nvSpPr>
          <p:cNvPr id="144" name="AutoShape 6">
            <a:extLst>
              <a:ext uri="{FF2B5EF4-FFF2-40B4-BE49-F238E27FC236}">
                <a16:creationId xmlns:a16="http://schemas.microsoft.com/office/drawing/2014/main" id="{4CB52DB6-106F-F326-01E6-814C08119D33}"/>
              </a:ext>
            </a:extLst>
          </p:cNvPr>
          <p:cNvSpPr/>
          <p:nvPr/>
        </p:nvSpPr>
        <p:spPr>
          <a:xfrm>
            <a:off x="3457229" y="1717443"/>
            <a:ext cx="607819" cy="607819"/>
          </a:xfrm>
          <a:prstGeom prst="ellipse">
            <a:avLst/>
          </a:prstGeom>
          <a:solidFill>
            <a:srgbClr val="C8C8C8">
              <a:alpha val="20000"/>
            </a:srgbClr>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95959"/>
              </a:solidFill>
              <a:effectLst/>
              <a:uLnTx/>
              <a:uFillTx/>
              <a:latin typeface="Calibri"/>
              <a:ea typeface="宋体" panose="02010600030101010101" pitchFamily="2" charset="-122"/>
            </a:endParaRPr>
          </a:p>
        </p:txBody>
      </p:sp>
      <p:sp>
        <p:nvSpPr>
          <p:cNvPr id="145" name="AutoShape 7">
            <a:extLst>
              <a:ext uri="{FF2B5EF4-FFF2-40B4-BE49-F238E27FC236}">
                <a16:creationId xmlns:a16="http://schemas.microsoft.com/office/drawing/2014/main" id="{89F531CB-4BA6-752B-B715-3C5EE39C33D4}"/>
              </a:ext>
            </a:extLst>
          </p:cNvPr>
          <p:cNvSpPr/>
          <p:nvPr/>
        </p:nvSpPr>
        <p:spPr>
          <a:xfrm>
            <a:off x="3585573" y="1845787"/>
            <a:ext cx="351132" cy="351132"/>
          </a:xfrm>
          <a:prstGeom prst="ellipse">
            <a:avLst/>
          </a:prstGeom>
          <a:solidFill>
            <a:srgbClr val="56CBF5"/>
          </a:solidFill>
          <a:ln/>
        </p:spPr>
        <p:txBody>
          <a:bodyPr/>
          <a:lstStyle/>
          <a:p>
            <a:endParaRPr lang="zh-CN" altLang="en-US">
              <a:solidFill>
                <a:srgbClr val="595959"/>
              </a:solidFill>
              <a:latin typeface="Calibri"/>
              <a:ea typeface="宋体" panose="02010600030101010101" pitchFamily="2" charset="-122"/>
            </a:endParaRPr>
          </a:p>
        </p:txBody>
      </p:sp>
      <p:cxnSp>
        <p:nvCxnSpPr>
          <p:cNvPr id="146" name="Connector 8">
            <a:extLst>
              <a:ext uri="{FF2B5EF4-FFF2-40B4-BE49-F238E27FC236}">
                <a16:creationId xmlns:a16="http://schemas.microsoft.com/office/drawing/2014/main" id="{9DE2B6AF-9333-5E2A-36BF-2A61DBE16EC5}"/>
              </a:ext>
            </a:extLst>
          </p:cNvPr>
          <p:cNvCxnSpPr/>
          <p:nvPr/>
        </p:nvCxnSpPr>
        <p:spPr>
          <a:xfrm>
            <a:off x="3761139" y="2325262"/>
            <a:ext cx="0" cy="831102"/>
          </a:xfrm>
          <a:prstGeom prst="line">
            <a:avLst/>
          </a:prstGeom>
          <a:solidFill>
            <a:srgbClr val="C8C8C8"/>
          </a:solidFill>
          <a:ln w="9525">
            <a:solidFill>
              <a:srgbClr val="C8C8C8"/>
            </a:solidFill>
            <a:prstDash val="dash"/>
            <a:headEnd type="none"/>
            <a:tailEnd type="none"/>
          </a:ln>
          <a:effectLst/>
        </p:spPr>
      </p:cxnSp>
      <p:sp>
        <p:nvSpPr>
          <p:cNvPr id="147" name="TextBox 9">
            <a:extLst>
              <a:ext uri="{FF2B5EF4-FFF2-40B4-BE49-F238E27FC236}">
                <a16:creationId xmlns:a16="http://schemas.microsoft.com/office/drawing/2014/main" id="{6EA6FEF4-1704-ECE4-BB7B-20CC2D5ABFFA}"/>
              </a:ext>
            </a:extLst>
          </p:cNvPr>
          <p:cNvSpPr txBox="1"/>
          <p:nvPr/>
        </p:nvSpPr>
        <p:spPr>
          <a:xfrm>
            <a:off x="4197466" y="1497400"/>
            <a:ext cx="6563956" cy="696773"/>
          </a:xfrm>
          <a:prstGeom prst="rect">
            <a:avLst/>
          </a:prstGeom>
          <a:ln/>
        </p:spPr>
        <p:txBody>
          <a:bodyPr vert="horz" wrap="square" lIns="123825" tIns="123825" rIns="57150" bIns="123825" rtlCol="0" anchor="t" anchorCtr="0">
            <a:normAutofit/>
          </a:bodyPr>
          <a:lstStyle/>
          <a:p>
            <a:pPr>
              <a:lnSpc>
                <a:spcPct val="150000"/>
              </a:lnSpc>
            </a:pPr>
            <a:r>
              <a:rPr lang="en-US" b="1" dirty="0" err="1">
                <a:solidFill>
                  <a:srgbClr val="00B0F0"/>
                </a:solidFill>
                <a:latin typeface="Microsoft Yahei"/>
                <a:ea typeface="Microsoft Yahei"/>
                <a:cs typeface="Microsoft Yahei"/>
              </a:rPr>
              <a:t>双选机制的重要性</a:t>
            </a:r>
            <a:endParaRPr lang="en-US" b="1" dirty="0">
              <a:solidFill>
                <a:srgbClr val="00B0F0"/>
              </a:solidFill>
              <a:latin typeface="Microsoft Yahei"/>
              <a:ea typeface="Microsoft Yahei"/>
              <a:cs typeface="Microsoft Yahei"/>
            </a:endParaRPr>
          </a:p>
        </p:txBody>
      </p:sp>
      <p:sp>
        <p:nvSpPr>
          <p:cNvPr id="148" name="TextBox 10">
            <a:extLst>
              <a:ext uri="{FF2B5EF4-FFF2-40B4-BE49-F238E27FC236}">
                <a16:creationId xmlns:a16="http://schemas.microsoft.com/office/drawing/2014/main" id="{3ECAC8A8-2C4C-4242-1FBE-0EDD515A608C}"/>
              </a:ext>
            </a:extLst>
          </p:cNvPr>
          <p:cNvSpPr txBox="1"/>
          <p:nvPr/>
        </p:nvSpPr>
        <p:spPr>
          <a:xfrm>
            <a:off x="4197466" y="2035849"/>
            <a:ext cx="6563956" cy="1146772"/>
          </a:xfrm>
          <a:prstGeom prst="rect">
            <a:avLst/>
          </a:prstGeom>
          <a:ln/>
        </p:spPr>
        <p:txBody>
          <a:bodyPr vert="horz" wrap="square" lIns="123825" tIns="123825" rIns="57150" bIns="123825" rtlCol="0" anchor="t" anchorCtr="0">
            <a:normAutofit/>
          </a:bodyPr>
          <a:lstStyle/>
          <a:p>
            <a:pPr>
              <a:lnSpc>
                <a:spcPct val="150000"/>
              </a:lnSpc>
            </a:pPr>
            <a:r>
              <a:rPr lang="en-US" sz="1400" dirty="0" err="1">
                <a:solidFill>
                  <a:srgbClr val="000000"/>
                </a:solidFill>
                <a:latin typeface="Microsoft Yahei"/>
                <a:ea typeface="Microsoft Yahei"/>
                <a:cs typeface="Microsoft Yahei"/>
              </a:rPr>
              <a:t>长期以来，</a:t>
            </a:r>
            <a:r>
              <a:rPr lang="en-US" sz="1400" dirty="0" err="1">
                <a:latin typeface="Microsoft Yahei"/>
                <a:ea typeface="Microsoft Yahei"/>
                <a:cs typeface="Microsoft Yahei"/>
              </a:rPr>
              <a:t>双选机制在高等教育领域扮演着至关重要的角色</a:t>
            </a:r>
            <a:r>
              <a:rPr lang="en-US" sz="1400" dirty="0" err="1">
                <a:solidFill>
                  <a:srgbClr val="000000"/>
                </a:solidFill>
                <a:latin typeface="Microsoft Yahei"/>
                <a:ea typeface="Microsoft Yahei"/>
                <a:cs typeface="Microsoft Yahei"/>
              </a:rPr>
              <a:t>，但其固有的缺陷</a:t>
            </a:r>
            <a:r>
              <a:rPr lang="en-US" sz="1400" dirty="0">
                <a:solidFill>
                  <a:srgbClr val="000000"/>
                </a:solidFill>
                <a:latin typeface="Microsoft Yahei"/>
                <a:ea typeface="Microsoft Yahei"/>
                <a:cs typeface="Microsoft Yahei"/>
              </a:rPr>
              <a:t>——</a:t>
            </a:r>
            <a:r>
              <a:rPr lang="en-US" sz="1400" dirty="0" err="1">
                <a:solidFill>
                  <a:srgbClr val="000000"/>
                </a:solidFill>
                <a:latin typeface="Microsoft Yahei"/>
                <a:ea typeface="Microsoft Yahei"/>
                <a:cs typeface="Microsoft Yahei"/>
              </a:rPr>
              <a:t>缺乏透明度，却使得这一过程呈现出一种盲目性</a:t>
            </a:r>
            <a:r>
              <a:rPr lang="en-US" sz="1400" dirty="0">
                <a:solidFill>
                  <a:srgbClr val="000000"/>
                </a:solidFill>
                <a:latin typeface="Microsoft Yahei"/>
                <a:ea typeface="Microsoft Yahei"/>
                <a:cs typeface="Microsoft Yahei"/>
              </a:rPr>
              <a:t>。</a:t>
            </a:r>
          </a:p>
        </p:txBody>
      </p:sp>
      <p:sp>
        <p:nvSpPr>
          <p:cNvPr id="149" name="AutoShape 11">
            <a:extLst>
              <a:ext uri="{FF2B5EF4-FFF2-40B4-BE49-F238E27FC236}">
                <a16:creationId xmlns:a16="http://schemas.microsoft.com/office/drawing/2014/main" id="{F11BBC3C-EAB3-A89F-B94B-B0278EC3F453}"/>
              </a:ext>
            </a:extLst>
          </p:cNvPr>
          <p:cNvSpPr/>
          <p:nvPr/>
        </p:nvSpPr>
        <p:spPr>
          <a:xfrm>
            <a:off x="-519692" y="2687842"/>
            <a:ext cx="3687085" cy="3687085"/>
          </a:xfrm>
          <a:prstGeom prst="ellipse">
            <a:avLst/>
          </a:prstGeom>
          <a:solidFill>
            <a:srgbClr val="C8C8C8">
              <a:alpha val="100000"/>
            </a:srgbClr>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95959"/>
              </a:solidFill>
              <a:effectLst/>
              <a:uLnTx/>
              <a:uFillTx/>
              <a:latin typeface="Calibri"/>
              <a:ea typeface="宋体" panose="02010600030101010101" pitchFamily="2" charset="-122"/>
            </a:endParaRPr>
          </a:p>
        </p:txBody>
      </p:sp>
      <p:pic>
        <p:nvPicPr>
          <p:cNvPr id="150" name="Picture 12">
            <a:extLst>
              <a:ext uri="{FF2B5EF4-FFF2-40B4-BE49-F238E27FC236}">
                <a16:creationId xmlns:a16="http://schemas.microsoft.com/office/drawing/2014/main" id="{4ACC1C1F-C471-7A9F-AF6A-80AC4202185D}"/>
              </a:ext>
            </a:extLst>
          </p:cNvPr>
          <p:cNvPicPr>
            <a:picLocks noChangeAspect="1"/>
          </p:cNvPicPr>
          <p:nvPr/>
        </p:nvPicPr>
        <p:blipFill>
          <a:blip r:embed="rId6">
            <a:alphaModFix/>
          </a:blip>
          <a:srcRect l="12500" r="12500"/>
          <a:stretch>
            <a:fillRect/>
          </a:stretch>
        </p:blipFill>
        <p:spPr>
          <a:xfrm>
            <a:off x="-328183" y="2879351"/>
            <a:ext cx="3304066" cy="3304066"/>
          </a:xfrm>
          <a:prstGeom prst="ellipse">
            <a:avLst/>
          </a:prstGeom>
        </p:spPr>
      </p:pic>
      <p:sp>
        <p:nvSpPr>
          <p:cNvPr id="151" name="AutoShape 13">
            <a:extLst>
              <a:ext uri="{FF2B5EF4-FFF2-40B4-BE49-F238E27FC236}">
                <a16:creationId xmlns:a16="http://schemas.microsoft.com/office/drawing/2014/main" id="{ABB20475-0F2D-CCAF-7748-58D453201E3E}"/>
              </a:ext>
            </a:extLst>
          </p:cNvPr>
          <p:cNvSpPr/>
          <p:nvPr/>
        </p:nvSpPr>
        <p:spPr>
          <a:xfrm>
            <a:off x="3457229" y="3356052"/>
            <a:ext cx="607819" cy="607819"/>
          </a:xfrm>
          <a:prstGeom prst="ellipse">
            <a:avLst/>
          </a:prstGeom>
          <a:solidFill>
            <a:srgbClr val="C8C8C8">
              <a:alpha val="20000"/>
            </a:srgbClr>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95959"/>
              </a:solidFill>
              <a:effectLst/>
              <a:uLnTx/>
              <a:uFillTx/>
              <a:latin typeface="Calibri"/>
              <a:ea typeface="宋体" panose="02010600030101010101" pitchFamily="2" charset="-122"/>
            </a:endParaRPr>
          </a:p>
        </p:txBody>
      </p:sp>
      <p:sp>
        <p:nvSpPr>
          <p:cNvPr id="152" name="AutoShape 14">
            <a:extLst>
              <a:ext uri="{FF2B5EF4-FFF2-40B4-BE49-F238E27FC236}">
                <a16:creationId xmlns:a16="http://schemas.microsoft.com/office/drawing/2014/main" id="{3B4D15F2-8827-BE12-A093-5127B220028D}"/>
              </a:ext>
            </a:extLst>
          </p:cNvPr>
          <p:cNvSpPr/>
          <p:nvPr/>
        </p:nvSpPr>
        <p:spPr>
          <a:xfrm>
            <a:off x="3585573" y="3484396"/>
            <a:ext cx="351132" cy="351132"/>
          </a:xfrm>
          <a:prstGeom prst="ellipse">
            <a:avLst/>
          </a:prstGeom>
          <a:solidFill>
            <a:srgbClr val="56CBF5"/>
          </a:solidFill>
          <a:ln/>
        </p:spPr>
        <p:txBody>
          <a:bodyPr/>
          <a:lstStyle/>
          <a:p>
            <a:endParaRPr lang="zh-CN" altLang="en-US">
              <a:solidFill>
                <a:srgbClr val="595959"/>
              </a:solidFill>
              <a:latin typeface="Calibri"/>
              <a:ea typeface="宋体" panose="02010600030101010101" pitchFamily="2" charset="-122"/>
            </a:endParaRPr>
          </a:p>
        </p:txBody>
      </p:sp>
      <p:cxnSp>
        <p:nvCxnSpPr>
          <p:cNvPr id="153" name="Connector 15">
            <a:extLst>
              <a:ext uri="{FF2B5EF4-FFF2-40B4-BE49-F238E27FC236}">
                <a16:creationId xmlns:a16="http://schemas.microsoft.com/office/drawing/2014/main" id="{90E2C497-7EEB-63F1-D362-406E28638674}"/>
              </a:ext>
            </a:extLst>
          </p:cNvPr>
          <p:cNvCxnSpPr/>
          <p:nvPr/>
        </p:nvCxnSpPr>
        <p:spPr>
          <a:xfrm>
            <a:off x="3761139" y="3963871"/>
            <a:ext cx="0" cy="831102"/>
          </a:xfrm>
          <a:prstGeom prst="line">
            <a:avLst/>
          </a:prstGeom>
          <a:solidFill>
            <a:srgbClr val="C8C8C8"/>
          </a:solidFill>
          <a:ln w="9525">
            <a:solidFill>
              <a:srgbClr val="C8C8C8"/>
            </a:solidFill>
            <a:prstDash val="dash"/>
            <a:headEnd type="none"/>
            <a:tailEnd type="none"/>
          </a:ln>
          <a:effectLst/>
        </p:spPr>
      </p:cxnSp>
      <p:sp>
        <p:nvSpPr>
          <p:cNvPr id="154" name="TextBox 16">
            <a:extLst>
              <a:ext uri="{FF2B5EF4-FFF2-40B4-BE49-F238E27FC236}">
                <a16:creationId xmlns:a16="http://schemas.microsoft.com/office/drawing/2014/main" id="{E02B960A-6CD4-906A-8158-BECF8521680F}"/>
              </a:ext>
            </a:extLst>
          </p:cNvPr>
          <p:cNvSpPr txBox="1"/>
          <p:nvPr/>
        </p:nvSpPr>
        <p:spPr>
          <a:xfrm>
            <a:off x="4197466" y="3151879"/>
            <a:ext cx="6563956" cy="696773"/>
          </a:xfrm>
          <a:prstGeom prst="rect">
            <a:avLst/>
          </a:prstGeom>
          <a:ln/>
        </p:spPr>
        <p:txBody>
          <a:bodyPr vert="horz" wrap="square" lIns="123825" tIns="123825" rIns="57150" bIns="123825" rtlCol="0" anchor="t" anchorCtr="0">
            <a:normAutofit/>
          </a:bodyPr>
          <a:lstStyle/>
          <a:p>
            <a:pPr>
              <a:lnSpc>
                <a:spcPct val="150000"/>
              </a:lnSpc>
            </a:pPr>
            <a:r>
              <a:rPr lang="en-US" b="1" dirty="0" err="1">
                <a:solidFill>
                  <a:srgbClr val="00B0F0"/>
                </a:solidFill>
                <a:latin typeface="Microsoft Yahei"/>
                <a:ea typeface="Microsoft Yahei"/>
                <a:cs typeface="Microsoft Yahei"/>
              </a:rPr>
              <a:t>信息获取的障碍</a:t>
            </a:r>
            <a:endParaRPr lang="en-US" b="1" dirty="0">
              <a:solidFill>
                <a:srgbClr val="00B0F0"/>
              </a:solidFill>
              <a:latin typeface="Microsoft Yahei"/>
              <a:ea typeface="Microsoft Yahei"/>
              <a:cs typeface="Microsoft Yahei"/>
            </a:endParaRPr>
          </a:p>
        </p:txBody>
      </p:sp>
      <p:sp>
        <p:nvSpPr>
          <p:cNvPr id="155" name="TextBox 17">
            <a:extLst>
              <a:ext uri="{FF2B5EF4-FFF2-40B4-BE49-F238E27FC236}">
                <a16:creationId xmlns:a16="http://schemas.microsoft.com/office/drawing/2014/main" id="{A12D8290-9213-68CE-2F91-D29BF233F61E}"/>
              </a:ext>
            </a:extLst>
          </p:cNvPr>
          <p:cNvSpPr txBox="1"/>
          <p:nvPr/>
        </p:nvSpPr>
        <p:spPr>
          <a:xfrm>
            <a:off x="4197466" y="3674459"/>
            <a:ext cx="6563956" cy="1146772"/>
          </a:xfrm>
          <a:prstGeom prst="rect">
            <a:avLst/>
          </a:prstGeom>
          <a:ln/>
        </p:spPr>
        <p:txBody>
          <a:bodyPr vert="horz" wrap="square" lIns="123825" tIns="123825" rIns="57150" bIns="123825" rtlCol="0" anchor="t" anchorCtr="0">
            <a:normAutofit/>
          </a:bodyPr>
          <a:lstStyle/>
          <a:p>
            <a:pPr>
              <a:lnSpc>
                <a:spcPct val="150000"/>
              </a:lnSpc>
            </a:pPr>
            <a:r>
              <a:rPr lang="en-US" sz="1400" dirty="0" err="1">
                <a:latin typeface="Microsoft Yahei"/>
                <a:ea typeface="Microsoft Yahei"/>
                <a:cs typeface="Microsoft Yahei"/>
              </a:rPr>
              <a:t>对于学生而言，选择导师时面临信息获取的障碍</a:t>
            </a:r>
            <a:r>
              <a:rPr lang="en-US" sz="1400" dirty="0" err="1">
                <a:solidFill>
                  <a:srgbClr val="000000"/>
                </a:solidFill>
                <a:latin typeface="Microsoft Yahei"/>
                <a:ea typeface="Microsoft Yahei"/>
                <a:cs typeface="Microsoft Yahei"/>
              </a:rPr>
              <a:t>，无法准确了解导师的研究方向、学术成果及热门程度等信息，影响选择恰当性</a:t>
            </a:r>
            <a:r>
              <a:rPr lang="en-US" sz="1400" dirty="0">
                <a:solidFill>
                  <a:srgbClr val="000000"/>
                </a:solidFill>
                <a:latin typeface="Microsoft Yahei"/>
                <a:ea typeface="Microsoft Yahei"/>
                <a:cs typeface="Microsoft Yahei"/>
              </a:rPr>
              <a:t>。</a:t>
            </a:r>
          </a:p>
        </p:txBody>
      </p:sp>
      <p:sp>
        <p:nvSpPr>
          <p:cNvPr id="156" name="AutoShape 18">
            <a:extLst>
              <a:ext uri="{FF2B5EF4-FFF2-40B4-BE49-F238E27FC236}">
                <a16:creationId xmlns:a16="http://schemas.microsoft.com/office/drawing/2014/main" id="{0EEC498C-DBAD-72B2-139A-DE4A5B2278D9}"/>
              </a:ext>
            </a:extLst>
          </p:cNvPr>
          <p:cNvSpPr/>
          <p:nvPr/>
        </p:nvSpPr>
        <p:spPr>
          <a:xfrm>
            <a:off x="3457229" y="4994662"/>
            <a:ext cx="607819" cy="607819"/>
          </a:xfrm>
          <a:prstGeom prst="ellipse">
            <a:avLst/>
          </a:prstGeom>
          <a:solidFill>
            <a:srgbClr val="C8C8C8">
              <a:alpha val="20000"/>
            </a:srgbClr>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95959"/>
              </a:solidFill>
              <a:effectLst/>
              <a:uLnTx/>
              <a:uFillTx/>
              <a:latin typeface="Calibri"/>
              <a:ea typeface="宋体" panose="02010600030101010101" pitchFamily="2" charset="-122"/>
            </a:endParaRPr>
          </a:p>
        </p:txBody>
      </p:sp>
      <p:sp>
        <p:nvSpPr>
          <p:cNvPr id="157" name="AutoShape 19">
            <a:extLst>
              <a:ext uri="{FF2B5EF4-FFF2-40B4-BE49-F238E27FC236}">
                <a16:creationId xmlns:a16="http://schemas.microsoft.com/office/drawing/2014/main" id="{1FDEFB4B-06BD-A4F8-7191-E25C2408428E}"/>
              </a:ext>
            </a:extLst>
          </p:cNvPr>
          <p:cNvSpPr/>
          <p:nvPr/>
        </p:nvSpPr>
        <p:spPr>
          <a:xfrm>
            <a:off x="3585573" y="5123005"/>
            <a:ext cx="351132" cy="351132"/>
          </a:xfrm>
          <a:prstGeom prst="ellipse">
            <a:avLst/>
          </a:prstGeom>
          <a:solidFill>
            <a:srgbClr val="56CBF5"/>
          </a:solidFill>
          <a:ln/>
        </p:spPr>
        <p:txBody>
          <a:bodyPr/>
          <a:lstStyle/>
          <a:p>
            <a:endParaRPr lang="zh-CN" altLang="en-US">
              <a:solidFill>
                <a:srgbClr val="595959"/>
              </a:solidFill>
              <a:latin typeface="Calibri"/>
              <a:ea typeface="宋体" panose="02010600030101010101" pitchFamily="2" charset="-122"/>
            </a:endParaRPr>
          </a:p>
        </p:txBody>
      </p:sp>
      <p:cxnSp>
        <p:nvCxnSpPr>
          <p:cNvPr id="158" name="Connector 20">
            <a:extLst>
              <a:ext uri="{FF2B5EF4-FFF2-40B4-BE49-F238E27FC236}">
                <a16:creationId xmlns:a16="http://schemas.microsoft.com/office/drawing/2014/main" id="{F71E9025-7CCA-67F3-6524-EA75B95F0476}"/>
              </a:ext>
            </a:extLst>
          </p:cNvPr>
          <p:cNvCxnSpPr/>
          <p:nvPr/>
        </p:nvCxnSpPr>
        <p:spPr>
          <a:xfrm>
            <a:off x="3761139" y="5602481"/>
            <a:ext cx="0" cy="831102"/>
          </a:xfrm>
          <a:prstGeom prst="line">
            <a:avLst/>
          </a:prstGeom>
          <a:solidFill>
            <a:srgbClr val="C8C8C8"/>
          </a:solidFill>
          <a:ln w="9525">
            <a:solidFill>
              <a:srgbClr val="C8C8C8"/>
            </a:solidFill>
            <a:prstDash val="dash"/>
            <a:headEnd type="none"/>
            <a:tailEnd type="none"/>
          </a:ln>
          <a:effectLst/>
        </p:spPr>
      </p:cxnSp>
      <p:sp>
        <p:nvSpPr>
          <p:cNvPr id="159" name="TextBox 21">
            <a:extLst>
              <a:ext uri="{FF2B5EF4-FFF2-40B4-BE49-F238E27FC236}">
                <a16:creationId xmlns:a16="http://schemas.microsoft.com/office/drawing/2014/main" id="{8AF989F9-5A75-FEA0-3C00-C6D7D01EAD82}"/>
              </a:ext>
            </a:extLst>
          </p:cNvPr>
          <p:cNvSpPr txBox="1"/>
          <p:nvPr/>
        </p:nvSpPr>
        <p:spPr>
          <a:xfrm>
            <a:off x="4197466" y="4790488"/>
            <a:ext cx="6563956" cy="696773"/>
          </a:xfrm>
          <a:prstGeom prst="rect">
            <a:avLst/>
          </a:prstGeom>
          <a:ln/>
        </p:spPr>
        <p:txBody>
          <a:bodyPr vert="horz" wrap="square" lIns="123825" tIns="123825" rIns="57150" bIns="123825" rtlCol="0" anchor="t" anchorCtr="0">
            <a:normAutofit/>
          </a:bodyPr>
          <a:lstStyle/>
          <a:p>
            <a:pPr>
              <a:lnSpc>
                <a:spcPct val="150000"/>
              </a:lnSpc>
            </a:pPr>
            <a:r>
              <a:rPr lang="en-US" b="1" dirty="0" err="1">
                <a:solidFill>
                  <a:srgbClr val="00B0F0"/>
                </a:solidFill>
                <a:latin typeface="Microsoft Yahei"/>
                <a:ea typeface="Microsoft Yahei"/>
                <a:cs typeface="Microsoft Yahei"/>
              </a:rPr>
              <a:t>了解学生的需求</a:t>
            </a:r>
            <a:endParaRPr lang="en-US" b="1" dirty="0">
              <a:solidFill>
                <a:srgbClr val="00B0F0"/>
              </a:solidFill>
              <a:latin typeface="Microsoft Yahei"/>
              <a:ea typeface="Microsoft Yahei"/>
              <a:cs typeface="Microsoft Yahei"/>
            </a:endParaRPr>
          </a:p>
        </p:txBody>
      </p:sp>
      <p:sp>
        <p:nvSpPr>
          <p:cNvPr id="160" name="TextBox 22">
            <a:extLst>
              <a:ext uri="{FF2B5EF4-FFF2-40B4-BE49-F238E27FC236}">
                <a16:creationId xmlns:a16="http://schemas.microsoft.com/office/drawing/2014/main" id="{81320312-7F3E-623E-D79D-89BC2C52C612}"/>
              </a:ext>
            </a:extLst>
          </p:cNvPr>
          <p:cNvSpPr txBox="1"/>
          <p:nvPr/>
        </p:nvSpPr>
        <p:spPr>
          <a:xfrm>
            <a:off x="4197466" y="5313068"/>
            <a:ext cx="6563956" cy="1146772"/>
          </a:xfrm>
          <a:prstGeom prst="rect">
            <a:avLst/>
          </a:prstGeom>
          <a:ln/>
        </p:spPr>
        <p:txBody>
          <a:bodyPr vert="horz" wrap="square" lIns="123825" tIns="123825" rIns="57150" bIns="123825" rtlCol="0" anchor="t" anchorCtr="0">
            <a:normAutofit/>
          </a:bodyPr>
          <a:lstStyle/>
          <a:p>
            <a:pPr>
              <a:lnSpc>
                <a:spcPct val="150000"/>
              </a:lnSpc>
            </a:pPr>
            <a:r>
              <a:rPr lang="en-US" sz="1400" dirty="0" err="1">
                <a:solidFill>
                  <a:srgbClr val="000000"/>
                </a:solidFill>
                <a:latin typeface="Microsoft Yahei"/>
                <a:ea typeface="Microsoft Yahei"/>
                <a:cs typeface="Microsoft Yahei"/>
              </a:rPr>
              <a:t>对于教师而言，</a:t>
            </a:r>
            <a:r>
              <a:rPr lang="en-US" sz="1400" dirty="0" err="1">
                <a:latin typeface="Microsoft Yahei"/>
                <a:ea typeface="Microsoft Yahei"/>
                <a:cs typeface="Microsoft Yahei"/>
              </a:rPr>
              <a:t>缺乏对学生选择数量的了解，以及对学生的专业背景、研究意向等信息的清晰认识</a:t>
            </a:r>
            <a:r>
              <a:rPr lang="en-US" sz="1400" dirty="0" err="1">
                <a:solidFill>
                  <a:srgbClr val="000000"/>
                </a:solidFill>
                <a:latin typeface="Microsoft Yahei"/>
                <a:ea typeface="Microsoft Yahei"/>
                <a:cs typeface="Microsoft Yahei"/>
              </a:rPr>
              <a:t>，影响教学规划和指导策略</a:t>
            </a:r>
            <a:r>
              <a:rPr lang="en-US" sz="1400" dirty="0">
                <a:solidFill>
                  <a:srgbClr val="000000"/>
                </a:solidFill>
                <a:latin typeface="Microsoft Yahei"/>
                <a:ea typeface="Microsoft Yahei"/>
                <a:cs typeface="Microsoft Yahei"/>
              </a:rPr>
              <a:t>。</a:t>
            </a:r>
          </a:p>
        </p:txBody>
      </p:sp>
      <p:sp>
        <p:nvSpPr>
          <p:cNvPr id="161" name="AutoShape 23">
            <a:extLst>
              <a:ext uri="{FF2B5EF4-FFF2-40B4-BE49-F238E27FC236}">
                <a16:creationId xmlns:a16="http://schemas.microsoft.com/office/drawing/2014/main" id="{A7D6A658-F184-03E9-FEE6-54308C7630F0}"/>
              </a:ext>
            </a:extLst>
          </p:cNvPr>
          <p:cNvSpPr/>
          <p:nvPr/>
        </p:nvSpPr>
        <p:spPr>
          <a:xfrm>
            <a:off x="-325826" y="1289867"/>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en-US" sz="2400" b="1" dirty="0" err="1">
                <a:solidFill>
                  <a:srgbClr val="FFFFFF">
                    <a:alpha val="100000"/>
                  </a:srgbClr>
                </a:solidFill>
                <a:latin typeface="微软雅黑"/>
                <a:ea typeface="微软雅黑"/>
                <a:cs typeface="微软雅黑"/>
              </a:rPr>
              <a:t>课题背景</a:t>
            </a:r>
            <a:endParaRPr lang="en-US" sz="1100" dirty="0">
              <a:solidFill>
                <a:srgbClr val="595959"/>
              </a:solidFill>
              <a:latin typeface="Calibri"/>
            </a:endParaRPr>
          </a:p>
        </p:txBody>
      </p:sp>
      <p:pic>
        <p:nvPicPr>
          <p:cNvPr id="2" name="图片 1" descr="底图">
            <a:extLst>
              <a:ext uri="{FF2B5EF4-FFF2-40B4-BE49-F238E27FC236}">
                <a16:creationId xmlns:a16="http://schemas.microsoft.com/office/drawing/2014/main" id="{4A926CE6-7ED9-5996-9140-66D9BCF8EBE7}"/>
              </a:ext>
            </a:extLst>
          </p:cNvPr>
          <p:cNvPicPr>
            <a:picLocks noChangeAspect="1"/>
          </p:cNvPicPr>
          <p:nvPr>
            <p:custDataLst>
              <p:tags r:id="rId2"/>
            </p:custDataLst>
          </p:nvPr>
        </p:nvPicPr>
        <p:blipFill>
          <a:blip r:embed="rId7"/>
          <a:srcRect t="51611" b="37473"/>
          <a:stretch>
            <a:fillRect/>
          </a:stretch>
        </p:blipFill>
        <p:spPr>
          <a:xfrm>
            <a:off x="0" y="0"/>
            <a:ext cx="12207558" cy="526415"/>
          </a:xfrm>
          <a:prstGeom prst="rect">
            <a:avLst/>
          </a:prstGeom>
        </p:spPr>
      </p:pic>
      <p:grpSp>
        <p:nvGrpSpPr>
          <p:cNvPr id="3" name="组合 2">
            <a:extLst>
              <a:ext uri="{FF2B5EF4-FFF2-40B4-BE49-F238E27FC236}">
                <a16:creationId xmlns:a16="http://schemas.microsoft.com/office/drawing/2014/main" id="{C1034F09-7F81-AFFD-9325-E166B63EC7A1}"/>
              </a:ext>
            </a:extLst>
          </p:cNvPr>
          <p:cNvGrpSpPr/>
          <p:nvPr/>
        </p:nvGrpSpPr>
        <p:grpSpPr>
          <a:xfrm>
            <a:off x="8251622" y="-182563"/>
            <a:ext cx="3944823" cy="870585"/>
            <a:chOff x="218930" y="27621"/>
            <a:chExt cx="3944823" cy="870585"/>
          </a:xfrm>
        </p:grpSpPr>
        <p:pic>
          <p:nvPicPr>
            <p:cNvPr id="4" name="图片 3">
              <a:extLst>
                <a:ext uri="{FF2B5EF4-FFF2-40B4-BE49-F238E27FC236}">
                  <a16:creationId xmlns:a16="http://schemas.microsoft.com/office/drawing/2014/main" id="{C952080E-74E3-9F3F-F87B-B49BBD8BF37B}"/>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5" name="Picture 3">
              <a:extLst>
                <a:ext uri="{FF2B5EF4-FFF2-40B4-BE49-F238E27FC236}">
                  <a16:creationId xmlns:a16="http://schemas.microsoft.com/office/drawing/2014/main" id="{741F46AB-3CC2-C8BB-F0A7-2F79BD727873}"/>
                </a:ext>
              </a:extLst>
            </p:cNvPr>
            <p:cNvPicPr>
              <a:picLocks noChangeAspect="1"/>
            </p:cNvPicPr>
            <p:nvPr/>
          </p:nvPicPr>
          <p:blipFill>
            <a:blip r:embed="rId10"/>
            <a:stretch>
              <a:fillRect/>
            </a:stretch>
          </p:blipFill>
          <p:spPr>
            <a:xfrm>
              <a:off x="889310" y="232410"/>
              <a:ext cx="616345" cy="461009"/>
            </a:xfrm>
            <a:prstGeom prst="rect">
              <a:avLst/>
            </a:prstGeom>
            <a:noFill/>
            <a:ln w="9525">
              <a:noFill/>
            </a:ln>
          </p:spPr>
        </p:pic>
        <p:pic>
          <p:nvPicPr>
            <p:cNvPr id="6" name="图片 8">
              <a:extLst>
                <a:ext uri="{FF2B5EF4-FFF2-40B4-BE49-F238E27FC236}">
                  <a16:creationId xmlns:a16="http://schemas.microsoft.com/office/drawing/2014/main" id="{CD157035-DC84-6344-4C18-5DD5A1FED410}"/>
                </a:ext>
              </a:extLst>
            </p:cNvPr>
            <p:cNvPicPr>
              <a:picLocks noChangeAspect="1"/>
            </p:cNvPicPr>
            <p:nvPr>
              <p:custDataLst>
                <p:tags r:id="rId3"/>
              </p:custDataLst>
            </p:nvPr>
          </p:nvPicPr>
          <p:blipFill rotWithShape="1">
            <a:blip r:embed="rId11"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8" name="图片 7">
              <a:extLst>
                <a:ext uri="{FF2B5EF4-FFF2-40B4-BE49-F238E27FC236}">
                  <a16:creationId xmlns:a16="http://schemas.microsoft.com/office/drawing/2014/main" id="{724804B4-8077-9D6E-8296-C5D5BD2B5AF3}"/>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35" name="矩形 4">
            <a:extLst>
              <a:ext uri="{FF2B5EF4-FFF2-40B4-BE49-F238E27FC236}">
                <a16:creationId xmlns:a16="http://schemas.microsoft.com/office/drawing/2014/main" id="{EAFFC28F-E3AB-551F-C5D1-5DA0C811F46A}"/>
              </a:ext>
            </a:extLst>
          </p:cNvPr>
          <p:cNvSpPr/>
          <p:nvPr/>
        </p:nvSpPr>
        <p:spPr>
          <a:xfrm>
            <a:off x="-2539" y="526415"/>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5E896F49-98B6-6206-C8F8-E3B39A21E6F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6387" y="587634"/>
            <a:ext cx="2622127" cy="465196"/>
          </a:xfrm>
          <a:prstGeom prst="rect">
            <a:avLst/>
          </a:prstGeom>
        </p:spPr>
      </p:pic>
    </p:spTree>
    <p:custDataLst>
      <p:tags r:id="rId1"/>
    </p:custDataLst>
    <p:extLst>
      <p:ext uri="{BB962C8B-B14F-4D97-AF65-F5344CB8AC3E}">
        <p14:creationId xmlns:p14="http://schemas.microsoft.com/office/powerpoint/2010/main" val="134656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anim calcmode="lin" valueType="num">
                                      <p:cBhvr>
                                        <p:cTn id="8" dur="1000" fill="hold"/>
                                        <p:tgtEl>
                                          <p:spTgt spid="144"/>
                                        </p:tgtEl>
                                        <p:attrNameLst>
                                          <p:attrName>ppt_x</p:attrName>
                                        </p:attrNameLst>
                                      </p:cBhvr>
                                      <p:tavLst>
                                        <p:tav tm="0">
                                          <p:val>
                                            <p:strVal val="#ppt_x"/>
                                          </p:val>
                                        </p:tav>
                                        <p:tav tm="100000">
                                          <p:val>
                                            <p:strVal val="#ppt_x"/>
                                          </p:val>
                                        </p:tav>
                                      </p:tavLst>
                                    </p:anim>
                                    <p:anim calcmode="lin" valueType="num">
                                      <p:cBhvr>
                                        <p:cTn id="9" dur="1000" fill="hold"/>
                                        <p:tgtEl>
                                          <p:spTgt spid="14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1000"/>
                                        <p:tgtEl>
                                          <p:spTgt spid="145"/>
                                        </p:tgtEl>
                                      </p:cBhvr>
                                    </p:animEffect>
                                    <p:anim calcmode="lin" valueType="num">
                                      <p:cBhvr>
                                        <p:cTn id="13" dur="1000" fill="hold"/>
                                        <p:tgtEl>
                                          <p:spTgt spid="145"/>
                                        </p:tgtEl>
                                        <p:attrNameLst>
                                          <p:attrName>ppt_x</p:attrName>
                                        </p:attrNameLst>
                                      </p:cBhvr>
                                      <p:tavLst>
                                        <p:tav tm="0">
                                          <p:val>
                                            <p:strVal val="#ppt_x"/>
                                          </p:val>
                                        </p:tav>
                                        <p:tav tm="100000">
                                          <p:val>
                                            <p:strVal val="#ppt_x"/>
                                          </p:val>
                                        </p:tav>
                                      </p:tavLst>
                                    </p:anim>
                                    <p:anim calcmode="lin" valueType="num">
                                      <p:cBhvr>
                                        <p:cTn id="14" dur="1000" fill="hold"/>
                                        <p:tgtEl>
                                          <p:spTgt spid="14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fade">
                                      <p:cBhvr>
                                        <p:cTn id="17" dur="1000"/>
                                        <p:tgtEl>
                                          <p:spTgt spid="146"/>
                                        </p:tgtEl>
                                      </p:cBhvr>
                                    </p:animEffect>
                                    <p:anim calcmode="lin" valueType="num">
                                      <p:cBhvr>
                                        <p:cTn id="18" dur="1000" fill="hold"/>
                                        <p:tgtEl>
                                          <p:spTgt spid="146"/>
                                        </p:tgtEl>
                                        <p:attrNameLst>
                                          <p:attrName>ppt_x</p:attrName>
                                        </p:attrNameLst>
                                      </p:cBhvr>
                                      <p:tavLst>
                                        <p:tav tm="0">
                                          <p:val>
                                            <p:strVal val="#ppt_x"/>
                                          </p:val>
                                        </p:tav>
                                        <p:tav tm="100000">
                                          <p:val>
                                            <p:strVal val="#ppt_x"/>
                                          </p:val>
                                        </p:tav>
                                      </p:tavLst>
                                    </p:anim>
                                    <p:anim calcmode="lin" valueType="num">
                                      <p:cBhvr>
                                        <p:cTn id="19" dur="1000" fill="hold"/>
                                        <p:tgtEl>
                                          <p:spTgt spid="14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1000"/>
                                        <p:tgtEl>
                                          <p:spTgt spid="147"/>
                                        </p:tgtEl>
                                      </p:cBhvr>
                                    </p:animEffect>
                                    <p:anim calcmode="lin" valueType="num">
                                      <p:cBhvr>
                                        <p:cTn id="23" dur="1000" fill="hold"/>
                                        <p:tgtEl>
                                          <p:spTgt spid="147"/>
                                        </p:tgtEl>
                                        <p:attrNameLst>
                                          <p:attrName>ppt_x</p:attrName>
                                        </p:attrNameLst>
                                      </p:cBhvr>
                                      <p:tavLst>
                                        <p:tav tm="0">
                                          <p:val>
                                            <p:strVal val="#ppt_x"/>
                                          </p:val>
                                        </p:tav>
                                        <p:tav tm="100000">
                                          <p:val>
                                            <p:strVal val="#ppt_x"/>
                                          </p:val>
                                        </p:tav>
                                      </p:tavLst>
                                    </p:anim>
                                    <p:anim calcmode="lin" valueType="num">
                                      <p:cBhvr>
                                        <p:cTn id="24" dur="1000" fill="hold"/>
                                        <p:tgtEl>
                                          <p:spTgt spid="14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1000"/>
                                        <p:tgtEl>
                                          <p:spTgt spid="148"/>
                                        </p:tgtEl>
                                      </p:cBhvr>
                                    </p:animEffect>
                                    <p:anim calcmode="lin" valueType="num">
                                      <p:cBhvr>
                                        <p:cTn id="28" dur="1000" fill="hold"/>
                                        <p:tgtEl>
                                          <p:spTgt spid="148"/>
                                        </p:tgtEl>
                                        <p:attrNameLst>
                                          <p:attrName>ppt_x</p:attrName>
                                        </p:attrNameLst>
                                      </p:cBhvr>
                                      <p:tavLst>
                                        <p:tav tm="0">
                                          <p:val>
                                            <p:strVal val="#ppt_x"/>
                                          </p:val>
                                        </p:tav>
                                        <p:tav tm="100000">
                                          <p:val>
                                            <p:strVal val="#ppt_x"/>
                                          </p:val>
                                        </p:tav>
                                      </p:tavLst>
                                    </p:anim>
                                    <p:anim calcmode="lin" valueType="num">
                                      <p:cBhvr>
                                        <p:cTn id="29" dur="1000" fill="hold"/>
                                        <p:tgtEl>
                                          <p:spTgt spid="14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51"/>
                                        </p:tgtEl>
                                        <p:attrNameLst>
                                          <p:attrName>style.visibility</p:attrName>
                                        </p:attrNameLst>
                                      </p:cBhvr>
                                      <p:to>
                                        <p:strVal val="visible"/>
                                      </p:to>
                                    </p:set>
                                    <p:animEffect transition="in" filter="fade">
                                      <p:cBhvr>
                                        <p:cTn id="32" dur="1000"/>
                                        <p:tgtEl>
                                          <p:spTgt spid="151"/>
                                        </p:tgtEl>
                                      </p:cBhvr>
                                    </p:animEffect>
                                    <p:anim calcmode="lin" valueType="num">
                                      <p:cBhvr>
                                        <p:cTn id="33" dur="1000" fill="hold"/>
                                        <p:tgtEl>
                                          <p:spTgt spid="151"/>
                                        </p:tgtEl>
                                        <p:attrNameLst>
                                          <p:attrName>ppt_x</p:attrName>
                                        </p:attrNameLst>
                                      </p:cBhvr>
                                      <p:tavLst>
                                        <p:tav tm="0">
                                          <p:val>
                                            <p:strVal val="#ppt_x"/>
                                          </p:val>
                                        </p:tav>
                                        <p:tav tm="100000">
                                          <p:val>
                                            <p:strVal val="#ppt_x"/>
                                          </p:val>
                                        </p:tav>
                                      </p:tavLst>
                                    </p:anim>
                                    <p:anim calcmode="lin" valueType="num">
                                      <p:cBhvr>
                                        <p:cTn id="34" dur="1000" fill="hold"/>
                                        <p:tgtEl>
                                          <p:spTgt spid="15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52"/>
                                        </p:tgtEl>
                                        <p:attrNameLst>
                                          <p:attrName>style.visibility</p:attrName>
                                        </p:attrNameLst>
                                      </p:cBhvr>
                                      <p:to>
                                        <p:strVal val="visible"/>
                                      </p:to>
                                    </p:set>
                                    <p:animEffect transition="in" filter="fade">
                                      <p:cBhvr>
                                        <p:cTn id="37" dur="1000"/>
                                        <p:tgtEl>
                                          <p:spTgt spid="152"/>
                                        </p:tgtEl>
                                      </p:cBhvr>
                                    </p:animEffect>
                                    <p:anim calcmode="lin" valueType="num">
                                      <p:cBhvr>
                                        <p:cTn id="38" dur="1000" fill="hold"/>
                                        <p:tgtEl>
                                          <p:spTgt spid="152"/>
                                        </p:tgtEl>
                                        <p:attrNameLst>
                                          <p:attrName>ppt_x</p:attrName>
                                        </p:attrNameLst>
                                      </p:cBhvr>
                                      <p:tavLst>
                                        <p:tav tm="0">
                                          <p:val>
                                            <p:strVal val="#ppt_x"/>
                                          </p:val>
                                        </p:tav>
                                        <p:tav tm="100000">
                                          <p:val>
                                            <p:strVal val="#ppt_x"/>
                                          </p:val>
                                        </p:tav>
                                      </p:tavLst>
                                    </p:anim>
                                    <p:anim calcmode="lin" valueType="num">
                                      <p:cBhvr>
                                        <p:cTn id="39" dur="1000" fill="hold"/>
                                        <p:tgtEl>
                                          <p:spTgt spid="15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00"/>
                                  </p:stCondLst>
                                  <p:childTnLst>
                                    <p:set>
                                      <p:cBhvr>
                                        <p:cTn id="41" dur="1" fill="hold">
                                          <p:stCondLst>
                                            <p:cond delay="0"/>
                                          </p:stCondLst>
                                        </p:cTn>
                                        <p:tgtEl>
                                          <p:spTgt spid="153"/>
                                        </p:tgtEl>
                                        <p:attrNameLst>
                                          <p:attrName>style.visibility</p:attrName>
                                        </p:attrNameLst>
                                      </p:cBhvr>
                                      <p:to>
                                        <p:strVal val="visible"/>
                                      </p:to>
                                    </p:set>
                                    <p:animEffect transition="in" filter="fade">
                                      <p:cBhvr>
                                        <p:cTn id="42" dur="1000"/>
                                        <p:tgtEl>
                                          <p:spTgt spid="153"/>
                                        </p:tgtEl>
                                      </p:cBhvr>
                                    </p:animEffect>
                                    <p:anim calcmode="lin" valueType="num">
                                      <p:cBhvr>
                                        <p:cTn id="43" dur="1000" fill="hold"/>
                                        <p:tgtEl>
                                          <p:spTgt spid="153"/>
                                        </p:tgtEl>
                                        <p:attrNameLst>
                                          <p:attrName>ppt_x</p:attrName>
                                        </p:attrNameLst>
                                      </p:cBhvr>
                                      <p:tavLst>
                                        <p:tav tm="0">
                                          <p:val>
                                            <p:strVal val="#ppt_x"/>
                                          </p:val>
                                        </p:tav>
                                        <p:tav tm="100000">
                                          <p:val>
                                            <p:strVal val="#ppt_x"/>
                                          </p:val>
                                        </p:tav>
                                      </p:tavLst>
                                    </p:anim>
                                    <p:anim calcmode="lin" valueType="num">
                                      <p:cBhvr>
                                        <p:cTn id="44" dur="1000" fill="hold"/>
                                        <p:tgtEl>
                                          <p:spTgt spid="15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1000"/>
                                        <p:tgtEl>
                                          <p:spTgt spid="154"/>
                                        </p:tgtEl>
                                      </p:cBhvr>
                                    </p:animEffect>
                                    <p:anim calcmode="lin" valueType="num">
                                      <p:cBhvr>
                                        <p:cTn id="48" dur="1000" fill="hold"/>
                                        <p:tgtEl>
                                          <p:spTgt spid="154"/>
                                        </p:tgtEl>
                                        <p:attrNameLst>
                                          <p:attrName>ppt_x</p:attrName>
                                        </p:attrNameLst>
                                      </p:cBhvr>
                                      <p:tavLst>
                                        <p:tav tm="0">
                                          <p:val>
                                            <p:strVal val="#ppt_x"/>
                                          </p:val>
                                        </p:tav>
                                        <p:tav tm="100000">
                                          <p:val>
                                            <p:strVal val="#ppt_x"/>
                                          </p:val>
                                        </p:tav>
                                      </p:tavLst>
                                    </p:anim>
                                    <p:anim calcmode="lin" valueType="num">
                                      <p:cBhvr>
                                        <p:cTn id="49" dur="1000" fill="hold"/>
                                        <p:tgtEl>
                                          <p:spTgt spid="15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155"/>
                                        </p:tgtEl>
                                        <p:attrNameLst>
                                          <p:attrName>style.visibility</p:attrName>
                                        </p:attrNameLst>
                                      </p:cBhvr>
                                      <p:to>
                                        <p:strVal val="visible"/>
                                      </p:to>
                                    </p:set>
                                    <p:animEffect transition="in" filter="fade">
                                      <p:cBhvr>
                                        <p:cTn id="52" dur="1000"/>
                                        <p:tgtEl>
                                          <p:spTgt spid="155"/>
                                        </p:tgtEl>
                                      </p:cBhvr>
                                    </p:animEffect>
                                    <p:anim calcmode="lin" valueType="num">
                                      <p:cBhvr>
                                        <p:cTn id="53" dur="1000" fill="hold"/>
                                        <p:tgtEl>
                                          <p:spTgt spid="155"/>
                                        </p:tgtEl>
                                        <p:attrNameLst>
                                          <p:attrName>ppt_x</p:attrName>
                                        </p:attrNameLst>
                                      </p:cBhvr>
                                      <p:tavLst>
                                        <p:tav tm="0">
                                          <p:val>
                                            <p:strVal val="#ppt_x"/>
                                          </p:val>
                                        </p:tav>
                                        <p:tav tm="100000">
                                          <p:val>
                                            <p:strVal val="#ppt_x"/>
                                          </p:val>
                                        </p:tav>
                                      </p:tavLst>
                                    </p:anim>
                                    <p:anim calcmode="lin" valueType="num">
                                      <p:cBhvr>
                                        <p:cTn id="54" dur="1000" fill="hold"/>
                                        <p:tgtEl>
                                          <p:spTgt spid="15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000"/>
                                  </p:stCondLst>
                                  <p:childTnLst>
                                    <p:set>
                                      <p:cBhvr>
                                        <p:cTn id="56" dur="1" fill="hold">
                                          <p:stCondLst>
                                            <p:cond delay="0"/>
                                          </p:stCondLst>
                                        </p:cTn>
                                        <p:tgtEl>
                                          <p:spTgt spid="156"/>
                                        </p:tgtEl>
                                        <p:attrNameLst>
                                          <p:attrName>style.visibility</p:attrName>
                                        </p:attrNameLst>
                                      </p:cBhvr>
                                      <p:to>
                                        <p:strVal val="visible"/>
                                      </p:to>
                                    </p:set>
                                    <p:animEffect transition="in" filter="fade">
                                      <p:cBhvr>
                                        <p:cTn id="57" dur="1000"/>
                                        <p:tgtEl>
                                          <p:spTgt spid="156"/>
                                        </p:tgtEl>
                                      </p:cBhvr>
                                    </p:animEffect>
                                    <p:anim calcmode="lin" valueType="num">
                                      <p:cBhvr>
                                        <p:cTn id="58" dur="1000" fill="hold"/>
                                        <p:tgtEl>
                                          <p:spTgt spid="156"/>
                                        </p:tgtEl>
                                        <p:attrNameLst>
                                          <p:attrName>ppt_x</p:attrName>
                                        </p:attrNameLst>
                                      </p:cBhvr>
                                      <p:tavLst>
                                        <p:tav tm="0">
                                          <p:val>
                                            <p:strVal val="#ppt_x"/>
                                          </p:val>
                                        </p:tav>
                                        <p:tav tm="100000">
                                          <p:val>
                                            <p:strVal val="#ppt_x"/>
                                          </p:val>
                                        </p:tav>
                                      </p:tavLst>
                                    </p:anim>
                                    <p:anim calcmode="lin" valueType="num">
                                      <p:cBhvr>
                                        <p:cTn id="59" dur="1000" fill="hold"/>
                                        <p:tgtEl>
                                          <p:spTgt spid="15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000"/>
                                  </p:stCondLst>
                                  <p:childTnLst>
                                    <p:set>
                                      <p:cBhvr>
                                        <p:cTn id="61" dur="1" fill="hold">
                                          <p:stCondLst>
                                            <p:cond delay="0"/>
                                          </p:stCondLst>
                                        </p:cTn>
                                        <p:tgtEl>
                                          <p:spTgt spid="157"/>
                                        </p:tgtEl>
                                        <p:attrNameLst>
                                          <p:attrName>style.visibility</p:attrName>
                                        </p:attrNameLst>
                                      </p:cBhvr>
                                      <p:to>
                                        <p:strVal val="visible"/>
                                      </p:to>
                                    </p:set>
                                    <p:animEffect transition="in" filter="fade">
                                      <p:cBhvr>
                                        <p:cTn id="62" dur="1000"/>
                                        <p:tgtEl>
                                          <p:spTgt spid="157"/>
                                        </p:tgtEl>
                                      </p:cBhvr>
                                    </p:animEffect>
                                    <p:anim calcmode="lin" valueType="num">
                                      <p:cBhvr>
                                        <p:cTn id="63" dur="1000" fill="hold"/>
                                        <p:tgtEl>
                                          <p:spTgt spid="157"/>
                                        </p:tgtEl>
                                        <p:attrNameLst>
                                          <p:attrName>ppt_x</p:attrName>
                                        </p:attrNameLst>
                                      </p:cBhvr>
                                      <p:tavLst>
                                        <p:tav tm="0">
                                          <p:val>
                                            <p:strVal val="#ppt_x"/>
                                          </p:val>
                                        </p:tav>
                                        <p:tav tm="100000">
                                          <p:val>
                                            <p:strVal val="#ppt_x"/>
                                          </p:val>
                                        </p:tav>
                                      </p:tavLst>
                                    </p:anim>
                                    <p:anim calcmode="lin" valueType="num">
                                      <p:cBhvr>
                                        <p:cTn id="64" dur="1000" fill="hold"/>
                                        <p:tgtEl>
                                          <p:spTgt spid="15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1000"/>
                                  </p:stCondLst>
                                  <p:childTnLst>
                                    <p:set>
                                      <p:cBhvr>
                                        <p:cTn id="66" dur="1" fill="hold">
                                          <p:stCondLst>
                                            <p:cond delay="0"/>
                                          </p:stCondLst>
                                        </p:cTn>
                                        <p:tgtEl>
                                          <p:spTgt spid="158"/>
                                        </p:tgtEl>
                                        <p:attrNameLst>
                                          <p:attrName>style.visibility</p:attrName>
                                        </p:attrNameLst>
                                      </p:cBhvr>
                                      <p:to>
                                        <p:strVal val="visible"/>
                                      </p:to>
                                    </p:set>
                                    <p:animEffect transition="in" filter="fade">
                                      <p:cBhvr>
                                        <p:cTn id="67" dur="1000"/>
                                        <p:tgtEl>
                                          <p:spTgt spid="158"/>
                                        </p:tgtEl>
                                      </p:cBhvr>
                                    </p:animEffect>
                                    <p:anim calcmode="lin" valueType="num">
                                      <p:cBhvr>
                                        <p:cTn id="68" dur="1000" fill="hold"/>
                                        <p:tgtEl>
                                          <p:spTgt spid="158"/>
                                        </p:tgtEl>
                                        <p:attrNameLst>
                                          <p:attrName>ppt_x</p:attrName>
                                        </p:attrNameLst>
                                      </p:cBhvr>
                                      <p:tavLst>
                                        <p:tav tm="0">
                                          <p:val>
                                            <p:strVal val="#ppt_x"/>
                                          </p:val>
                                        </p:tav>
                                        <p:tav tm="100000">
                                          <p:val>
                                            <p:strVal val="#ppt_x"/>
                                          </p:val>
                                        </p:tav>
                                      </p:tavLst>
                                    </p:anim>
                                    <p:anim calcmode="lin" valueType="num">
                                      <p:cBhvr>
                                        <p:cTn id="69" dur="1000" fill="hold"/>
                                        <p:tgtEl>
                                          <p:spTgt spid="15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1000"/>
                                  </p:stCondLst>
                                  <p:childTnLst>
                                    <p:set>
                                      <p:cBhvr>
                                        <p:cTn id="71" dur="1" fill="hold">
                                          <p:stCondLst>
                                            <p:cond delay="0"/>
                                          </p:stCondLst>
                                        </p:cTn>
                                        <p:tgtEl>
                                          <p:spTgt spid="159"/>
                                        </p:tgtEl>
                                        <p:attrNameLst>
                                          <p:attrName>style.visibility</p:attrName>
                                        </p:attrNameLst>
                                      </p:cBhvr>
                                      <p:to>
                                        <p:strVal val="visible"/>
                                      </p:to>
                                    </p:set>
                                    <p:animEffect transition="in" filter="fade">
                                      <p:cBhvr>
                                        <p:cTn id="72" dur="1000"/>
                                        <p:tgtEl>
                                          <p:spTgt spid="159"/>
                                        </p:tgtEl>
                                      </p:cBhvr>
                                    </p:animEffect>
                                    <p:anim calcmode="lin" valueType="num">
                                      <p:cBhvr>
                                        <p:cTn id="73" dur="1000" fill="hold"/>
                                        <p:tgtEl>
                                          <p:spTgt spid="159"/>
                                        </p:tgtEl>
                                        <p:attrNameLst>
                                          <p:attrName>ppt_x</p:attrName>
                                        </p:attrNameLst>
                                      </p:cBhvr>
                                      <p:tavLst>
                                        <p:tav tm="0">
                                          <p:val>
                                            <p:strVal val="#ppt_x"/>
                                          </p:val>
                                        </p:tav>
                                        <p:tav tm="100000">
                                          <p:val>
                                            <p:strVal val="#ppt_x"/>
                                          </p:val>
                                        </p:tav>
                                      </p:tavLst>
                                    </p:anim>
                                    <p:anim calcmode="lin" valueType="num">
                                      <p:cBhvr>
                                        <p:cTn id="74" dur="1000" fill="hold"/>
                                        <p:tgtEl>
                                          <p:spTgt spid="15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100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1000"/>
                                        <p:tgtEl>
                                          <p:spTgt spid="160"/>
                                        </p:tgtEl>
                                      </p:cBhvr>
                                    </p:animEffect>
                                    <p:anim calcmode="lin" valueType="num">
                                      <p:cBhvr>
                                        <p:cTn id="78" dur="1000" fill="hold"/>
                                        <p:tgtEl>
                                          <p:spTgt spid="160"/>
                                        </p:tgtEl>
                                        <p:attrNameLst>
                                          <p:attrName>ppt_x</p:attrName>
                                        </p:attrNameLst>
                                      </p:cBhvr>
                                      <p:tavLst>
                                        <p:tav tm="0">
                                          <p:val>
                                            <p:strVal val="#ppt_x"/>
                                          </p:val>
                                        </p:tav>
                                        <p:tav tm="100000">
                                          <p:val>
                                            <p:strVal val="#ppt_x"/>
                                          </p:val>
                                        </p:tav>
                                      </p:tavLst>
                                    </p:anim>
                                    <p:anim calcmode="lin" valueType="num">
                                      <p:cBhvr>
                                        <p:cTn id="79" dur="1000" fill="hold"/>
                                        <p:tgtEl>
                                          <p:spTgt spid="1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P spid="147" grpId="0" animBg="1"/>
      <p:bldP spid="148" grpId="0" animBg="1"/>
      <p:bldP spid="151" grpId="0" animBg="1"/>
      <p:bldP spid="152" grpId="0" animBg="1"/>
      <p:bldP spid="154" grpId="0" animBg="1"/>
      <p:bldP spid="155" grpId="0" animBg="1"/>
      <p:bldP spid="156" grpId="0" animBg="1"/>
      <p:bldP spid="157" grpId="0" animBg="1"/>
      <p:bldP spid="159" grpId="0" animBg="1"/>
      <p:bldP spid="1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A4B82-94E0-6917-5C63-BE600C63B8D6}"/>
            </a:ext>
          </a:extLst>
        </p:cNvPr>
        <p:cNvGrpSpPr/>
        <p:nvPr/>
      </p:nvGrpSpPr>
      <p:grpSpPr>
        <a:xfrm>
          <a:off x="0" y="0"/>
          <a:ext cx="0" cy="0"/>
          <a:chOff x="0" y="0"/>
          <a:chExt cx="0" cy="0"/>
        </a:xfrm>
      </p:grpSpPr>
      <p:graphicFrame>
        <p:nvGraphicFramePr>
          <p:cNvPr id="102" name="图表 101">
            <a:extLst>
              <a:ext uri="{FF2B5EF4-FFF2-40B4-BE49-F238E27FC236}">
                <a16:creationId xmlns:a16="http://schemas.microsoft.com/office/drawing/2014/main" id="{B3C07C40-E4CB-44C4-7CAD-F235D1FC474B}"/>
              </a:ext>
            </a:extLst>
          </p:cNvPr>
          <p:cNvGraphicFramePr/>
          <p:nvPr>
            <p:extLst>
              <p:ext uri="{D42A27DB-BD31-4B8C-83A1-F6EECF244321}">
                <p14:modId xmlns:p14="http://schemas.microsoft.com/office/powerpoint/2010/main" val="3890504254"/>
              </p:ext>
            </p:extLst>
          </p:nvPr>
        </p:nvGraphicFramePr>
        <p:xfrm>
          <a:off x="0" y="1925779"/>
          <a:ext cx="4529894" cy="4694901"/>
        </p:xfrm>
        <a:graphic>
          <a:graphicData uri="http://schemas.openxmlformats.org/drawingml/2006/chart">
            <c:chart xmlns:c="http://schemas.openxmlformats.org/drawingml/2006/chart" xmlns:r="http://schemas.openxmlformats.org/officeDocument/2006/relationships" r:id="rId6"/>
          </a:graphicData>
        </a:graphic>
      </p:graphicFrame>
      <p:sp>
        <p:nvSpPr>
          <p:cNvPr id="103" name="AutoShape 6">
            <a:extLst>
              <a:ext uri="{FF2B5EF4-FFF2-40B4-BE49-F238E27FC236}">
                <a16:creationId xmlns:a16="http://schemas.microsoft.com/office/drawing/2014/main" id="{1E62D3BC-A0AD-FE97-89F9-286C1CE1FFC3}"/>
              </a:ext>
            </a:extLst>
          </p:cNvPr>
          <p:cNvSpPr>
            <a:spLocks noChangeAspect="1"/>
          </p:cNvSpPr>
          <p:nvPr/>
        </p:nvSpPr>
        <p:spPr>
          <a:xfrm>
            <a:off x="3587262" y="2267859"/>
            <a:ext cx="486255" cy="486255"/>
          </a:xfrm>
          <a:prstGeom prst="ellipse">
            <a:avLst/>
          </a:prstGeom>
          <a:solidFill>
            <a:srgbClr val="C8C8C8">
              <a:alpha val="20000"/>
            </a:srgbClr>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95959"/>
              </a:solidFill>
              <a:effectLst/>
              <a:uLnTx/>
              <a:uFillTx/>
              <a:latin typeface="Calibri"/>
              <a:ea typeface="宋体" panose="02010600030101010101" pitchFamily="2" charset="-122"/>
            </a:endParaRPr>
          </a:p>
        </p:txBody>
      </p:sp>
      <p:sp>
        <p:nvSpPr>
          <p:cNvPr id="104" name="AutoShape 7">
            <a:extLst>
              <a:ext uri="{FF2B5EF4-FFF2-40B4-BE49-F238E27FC236}">
                <a16:creationId xmlns:a16="http://schemas.microsoft.com/office/drawing/2014/main" id="{EF8D7E21-7DD9-2E0E-471A-CB4BC4DC5D9B}"/>
              </a:ext>
            </a:extLst>
          </p:cNvPr>
          <p:cNvSpPr>
            <a:spLocks noChangeAspect="1"/>
          </p:cNvSpPr>
          <p:nvPr/>
        </p:nvSpPr>
        <p:spPr>
          <a:xfrm>
            <a:off x="3701748" y="2364587"/>
            <a:ext cx="280906" cy="280906"/>
          </a:xfrm>
          <a:prstGeom prst="ellipse">
            <a:avLst/>
          </a:prstGeom>
          <a:solidFill>
            <a:srgbClr val="56CBF5"/>
          </a:solidFill>
          <a:ln/>
        </p:spPr>
        <p:txBody>
          <a:bodyPr/>
          <a:lstStyle/>
          <a:p>
            <a:endParaRPr lang="zh-CN" altLang="en-US">
              <a:solidFill>
                <a:srgbClr val="595959"/>
              </a:solidFill>
              <a:latin typeface="Calibri"/>
              <a:ea typeface="宋体" panose="02010600030101010101" pitchFamily="2" charset="-122"/>
            </a:endParaRPr>
          </a:p>
        </p:txBody>
      </p:sp>
      <p:cxnSp>
        <p:nvCxnSpPr>
          <p:cNvPr id="105" name="Connector 8">
            <a:extLst>
              <a:ext uri="{FF2B5EF4-FFF2-40B4-BE49-F238E27FC236}">
                <a16:creationId xmlns:a16="http://schemas.microsoft.com/office/drawing/2014/main" id="{51A5953B-8816-FA1A-431B-C5F5FD29FF1D}"/>
              </a:ext>
            </a:extLst>
          </p:cNvPr>
          <p:cNvCxnSpPr>
            <a:cxnSpLocks noChangeAspect="1"/>
          </p:cNvCxnSpPr>
          <p:nvPr/>
        </p:nvCxnSpPr>
        <p:spPr>
          <a:xfrm>
            <a:off x="3862030" y="2754114"/>
            <a:ext cx="0" cy="417984"/>
          </a:xfrm>
          <a:prstGeom prst="line">
            <a:avLst/>
          </a:prstGeom>
          <a:solidFill>
            <a:srgbClr val="C8C8C8"/>
          </a:solidFill>
          <a:ln w="9525">
            <a:solidFill>
              <a:srgbClr val="C8C8C8"/>
            </a:solidFill>
            <a:prstDash val="dash"/>
            <a:headEnd type="none"/>
            <a:tailEnd type="none"/>
          </a:ln>
          <a:effectLst/>
        </p:spPr>
      </p:cxnSp>
      <p:sp>
        <p:nvSpPr>
          <p:cNvPr id="106" name="TextBox 9">
            <a:extLst>
              <a:ext uri="{FF2B5EF4-FFF2-40B4-BE49-F238E27FC236}">
                <a16:creationId xmlns:a16="http://schemas.microsoft.com/office/drawing/2014/main" id="{1261AD8D-2A00-8ADA-CF5B-D878316045FC}"/>
              </a:ext>
            </a:extLst>
          </p:cNvPr>
          <p:cNvSpPr txBox="1"/>
          <p:nvPr/>
        </p:nvSpPr>
        <p:spPr>
          <a:xfrm>
            <a:off x="5697926" y="1083248"/>
            <a:ext cx="3429000" cy="792000"/>
          </a:xfrm>
          <a:prstGeom prst="rect">
            <a:avLst/>
          </a:prstGeom>
          <a:ln/>
        </p:spPr>
        <p:txBody>
          <a:bodyPr vert="horz" wrap="square" lIns="123825" tIns="123825" rIns="57150" bIns="123825" rtlCol="0" anchor="t" anchorCtr="0">
            <a:normAutofit/>
          </a:bodyPr>
          <a:lstStyle/>
          <a:p>
            <a:pPr>
              <a:lnSpc>
                <a:spcPct val="150000"/>
              </a:lnSpc>
            </a:pPr>
            <a:r>
              <a:rPr lang="zh-CN" altLang="en-US" sz="2100" b="1" dirty="0">
                <a:solidFill>
                  <a:srgbClr val="00B0F0"/>
                </a:solidFill>
                <a:latin typeface="Microsoft Yahei"/>
                <a:ea typeface="Microsoft Yahei"/>
                <a:cs typeface="Microsoft Yahei"/>
              </a:rPr>
              <a:t>高校双选系统具体现状</a:t>
            </a:r>
            <a:endParaRPr lang="en-US" sz="2100" b="1" dirty="0">
              <a:solidFill>
                <a:srgbClr val="00B0F0"/>
              </a:solidFill>
              <a:latin typeface="Microsoft Yahei"/>
              <a:ea typeface="Microsoft Yahei"/>
              <a:cs typeface="Microsoft Yahei"/>
            </a:endParaRPr>
          </a:p>
        </p:txBody>
      </p:sp>
      <p:sp>
        <p:nvSpPr>
          <p:cNvPr id="107" name="TextBox 10">
            <a:extLst>
              <a:ext uri="{FF2B5EF4-FFF2-40B4-BE49-F238E27FC236}">
                <a16:creationId xmlns:a16="http://schemas.microsoft.com/office/drawing/2014/main" id="{2413DBC6-2F10-D904-7DF7-0DAC38FE5667}"/>
              </a:ext>
            </a:extLst>
          </p:cNvPr>
          <p:cNvSpPr txBox="1"/>
          <p:nvPr/>
        </p:nvSpPr>
        <p:spPr>
          <a:xfrm>
            <a:off x="4172085" y="1600679"/>
            <a:ext cx="7600815" cy="1571419"/>
          </a:xfrm>
          <a:prstGeom prst="rect">
            <a:avLst/>
          </a:prstGeom>
          <a:ln/>
        </p:spPr>
        <p:txBody>
          <a:bodyPr vert="horz" wrap="square" lIns="123825" tIns="123825" rIns="57150" bIns="123825" rtlCol="0" anchor="t" anchorCtr="0">
            <a:normAutofit fontScale="92500" lnSpcReduction="10000"/>
          </a:bodyPr>
          <a:lstStyle/>
          <a:p>
            <a:pPr>
              <a:lnSpc>
                <a:spcPct val="160000"/>
              </a:lnSpc>
            </a:pPr>
            <a:r>
              <a:rPr lang="en-US" altLang="zh-CN" sz="1400" dirty="0">
                <a:solidFill>
                  <a:srgbClr val="595959"/>
                </a:solidFill>
                <a:latin typeface="Calibri"/>
                <a:ea typeface="宋体" panose="02010600030101010101" pitchFamily="2" charset="-122"/>
              </a:rPr>
              <a:t>  </a:t>
            </a:r>
            <a:r>
              <a:rPr lang="zh-CN" altLang="en-US" sz="1400" dirty="0">
                <a:solidFill>
                  <a:srgbClr val="000000"/>
                </a:solidFill>
                <a:latin typeface="微软雅黑" panose="020B0503020204020204" pitchFamily="34" charset="-122"/>
                <a:ea typeface="微软雅黑" panose="020B0503020204020204" pitchFamily="34" charset="-122"/>
              </a:rPr>
              <a:t>根据对不同高校双选系统的调研数据，我们发现双选系统的应用现状存在明显差距，具体如下：</a:t>
            </a:r>
            <a:endParaRPr lang="en-US" altLang="zh-CN" sz="1400" dirty="0">
              <a:solidFill>
                <a:srgbClr val="000000"/>
              </a:solidFill>
              <a:latin typeface="微软雅黑" panose="020B0503020204020204" pitchFamily="34" charset="-122"/>
              <a:ea typeface="微软雅黑" panose="020B0503020204020204" pitchFamily="34" charset="-122"/>
            </a:endParaRPr>
          </a:p>
          <a:p>
            <a:endParaRPr lang="zh-CN" altLang="en-US" sz="14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rgbClr val="000000"/>
                </a:solidFill>
                <a:latin typeface="微软雅黑" panose="020B0503020204020204" pitchFamily="34" charset="-122"/>
                <a:ea typeface="微软雅黑" panose="020B0503020204020204" pitchFamily="34" charset="-122"/>
              </a:rPr>
              <a:t>  </a:t>
            </a:r>
            <a:r>
              <a:rPr lang="zh-CN" altLang="en-US" sz="1600" b="1" dirty="0">
                <a:solidFill>
                  <a:srgbClr val="000000"/>
                </a:solidFill>
                <a:latin typeface="微软雅黑" panose="020B0503020204020204" pitchFamily="34" charset="-122"/>
                <a:ea typeface="微软雅黑" panose="020B0503020204020204" pitchFamily="34" charset="-122"/>
              </a:rPr>
              <a:t>约 </a:t>
            </a:r>
            <a:r>
              <a:rPr lang="en-US" altLang="zh-CN" sz="1600" b="1" dirty="0">
                <a:solidFill>
                  <a:srgbClr val="000000"/>
                </a:solidFill>
                <a:latin typeface="微软雅黑" panose="020B0503020204020204" pitchFamily="34" charset="-122"/>
                <a:ea typeface="微软雅黑" panose="020B0503020204020204" pitchFamily="34" charset="-122"/>
              </a:rPr>
              <a:t>60% </a:t>
            </a:r>
            <a:r>
              <a:rPr lang="zh-CN" altLang="en-US" sz="1600" b="1" dirty="0">
                <a:solidFill>
                  <a:srgbClr val="000000"/>
                </a:solidFill>
                <a:latin typeface="微软雅黑" panose="020B0503020204020204" pitchFamily="34" charset="-122"/>
                <a:ea typeface="微软雅黑" panose="020B0503020204020204" pitchFamily="34" charset="-122"/>
              </a:rPr>
              <a:t>的高校</a:t>
            </a:r>
            <a:r>
              <a:rPr lang="zh-CN" altLang="en-US" sz="16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Microsoft Yahei"/>
                <a:ea typeface="Microsoft Yahei"/>
                <a:cs typeface="Microsoft Yahei"/>
              </a:rPr>
              <a:t>目前并没有独立的双选系统，仍在采用传统的双选形式。这种情况下，学生在选择导师时缺乏系统化支持，通常只能通过招生简章或导师的简介自行筛选，信息零散、不全面，极大影响了双选效率和学生体验。</a:t>
            </a:r>
          </a:p>
        </p:txBody>
      </p:sp>
      <p:sp>
        <p:nvSpPr>
          <p:cNvPr id="108" name="AutoShape 13">
            <a:extLst>
              <a:ext uri="{FF2B5EF4-FFF2-40B4-BE49-F238E27FC236}">
                <a16:creationId xmlns:a16="http://schemas.microsoft.com/office/drawing/2014/main" id="{80824445-36D5-F1D3-D990-A8A6600F4FD7}"/>
              </a:ext>
            </a:extLst>
          </p:cNvPr>
          <p:cNvSpPr>
            <a:spLocks noChangeAspect="1"/>
          </p:cNvSpPr>
          <p:nvPr/>
        </p:nvSpPr>
        <p:spPr>
          <a:xfrm>
            <a:off x="3588109" y="3554733"/>
            <a:ext cx="486255" cy="486255"/>
          </a:xfrm>
          <a:prstGeom prst="ellipse">
            <a:avLst/>
          </a:prstGeom>
          <a:solidFill>
            <a:srgbClr val="C8C8C8">
              <a:alpha val="20000"/>
            </a:srgbClr>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95959"/>
              </a:solidFill>
              <a:effectLst/>
              <a:uLnTx/>
              <a:uFillTx/>
              <a:latin typeface="Calibri"/>
              <a:ea typeface="宋体" panose="02010600030101010101" pitchFamily="2" charset="-122"/>
            </a:endParaRPr>
          </a:p>
        </p:txBody>
      </p:sp>
      <p:sp>
        <p:nvSpPr>
          <p:cNvPr id="109" name="AutoShape 14">
            <a:extLst>
              <a:ext uri="{FF2B5EF4-FFF2-40B4-BE49-F238E27FC236}">
                <a16:creationId xmlns:a16="http://schemas.microsoft.com/office/drawing/2014/main" id="{AF957BE2-1A1F-95CF-343F-02F85CE6527E}"/>
              </a:ext>
            </a:extLst>
          </p:cNvPr>
          <p:cNvSpPr>
            <a:spLocks noChangeAspect="1"/>
          </p:cNvSpPr>
          <p:nvPr/>
        </p:nvSpPr>
        <p:spPr>
          <a:xfrm>
            <a:off x="3701748" y="3657408"/>
            <a:ext cx="280906" cy="280906"/>
          </a:xfrm>
          <a:prstGeom prst="ellipse">
            <a:avLst/>
          </a:prstGeom>
          <a:solidFill>
            <a:srgbClr val="56CBF5"/>
          </a:solidFill>
          <a:ln/>
        </p:spPr>
        <p:txBody>
          <a:bodyPr/>
          <a:lstStyle/>
          <a:p>
            <a:endParaRPr lang="zh-CN" altLang="en-US" dirty="0">
              <a:solidFill>
                <a:srgbClr val="595959"/>
              </a:solidFill>
              <a:latin typeface="Calibri"/>
              <a:ea typeface="宋体" panose="02010600030101010101" pitchFamily="2" charset="-122"/>
            </a:endParaRPr>
          </a:p>
        </p:txBody>
      </p:sp>
      <p:cxnSp>
        <p:nvCxnSpPr>
          <p:cNvPr id="110" name="Connector 15">
            <a:extLst>
              <a:ext uri="{FF2B5EF4-FFF2-40B4-BE49-F238E27FC236}">
                <a16:creationId xmlns:a16="http://schemas.microsoft.com/office/drawing/2014/main" id="{EB71ED74-CDAD-2CDA-2232-2F518F9FA0E3}"/>
              </a:ext>
            </a:extLst>
          </p:cNvPr>
          <p:cNvCxnSpPr>
            <a:cxnSpLocks noChangeAspect="1"/>
          </p:cNvCxnSpPr>
          <p:nvPr/>
        </p:nvCxnSpPr>
        <p:spPr>
          <a:xfrm>
            <a:off x="3862030" y="4040988"/>
            <a:ext cx="0" cy="551184"/>
          </a:xfrm>
          <a:prstGeom prst="line">
            <a:avLst/>
          </a:prstGeom>
          <a:solidFill>
            <a:srgbClr val="C8C8C8"/>
          </a:solidFill>
          <a:ln w="9525">
            <a:solidFill>
              <a:srgbClr val="C8C8C8"/>
            </a:solidFill>
            <a:prstDash val="dash"/>
            <a:headEnd type="none"/>
            <a:tailEnd type="none"/>
          </a:ln>
          <a:effectLst/>
        </p:spPr>
      </p:cxnSp>
      <p:sp>
        <p:nvSpPr>
          <p:cNvPr id="111" name="TextBox 17">
            <a:extLst>
              <a:ext uri="{FF2B5EF4-FFF2-40B4-BE49-F238E27FC236}">
                <a16:creationId xmlns:a16="http://schemas.microsoft.com/office/drawing/2014/main" id="{841A08BE-BC6E-DAC5-BD0C-8C6720F61982}"/>
              </a:ext>
            </a:extLst>
          </p:cNvPr>
          <p:cNvSpPr txBox="1"/>
          <p:nvPr/>
        </p:nvSpPr>
        <p:spPr>
          <a:xfrm>
            <a:off x="4172085" y="3437458"/>
            <a:ext cx="7600816" cy="1207060"/>
          </a:xfrm>
          <a:prstGeom prst="rect">
            <a:avLst/>
          </a:prstGeom>
          <a:ln/>
        </p:spPr>
        <p:txBody>
          <a:bodyPr vert="horz" wrap="square" lIns="123825" tIns="123825" rIns="57150" bIns="123825" rtlCol="0" anchor="t" anchorCtr="0">
            <a:normAutofit/>
          </a:bodyPr>
          <a:lstStyle/>
          <a:p>
            <a:pPr>
              <a:lnSpc>
                <a:spcPct val="150000"/>
              </a:lnSpc>
            </a:pPr>
            <a:r>
              <a:rPr lang="en-US" altLang="zh-CN" sz="1300" b="1" dirty="0">
                <a:solidFill>
                  <a:srgbClr val="000000"/>
                </a:solidFill>
                <a:latin typeface="Calibri"/>
                <a:ea typeface="宋体" panose="02010600030101010101" pitchFamily="2" charset="-122"/>
              </a:rPr>
              <a:t>  </a:t>
            </a:r>
            <a:r>
              <a:rPr lang="zh-CN" altLang="en-US" sz="1500" b="1" dirty="0">
                <a:solidFill>
                  <a:srgbClr val="000000"/>
                </a:solidFill>
                <a:latin typeface="微软雅黑" panose="020B0503020204020204" pitchFamily="34" charset="-122"/>
                <a:ea typeface="微软雅黑" panose="020B0503020204020204" pitchFamily="34" charset="-122"/>
              </a:rPr>
              <a:t>约 </a:t>
            </a:r>
            <a:r>
              <a:rPr lang="en-US" altLang="zh-CN" sz="1500" b="1" dirty="0">
                <a:solidFill>
                  <a:srgbClr val="000000"/>
                </a:solidFill>
                <a:latin typeface="微软雅黑" panose="020B0503020204020204" pitchFamily="34" charset="-122"/>
                <a:ea typeface="微软雅黑" panose="020B0503020204020204" pitchFamily="34" charset="-122"/>
              </a:rPr>
              <a:t>29% </a:t>
            </a:r>
            <a:r>
              <a:rPr lang="zh-CN" altLang="en-US" sz="1500" b="1" dirty="0">
                <a:solidFill>
                  <a:srgbClr val="000000"/>
                </a:solidFill>
                <a:latin typeface="微软雅黑" panose="020B0503020204020204" pitchFamily="34" charset="-122"/>
                <a:ea typeface="微软雅黑" panose="020B0503020204020204" pitchFamily="34" charset="-122"/>
              </a:rPr>
              <a:t>的高校</a:t>
            </a:r>
            <a:r>
              <a:rPr lang="zh-CN" altLang="en-US" sz="15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虽然配备了双选系统，但系统功能相对简单，未能满足学生和导师的实际需求。具体来说，这些系统通常缺乏智能匹配及沟通功能，导致学生和导师在筛选和选择时仍需花费大量精力。</a:t>
            </a:r>
          </a:p>
        </p:txBody>
      </p:sp>
      <p:sp>
        <p:nvSpPr>
          <p:cNvPr id="112" name="AutoShape 18">
            <a:extLst>
              <a:ext uri="{FF2B5EF4-FFF2-40B4-BE49-F238E27FC236}">
                <a16:creationId xmlns:a16="http://schemas.microsoft.com/office/drawing/2014/main" id="{ED6AEFCF-AD01-832A-CD94-1AE8E21CB01B}"/>
              </a:ext>
            </a:extLst>
          </p:cNvPr>
          <p:cNvSpPr>
            <a:spLocks noChangeAspect="1"/>
          </p:cNvSpPr>
          <p:nvPr/>
        </p:nvSpPr>
        <p:spPr>
          <a:xfrm>
            <a:off x="3586195" y="5092172"/>
            <a:ext cx="486255" cy="486255"/>
          </a:xfrm>
          <a:prstGeom prst="ellipse">
            <a:avLst/>
          </a:prstGeom>
          <a:solidFill>
            <a:srgbClr val="C8C8C8">
              <a:alpha val="20000"/>
            </a:srgbClr>
          </a:solid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95959"/>
              </a:solidFill>
              <a:effectLst/>
              <a:uLnTx/>
              <a:uFillTx/>
              <a:latin typeface="Calibri"/>
              <a:ea typeface="宋体" panose="02010600030101010101" pitchFamily="2" charset="-122"/>
            </a:endParaRPr>
          </a:p>
        </p:txBody>
      </p:sp>
      <p:sp>
        <p:nvSpPr>
          <p:cNvPr id="113" name="AutoShape 19">
            <a:extLst>
              <a:ext uri="{FF2B5EF4-FFF2-40B4-BE49-F238E27FC236}">
                <a16:creationId xmlns:a16="http://schemas.microsoft.com/office/drawing/2014/main" id="{AF8D01C8-BF26-C29B-1A19-D95A21A228D8}"/>
              </a:ext>
            </a:extLst>
          </p:cNvPr>
          <p:cNvSpPr>
            <a:spLocks noChangeAspect="1"/>
          </p:cNvSpPr>
          <p:nvPr/>
        </p:nvSpPr>
        <p:spPr>
          <a:xfrm>
            <a:off x="3704465" y="5196905"/>
            <a:ext cx="280906" cy="280906"/>
          </a:xfrm>
          <a:prstGeom prst="ellipse">
            <a:avLst/>
          </a:prstGeom>
          <a:solidFill>
            <a:srgbClr val="56CBF5"/>
          </a:solidFill>
          <a:ln/>
        </p:spPr>
        <p:txBody>
          <a:bodyPr/>
          <a:lstStyle/>
          <a:p>
            <a:endParaRPr lang="zh-CN" altLang="en-US">
              <a:solidFill>
                <a:srgbClr val="595959"/>
              </a:solidFill>
              <a:latin typeface="Calibri"/>
              <a:ea typeface="宋体" panose="02010600030101010101" pitchFamily="2" charset="-122"/>
            </a:endParaRPr>
          </a:p>
        </p:txBody>
      </p:sp>
      <p:cxnSp>
        <p:nvCxnSpPr>
          <p:cNvPr id="114" name="Connector 20">
            <a:extLst>
              <a:ext uri="{FF2B5EF4-FFF2-40B4-BE49-F238E27FC236}">
                <a16:creationId xmlns:a16="http://schemas.microsoft.com/office/drawing/2014/main" id="{2E91FABE-C273-2296-0C71-1A7B68C3A00F}"/>
              </a:ext>
            </a:extLst>
          </p:cNvPr>
          <p:cNvCxnSpPr>
            <a:cxnSpLocks noChangeAspect="1"/>
          </p:cNvCxnSpPr>
          <p:nvPr/>
        </p:nvCxnSpPr>
        <p:spPr>
          <a:xfrm>
            <a:off x="3862030" y="5578427"/>
            <a:ext cx="0" cy="664882"/>
          </a:xfrm>
          <a:prstGeom prst="line">
            <a:avLst/>
          </a:prstGeom>
          <a:solidFill>
            <a:srgbClr val="C8C8C8"/>
          </a:solidFill>
          <a:ln w="9525">
            <a:solidFill>
              <a:srgbClr val="C8C8C8"/>
            </a:solidFill>
            <a:prstDash val="dash"/>
            <a:headEnd type="none"/>
            <a:tailEnd type="none"/>
          </a:ln>
          <a:effectLst/>
        </p:spPr>
      </p:cxnSp>
      <p:sp>
        <p:nvSpPr>
          <p:cNvPr id="115" name="TextBox 22">
            <a:extLst>
              <a:ext uri="{FF2B5EF4-FFF2-40B4-BE49-F238E27FC236}">
                <a16:creationId xmlns:a16="http://schemas.microsoft.com/office/drawing/2014/main" id="{7AA692B7-B04E-A501-7757-16DC31D21B78}"/>
              </a:ext>
            </a:extLst>
          </p:cNvPr>
          <p:cNvSpPr txBox="1"/>
          <p:nvPr/>
        </p:nvSpPr>
        <p:spPr>
          <a:xfrm>
            <a:off x="4172085" y="5028604"/>
            <a:ext cx="7600813" cy="1304367"/>
          </a:xfrm>
          <a:prstGeom prst="rect">
            <a:avLst/>
          </a:prstGeom>
          <a:ln/>
        </p:spPr>
        <p:txBody>
          <a:bodyPr vert="horz" wrap="square" lIns="123825" tIns="123825" rIns="57150" bIns="123825" rtlCol="0" anchor="t" anchorCtr="0">
            <a:normAutofit/>
          </a:bodyPr>
          <a:lstStyle/>
          <a:p>
            <a:pPr>
              <a:lnSpc>
                <a:spcPct val="150000"/>
              </a:lnSpc>
            </a:pPr>
            <a:r>
              <a:rPr lang="zh-CN" altLang="en-US" sz="1400" b="1" dirty="0">
                <a:solidFill>
                  <a:srgbClr val="000000"/>
                </a:solidFill>
                <a:latin typeface="Calibri"/>
                <a:ea typeface="宋体" panose="02010600030101010101" pitchFamily="2" charset="-122"/>
              </a:rPr>
              <a:t>  </a:t>
            </a:r>
            <a:r>
              <a:rPr lang="zh-CN" altLang="en-US" sz="1500" b="1" dirty="0">
                <a:solidFill>
                  <a:srgbClr val="000000"/>
                </a:solidFill>
                <a:latin typeface="微软雅黑" panose="020B0503020204020204" pitchFamily="34" charset="-122"/>
                <a:ea typeface="微软雅黑" panose="020B0503020204020204" pitchFamily="34" charset="-122"/>
              </a:rPr>
              <a:t>仅有约 </a:t>
            </a:r>
            <a:r>
              <a:rPr lang="en-US" altLang="zh-CN" sz="1500" b="1" dirty="0">
                <a:solidFill>
                  <a:srgbClr val="000000"/>
                </a:solidFill>
                <a:latin typeface="微软雅黑" panose="020B0503020204020204" pitchFamily="34" charset="-122"/>
                <a:ea typeface="微软雅黑" panose="020B0503020204020204" pitchFamily="34" charset="-122"/>
              </a:rPr>
              <a:t>11% </a:t>
            </a:r>
            <a:r>
              <a:rPr lang="zh-CN" altLang="en-US" sz="1500" b="1" dirty="0">
                <a:solidFill>
                  <a:srgbClr val="000000"/>
                </a:solidFill>
                <a:latin typeface="微软雅黑" panose="020B0503020204020204" pitchFamily="34" charset="-122"/>
                <a:ea typeface="微软雅黑" panose="020B0503020204020204" pitchFamily="34" charset="-122"/>
              </a:rPr>
              <a:t>的高校</a:t>
            </a:r>
            <a:r>
              <a:rPr lang="zh-CN" altLang="en-US" sz="1500" dirty="0">
                <a:solidFill>
                  <a:srgbClr val="000000"/>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拥有相对完整的双选系统，具备了导师和学生的匹配推荐、招生信息透明、师生便捷沟通等模块功能，大大提升了选择效率。</a:t>
            </a: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16" name="AutoShape 23">
            <a:extLst>
              <a:ext uri="{FF2B5EF4-FFF2-40B4-BE49-F238E27FC236}">
                <a16:creationId xmlns:a16="http://schemas.microsoft.com/office/drawing/2014/main" id="{593E0BBF-29D7-FAFE-60B6-A0BA0AA5C8B3}"/>
              </a:ext>
            </a:extLst>
          </p:cNvPr>
          <p:cNvSpPr/>
          <p:nvPr/>
        </p:nvSpPr>
        <p:spPr>
          <a:xfrm>
            <a:off x="-325826" y="12888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en-US" sz="2400" b="1" dirty="0" err="1">
                <a:solidFill>
                  <a:srgbClr val="FFFFFF">
                    <a:alpha val="100000"/>
                  </a:srgbClr>
                </a:solidFill>
                <a:latin typeface="微软雅黑"/>
                <a:ea typeface="微软雅黑"/>
                <a:cs typeface="微软雅黑"/>
              </a:rPr>
              <a:t>课题背景</a:t>
            </a:r>
            <a:endParaRPr lang="en-US" sz="1100" dirty="0">
              <a:solidFill>
                <a:srgbClr val="595959"/>
              </a:solidFill>
              <a:latin typeface="Calibri"/>
            </a:endParaRPr>
          </a:p>
        </p:txBody>
      </p:sp>
      <p:pic>
        <p:nvPicPr>
          <p:cNvPr id="2" name="图片 1" descr="底图">
            <a:extLst>
              <a:ext uri="{FF2B5EF4-FFF2-40B4-BE49-F238E27FC236}">
                <a16:creationId xmlns:a16="http://schemas.microsoft.com/office/drawing/2014/main" id="{B62A23A4-2BE7-C33B-097C-755F6C7E5AB7}"/>
              </a:ext>
            </a:extLst>
          </p:cNvPr>
          <p:cNvPicPr>
            <a:picLocks noChangeAspect="1"/>
          </p:cNvPicPr>
          <p:nvPr>
            <p:custDataLst>
              <p:tags r:id="rId2"/>
            </p:custDataLst>
          </p:nvPr>
        </p:nvPicPr>
        <p:blipFill>
          <a:blip r:embed="rId7"/>
          <a:srcRect t="51611" b="37473"/>
          <a:stretch>
            <a:fillRect/>
          </a:stretch>
        </p:blipFill>
        <p:spPr>
          <a:xfrm>
            <a:off x="0" y="0"/>
            <a:ext cx="12207558" cy="526415"/>
          </a:xfrm>
          <a:prstGeom prst="rect">
            <a:avLst/>
          </a:prstGeom>
        </p:spPr>
      </p:pic>
      <p:grpSp>
        <p:nvGrpSpPr>
          <p:cNvPr id="3" name="组合 2">
            <a:extLst>
              <a:ext uri="{FF2B5EF4-FFF2-40B4-BE49-F238E27FC236}">
                <a16:creationId xmlns:a16="http://schemas.microsoft.com/office/drawing/2014/main" id="{F7F3B615-A3EE-04F6-CC58-8C1C4CC13E3C}"/>
              </a:ext>
            </a:extLst>
          </p:cNvPr>
          <p:cNvGrpSpPr/>
          <p:nvPr/>
        </p:nvGrpSpPr>
        <p:grpSpPr>
          <a:xfrm>
            <a:off x="8251622" y="-182563"/>
            <a:ext cx="3944823" cy="870585"/>
            <a:chOff x="218930" y="27621"/>
            <a:chExt cx="3944823" cy="870585"/>
          </a:xfrm>
        </p:grpSpPr>
        <p:pic>
          <p:nvPicPr>
            <p:cNvPr id="4" name="图片 3">
              <a:extLst>
                <a:ext uri="{FF2B5EF4-FFF2-40B4-BE49-F238E27FC236}">
                  <a16:creationId xmlns:a16="http://schemas.microsoft.com/office/drawing/2014/main" id="{F2F43EEE-D52C-D71C-8FE6-5D4044477D59}"/>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5" name="Picture 3">
              <a:extLst>
                <a:ext uri="{FF2B5EF4-FFF2-40B4-BE49-F238E27FC236}">
                  <a16:creationId xmlns:a16="http://schemas.microsoft.com/office/drawing/2014/main" id="{6F1A7B55-A40A-E563-0EDE-496AE0572CAB}"/>
                </a:ext>
              </a:extLst>
            </p:cNvPr>
            <p:cNvPicPr>
              <a:picLocks noChangeAspect="1"/>
            </p:cNvPicPr>
            <p:nvPr/>
          </p:nvPicPr>
          <p:blipFill>
            <a:blip r:embed="rId10"/>
            <a:stretch>
              <a:fillRect/>
            </a:stretch>
          </p:blipFill>
          <p:spPr>
            <a:xfrm>
              <a:off x="889310" y="232410"/>
              <a:ext cx="616345" cy="461009"/>
            </a:xfrm>
            <a:prstGeom prst="rect">
              <a:avLst/>
            </a:prstGeom>
            <a:noFill/>
            <a:ln w="9525">
              <a:noFill/>
            </a:ln>
          </p:spPr>
        </p:pic>
        <p:pic>
          <p:nvPicPr>
            <p:cNvPr id="6" name="图片 8">
              <a:extLst>
                <a:ext uri="{FF2B5EF4-FFF2-40B4-BE49-F238E27FC236}">
                  <a16:creationId xmlns:a16="http://schemas.microsoft.com/office/drawing/2014/main" id="{9BF2B774-8DF7-1ADE-5D40-D6266CB313F1}"/>
                </a:ext>
              </a:extLst>
            </p:cNvPr>
            <p:cNvPicPr>
              <a:picLocks noChangeAspect="1"/>
            </p:cNvPicPr>
            <p:nvPr>
              <p:custDataLst>
                <p:tags r:id="rId3"/>
              </p:custDataLst>
            </p:nvPr>
          </p:nvPicPr>
          <p:blipFill rotWithShape="1">
            <a:blip r:embed="rId11"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8" name="图片 7">
              <a:extLst>
                <a:ext uri="{FF2B5EF4-FFF2-40B4-BE49-F238E27FC236}">
                  <a16:creationId xmlns:a16="http://schemas.microsoft.com/office/drawing/2014/main" id="{FDD264CA-142E-08D0-F244-C27628F1826A}"/>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55" name="矩形 4">
            <a:extLst>
              <a:ext uri="{FF2B5EF4-FFF2-40B4-BE49-F238E27FC236}">
                <a16:creationId xmlns:a16="http://schemas.microsoft.com/office/drawing/2014/main" id="{0CACF579-30C9-D4D5-4B4E-484945DE4348}"/>
              </a:ext>
            </a:extLst>
          </p:cNvPr>
          <p:cNvSpPr/>
          <p:nvPr/>
        </p:nvSpPr>
        <p:spPr>
          <a:xfrm>
            <a:off x="-2539" y="526415"/>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56" name="图片 55">
            <a:extLst>
              <a:ext uri="{FF2B5EF4-FFF2-40B4-BE49-F238E27FC236}">
                <a16:creationId xmlns:a16="http://schemas.microsoft.com/office/drawing/2014/main" id="{C3BED638-512F-438C-B404-7A28BAFAA7C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6387" y="587634"/>
            <a:ext cx="2622127" cy="465196"/>
          </a:xfrm>
          <a:prstGeom prst="rect">
            <a:avLst/>
          </a:prstGeom>
        </p:spPr>
      </p:pic>
      <p:sp>
        <p:nvSpPr>
          <p:cNvPr id="57" name="矩形 56">
            <a:extLst>
              <a:ext uri="{FF2B5EF4-FFF2-40B4-BE49-F238E27FC236}">
                <a16:creationId xmlns:a16="http://schemas.microsoft.com/office/drawing/2014/main" id="{F52BD0A2-2624-A2AC-5C8F-F2520A48E0DF}"/>
              </a:ext>
            </a:extLst>
          </p:cNvPr>
          <p:cNvSpPr/>
          <p:nvPr/>
        </p:nvSpPr>
        <p:spPr>
          <a:xfrm>
            <a:off x="9932810"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58" name="矩形 4">
            <a:extLst>
              <a:ext uri="{FF2B5EF4-FFF2-40B4-BE49-F238E27FC236}">
                <a16:creationId xmlns:a16="http://schemas.microsoft.com/office/drawing/2014/main" id="{3EFD5D46-732E-2806-4BE9-9BF93D04782D}"/>
              </a:ext>
            </a:extLst>
          </p:cNvPr>
          <p:cNvSpPr/>
          <p:nvPr/>
        </p:nvSpPr>
        <p:spPr>
          <a:xfrm>
            <a:off x="7681541"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59" name="矩形 4">
            <a:extLst>
              <a:ext uri="{FF2B5EF4-FFF2-40B4-BE49-F238E27FC236}">
                <a16:creationId xmlns:a16="http://schemas.microsoft.com/office/drawing/2014/main" id="{581F7F96-01BC-639B-AF71-67B6316CD6F6}"/>
              </a:ext>
            </a:extLst>
          </p:cNvPr>
          <p:cNvSpPr/>
          <p:nvPr/>
        </p:nvSpPr>
        <p:spPr>
          <a:xfrm>
            <a:off x="5431542" y="524109"/>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60" name="矩形 4">
            <a:extLst>
              <a:ext uri="{FF2B5EF4-FFF2-40B4-BE49-F238E27FC236}">
                <a16:creationId xmlns:a16="http://schemas.microsoft.com/office/drawing/2014/main" id="{369BA602-B440-EC5E-2ADC-153F105B5A85}"/>
              </a:ext>
            </a:extLst>
          </p:cNvPr>
          <p:cNvSpPr/>
          <p:nvPr/>
        </p:nvSpPr>
        <p:spPr>
          <a:xfrm>
            <a:off x="3157440" y="525262"/>
            <a:ext cx="2273468"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C056FAA5-71B0-EDA1-A095-6055F9AC3CBB}"/>
              </a:ext>
            </a:extLst>
          </p:cNvPr>
          <p:cNvSpPr/>
          <p:nvPr/>
        </p:nvSpPr>
        <p:spPr>
          <a:xfrm flipH="1">
            <a:off x="3156170" y="525600"/>
            <a:ext cx="2274100" cy="587764"/>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课 题 背 景</a:t>
            </a:r>
          </a:p>
        </p:txBody>
      </p:sp>
    </p:spTree>
    <p:custDataLst>
      <p:tags r:id="rId1"/>
    </p:custDataLst>
    <p:extLst>
      <p:ext uri="{BB962C8B-B14F-4D97-AF65-F5344CB8AC3E}">
        <p14:creationId xmlns:p14="http://schemas.microsoft.com/office/powerpoint/2010/main" val="1035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3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3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1000"/>
                                        <p:tgtEl>
                                          <p:spTgt spid="104"/>
                                        </p:tgtEl>
                                      </p:cBhvr>
                                    </p:animEffect>
                                    <p:anim calcmode="lin" valueType="num">
                                      <p:cBhvr>
                                        <p:cTn id="13" dur="1000" fill="hold"/>
                                        <p:tgtEl>
                                          <p:spTgt spid="104"/>
                                        </p:tgtEl>
                                        <p:attrNameLst>
                                          <p:attrName>ppt_x</p:attrName>
                                        </p:attrNameLst>
                                      </p:cBhvr>
                                      <p:tavLst>
                                        <p:tav tm="0">
                                          <p:val>
                                            <p:strVal val="#ppt_x"/>
                                          </p:val>
                                        </p:tav>
                                        <p:tav tm="100000">
                                          <p:val>
                                            <p:strVal val="#ppt_x"/>
                                          </p:val>
                                        </p:tav>
                                      </p:tavLst>
                                    </p:anim>
                                    <p:anim calcmode="lin" valueType="num">
                                      <p:cBhvr>
                                        <p:cTn id="14" dur="1000" fill="hold"/>
                                        <p:tgtEl>
                                          <p:spTgt spid="10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1000"/>
                                        <p:tgtEl>
                                          <p:spTgt spid="105"/>
                                        </p:tgtEl>
                                      </p:cBhvr>
                                    </p:animEffect>
                                    <p:anim calcmode="lin" valueType="num">
                                      <p:cBhvr>
                                        <p:cTn id="18" dur="1000" fill="hold"/>
                                        <p:tgtEl>
                                          <p:spTgt spid="105"/>
                                        </p:tgtEl>
                                        <p:attrNameLst>
                                          <p:attrName>ppt_x</p:attrName>
                                        </p:attrNameLst>
                                      </p:cBhvr>
                                      <p:tavLst>
                                        <p:tav tm="0">
                                          <p:val>
                                            <p:strVal val="#ppt_x"/>
                                          </p:val>
                                        </p:tav>
                                        <p:tav tm="100000">
                                          <p:val>
                                            <p:strVal val="#ppt_x"/>
                                          </p:val>
                                        </p:tav>
                                      </p:tavLst>
                                    </p:anim>
                                    <p:anim calcmode="lin" valueType="num">
                                      <p:cBhvr>
                                        <p:cTn id="19" dur="1000" fill="hold"/>
                                        <p:tgtEl>
                                          <p:spTgt spid="10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3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1000"/>
                                        <p:tgtEl>
                                          <p:spTgt spid="107"/>
                                        </p:tgtEl>
                                      </p:cBhvr>
                                    </p:animEffect>
                                    <p:anim calcmode="lin" valueType="num">
                                      <p:cBhvr>
                                        <p:cTn id="23" dur="1000" fill="hold"/>
                                        <p:tgtEl>
                                          <p:spTgt spid="107"/>
                                        </p:tgtEl>
                                        <p:attrNameLst>
                                          <p:attrName>ppt_x</p:attrName>
                                        </p:attrNameLst>
                                      </p:cBhvr>
                                      <p:tavLst>
                                        <p:tav tm="0">
                                          <p:val>
                                            <p:strVal val="#ppt_x"/>
                                          </p:val>
                                        </p:tav>
                                        <p:tav tm="100000">
                                          <p:val>
                                            <p:strVal val="#ppt_x"/>
                                          </p:val>
                                        </p:tav>
                                      </p:tavLst>
                                    </p:anim>
                                    <p:anim calcmode="lin" valueType="num">
                                      <p:cBhvr>
                                        <p:cTn id="24" dur="1000" fill="hold"/>
                                        <p:tgtEl>
                                          <p:spTgt spid="10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66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1000"/>
                                        <p:tgtEl>
                                          <p:spTgt spid="108"/>
                                        </p:tgtEl>
                                      </p:cBhvr>
                                    </p:animEffect>
                                    <p:anim calcmode="lin" valueType="num">
                                      <p:cBhvr>
                                        <p:cTn id="28" dur="1000" fill="hold"/>
                                        <p:tgtEl>
                                          <p:spTgt spid="108"/>
                                        </p:tgtEl>
                                        <p:attrNameLst>
                                          <p:attrName>ppt_x</p:attrName>
                                        </p:attrNameLst>
                                      </p:cBhvr>
                                      <p:tavLst>
                                        <p:tav tm="0">
                                          <p:val>
                                            <p:strVal val="#ppt_x"/>
                                          </p:val>
                                        </p:tav>
                                        <p:tav tm="100000">
                                          <p:val>
                                            <p:strVal val="#ppt_x"/>
                                          </p:val>
                                        </p:tav>
                                      </p:tavLst>
                                    </p:anim>
                                    <p:anim calcmode="lin" valueType="num">
                                      <p:cBhvr>
                                        <p:cTn id="29" dur="1000" fill="hold"/>
                                        <p:tgtEl>
                                          <p:spTgt spid="10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66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1000"/>
                                        <p:tgtEl>
                                          <p:spTgt spid="109"/>
                                        </p:tgtEl>
                                      </p:cBhvr>
                                    </p:animEffect>
                                    <p:anim calcmode="lin" valueType="num">
                                      <p:cBhvr>
                                        <p:cTn id="33" dur="1000" fill="hold"/>
                                        <p:tgtEl>
                                          <p:spTgt spid="109"/>
                                        </p:tgtEl>
                                        <p:attrNameLst>
                                          <p:attrName>ppt_x</p:attrName>
                                        </p:attrNameLst>
                                      </p:cBhvr>
                                      <p:tavLst>
                                        <p:tav tm="0">
                                          <p:val>
                                            <p:strVal val="#ppt_x"/>
                                          </p:val>
                                        </p:tav>
                                        <p:tav tm="100000">
                                          <p:val>
                                            <p:strVal val="#ppt_x"/>
                                          </p:val>
                                        </p:tav>
                                      </p:tavLst>
                                    </p:anim>
                                    <p:anim calcmode="lin" valueType="num">
                                      <p:cBhvr>
                                        <p:cTn id="34" dur="1000" fill="hold"/>
                                        <p:tgtEl>
                                          <p:spTgt spid="10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6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1000"/>
                                        <p:tgtEl>
                                          <p:spTgt spid="110"/>
                                        </p:tgtEl>
                                      </p:cBhvr>
                                    </p:animEffect>
                                    <p:anim calcmode="lin" valueType="num">
                                      <p:cBhvr>
                                        <p:cTn id="38" dur="1000" fill="hold"/>
                                        <p:tgtEl>
                                          <p:spTgt spid="110"/>
                                        </p:tgtEl>
                                        <p:attrNameLst>
                                          <p:attrName>ppt_x</p:attrName>
                                        </p:attrNameLst>
                                      </p:cBhvr>
                                      <p:tavLst>
                                        <p:tav tm="0">
                                          <p:val>
                                            <p:strVal val="#ppt_x"/>
                                          </p:val>
                                        </p:tav>
                                        <p:tav tm="100000">
                                          <p:val>
                                            <p:strVal val="#ppt_x"/>
                                          </p:val>
                                        </p:tav>
                                      </p:tavLst>
                                    </p:anim>
                                    <p:anim calcmode="lin" valueType="num">
                                      <p:cBhvr>
                                        <p:cTn id="39" dur="1000" fill="hold"/>
                                        <p:tgtEl>
                                          <p:spTgt spid="1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66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1000"/>
                                        <p:tgtEl>
                                          <p:spTgt spid="111"/>
                                        </p:tgtEl>
                                      </p:cBhvr>
                                    </p:animEffect>
                                    <p:anim calcmode="lin" valueType="num">
                                      <p:cBhvr>
                                        <p:cTn id="43" dur="1000" fill="hold"/>
                                        <p:tgtEl>
                                          <p:spTgt spid="111"/>
                                        </p:tgtEl>
                                        <p:attrNameLst>
                                          <p:attrName>ppt_x</p:attrName>
                                        </p:attrNameLst>
                                      </p:cBhvr>
                                      <p:tavLst>
                                        <p:tav tm="0">
                                          <p:val>
                                            <p:strVal val="#ppt_x"/>
                                          </p:val>
                                        </p:tav>
                                        <p:tav tm="100000">
                                          <p:val>
                                            <p:strVal val="#ppt_x"/>
                                          </p:val>
                                        </p:tav>
                                      </p:tavLst>
                                    </p:anim>
                                    <p:anim calcmode="lin" valueType="num">
                                      <p:cBhvr>
                                        <p:cTn id="44" dur="1000" fill="hold"/>
                                        <p:tgtEl>
                                          <p:spTgt spid="1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99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1000"/>
                                        <p:tgtEl>
                                          <p:spTgt spid="112"/>
                                        </p:tgtEl>
                                      </p:cBhvr>
                                    </p:animEffect>
                                    <p:anim calcmode="lin" valueType="num">
                                      <p:cBhvr>
                                        <p:cTn id="48" dur="1000" fill="hold"/>
                                        <p:tgtEl>
                                          <p:spTgt spid="112"/>
                                        </p:tgtEl>
                                        <p:attrNameLst>
                                          <p:attrName>ppt_x</p:attrName>
                                        </p:attrNameLst>
                                      </p:cBhvr>
                                      <p:tavLst>
                                        <p:tav tm="0">
                                          <p:val>
                                            <p:strVal val="#ppt_x"/>
                                          </p:val>
                                        </p:tav>
                                        <p:tav tm="100000">
                                          <p:val>
                                            <p:strVal val="#ppt_x"/>
                                          </p:val>
                                        </p:tav>
                                      </p:tavLst>
                                    </p:anim>
                                    <p:anim calcmode="lin" valueType="num">
                                      <p:cBhvr>
                                        <p:cTn id="49" dur="1000" fill="hold"/>
                                        <p:tgtEl>
                                          <p:spTgt spid="1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990"/>
                                  </p:stCondLst>
                                  <p:childTnLst>
                                    <p:set>
                                      <p:cBhvr>
                                        <p:cTn id="51" dur="1" fill="hold">
                                          <p:stCondLst>
                                            <p:cond delay="0"/>
                                          </p:stCondLst>
                                        </p:cTn>
                                        <p:tgtEl>
                                          <p:spTgt spid="113"/>
                                        </p:tgtEl>
                                        <p:attrNameLst>
                                          <p:attrName>style.visibility</p:attrName>
                                        </p:attrNameLst>
                                      </p:cBhvr>
                                      <p:to>
                                        <p:strVal val="visible"/>
                                      </p:to>
                                    </p:set>
                                    <p:animEffect transition="in" filter="fade">
                                      <p:cBhvr>
                                        <p:cTn id="52" dur="1000"/>
                                        <p:tgtEl>
                                          <p:spTgt spid="113"/>
                                        </p:tgtEl>
                                      </p:cBhvr>
                                    </p:animEffect>
                                    <p:anim calcmode="lin" valueType="num">
                                      <p:cBhvr>
                                        <p:cTn id="53" dur="1000" fill="hold"/>
                                        <p:tgtEl>
                                          <p:spTgt spid="113"/>
                                        </p:tgtEl>
                                        <p:attrNameLst>
                                          <p:attrName>ppt_x</p:attrName>
                                        </p:attrNameLst>
                                      </p:cBhvr>
                                      <p:tavLst>
                                        <p:tav tm="0">
                                          <p:val>
                                            <p:strVal val="#ppt_x"/>
                                          </p:val>
                                        </p:tav>
                                        <p:tav tm="100000">
                                          <p:val>
                                            <p:strVal val="#ppt_x"/>
                                          </p:val>
                                        </p:tav>
                                      </p:tavLst>
                                    </p:anim>
                                    <p:anim calcmode="lin" valueType="num">
                                      <p:cBhvr>
                                        <p:cTn id="54" dur="1000" fill="hold"/>
                                        <p:tgtEl>
                                          <p:spTgt spid="11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990"/>
                                  </p:stCondLst>
                                  <p:childTnLst>
                                    <p:set>
                                      <p:cBhvr>
                                        <p:cTn id="56" dur="1" fill="hold">
                                          <p:stCondLst>
                                            <p:cond delay="0"/>
                                          </p:stCondLst>
                                        </p:cTn>
                                        <p:tgtEl>
                                          <p:spTgt spid="114"/>
                                        </p:tgtEl>
                                        <p:attrNameLst>
                                          <p:attrName>style.visibility</p:attrName>
                                        </p:attrNameLst>
                                      </p:cBhvr>
                                      <p:to>
                                        <p:strVal val="visible"/>
                                      </p:to>
                                    </p:set>
                                    <p:animEffect transition="in" filter="fade">
                                      <p:cBhvr>
                                        <p:cTn id="57" dur="1000"/>
                                        <p:tgtEl>
                                          <p:spTgt spid="114"/>
                                        </p:tgtEl>
                                      </p:cBhvr>
                                    </p:animEffect>
                                    <p:anim calcmode="lin" valueType="num">
                                      <p:cBhvr>
                                        <p:cTn id="58" dur="1000" fill="hold"/>
                                        <p:tgtEl>
                                          <p:spTgt spid="114"/>
                                        </p:tgtEl>
                                        <p:attrNameLst>
                                          <p:attrName>ppt_x</p:attrName>
                                        </p:attrNameLst>
                                      </p:cBhvr>
                                      <p:tavLst>
                                        <p:tav tm="0">
                                          <p:val>
                                            <p:strVal val="#ppt_x"/>
                                          </p:val>
                                        </p:tav>
                                        <p:tav tm="100000">
                                          <p:val>
                                            <p:strVal val="#ppt_x"/>
                                          </p:val>
                                        </p:tav>
                                      </p:tavLst>
                                    </p:anim>
                                    <p:anim calcmode="lin" valueType="num">
                                      <p:cBhvr>
                                        <p:cTn id="59" dur="1000" fill="hold"/>
                                        <p:tgtEl>
                                          <p:spTgt spid="1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99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1000"/>
                                        <p:tgtEl>
                                          <p:spTgt spid="115"/>
                                        </p:tgtEl>
                                      </p:cBhvr>
                                    </p:animEffect>
                                    <p:anim calcmode="lin" valueType="num">
                                      <p:cBhvr>
                                        <p:cTn id="63" dur="1000" fill="hold"/>
                                        <p:tgtEl>
                                          <p:spTgt spid="115"/>
                                        </p:tgtEl>
                                        <p:attrNameLst>
                                          <p:attrName>ppt_x</p:attrName>
                                        </p:attrNameLst>
                                      </p:cBhvr>
                                      <p:tavLst>
                                        <p:tav tm="0">
                                          <p:val>
                                            <p:strVal val="#ppt_x"/>
                                          </p:val>
                                        </p:tav>
                                        <p:tav tm="100000">
                                          <p:val>
                                            <p:strVal val="#ppt_x"/>
                                          </p:val>
                                        </p:tav>
                                      </p:tavLst>
                                    </p:anim>
                                    <p:anim calcmode="lin" valueType="num">
                                      <p:cBhvr>
                                        <p:cTn id="64"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7" grpId="0" animBg="1"/>
      <p:bldP spid="108" grpId="0" animBg="1"/>
      <p:bldP spid="109" grpId="0" animBg="1"/>
      <p:bldP spid="111" grpId="0" animBg="1"/>
      <p:bldP spid="112" grpId="0" animBg="1"/>
      <p:bldP spid="113" grpId="0" animBg="1"/>
      <p:bldP spid="1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6DFCC-294E-4C12-A427-379F9EEBE79E}"/>
            </a:ext>
          </a:extLst>
        </p:cNvPr>
        <p:cNvGrpSpPr/>
        <p:nvPr/>
      </p:nvGrpSpPr>
      <p:grpSpPr>
        <a:xfrm>
          <a:off x="0" y="0"/>
          <a:ext cx="0" cy="0"/>
          <a:chOff x="0" y="0"/>
          <a:chExt cx="0" cy="0"/>
        </a:xfrm>
      </p:grpSpPr>
      <p:sp>
        <p:nvSpPr>
          <p:cNvPr id="31" name="TextBox 9">
            <a:extLst>
              <a:ext uri="{FF2B5EF4-FFF2-40B4-BE49-F238E27FC236}">
                <a16:creationId xmlns:a16="http://schemas.microsoft.com/office/drawing/2014/main" id="{6F9C9278-9379-159F-D63B-BF5783F92E04}"/>
              </a:ext>
            </a:extLst>
          </p:cNvPr>
          <p:cNvSpPr txBox="1"/>
          <p:nvPr/>
        </p:nvSpPr>
        <p:spPr>
          <a:xfrm>
            <a:off x="4953000" y="1205606"/>
            <a:ext cx="3962400" cy="792000"/>
          </a:xfrm>
          <a:prstGeom prst="rect">
            <a:avLst/>
          </a:prstGeom>
          <a:ln/>
        </p:spPr>
        <p:txBody>
          <a:bodyPr vert="horz" wrap="square" lIns="123825" tIns="123825" rIns="57150" bIns="123825" rtlCol="0" anchor="t" anchorCtr="0">
            <a:normAutofit fontScale="85000" lnSpcReduction="20000"/>
          </a:bodyPr>
          <a:lstStyle/>
          <a:p>
            <a:pPr>
              <a:lnSpc>
                <a:spcPct val="150000"/>
              </a:lnSpc>
            </a:pPr>
            <a:r>
              <a:rPr lang="zh-CN" altLang="en-US" sz="2100" b="1" dirty="0">
                <a:solidFill>
                  <a:srgbClr val="00B0F0"/>
                </a:solidFill>
                <a:latin typeface="Microsoft Yahei"/>
                <a:ea typeface="Microsoft Yahei"/>
                <a:cs typeface="Microsoft Yahei"/>
              </a:rPr>
              <a:t>双选</a:t>
            </a:r>
            <a:r>
              <a:rPr lang="zh-CN" altLang="en-US" sz="3500" b="1" dirty="0">
                <a:solidFill>
                  <a:srgbClr val="00B0F0"/>
                </a:solidFill>
                <a:latin typeface="Microsoft Yahei"/>
                <a:ea typeface="Microsoft Yahei"/>
                <a:cs typeface="Microsoft Yahei"/>
              </a:rPr>
              <a:t>痛点</a:t>
            </a:r>
            <a:r>
              <a:rPr lang="zh-CN" altLang="en-US" sz="2100" b="1" dirty="0">
                <a:solidFill>
                  <a:srgbClr val="00B0F0"/>
                </a:solidFill>
                <a:latin typeface="Microsoft Yahei"/>
                <a:ea typeface="Microsoft Yahei"/>
                <a:cs typeface="Microsoft Yahei"/>
              </a:rPr>
              <a:t>：学生与导师的视角</a:t>
            </a:r>
            <a:endParaRPr lang="en-US" sz="2100" b="1" dirty="0">
              <a:solidFill>
                <a:srgbClr val="00B0F0"/>
              </a:solidFill>
              <a:latin typeface="Microsoft Yahei"/>
              <a:ea typeface="Microsoft Yahei"/>
              <a:cs typeface="Microsoft Yahei"/>
            </a:endParaRPr>
          </a:p>
        </p:txBody>
      </p:sp>
      <p:sp>
        <p:nvSpPr>
          <p:cNvPr id="32" name="AutoShape 23">
            <a:extLst>
              <a:ext uri="{FF2B5EF4-FFF2-40B4-BE49-F238E27FC236}">
                <a16:creationId xmlns:a16="http://schemas.microsoft.com/office/drawing/2014/main" id="{B63E5702-5D29-B6DA-41FD-C9288E205219}"/>
              </a:ext>
            </a:extLst>
          </p:cNvPr>
          <p:cNvSpPr/>
          <p:nvPr/>
        </p:nvSpPr>
        <p:spPr>
          <a:xfrm>
            <a:off x="-325826" y="12888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en-US" sz="2400" b="1">
                <a:solidFill>
                  <a:srgbClr val="FFFFFF">
                    <a:alpha val="100000"/>
                  </a:srgbClr>
                </a:solidFill>
                <a:latin typeface="微软雅黑"/>
                <a:ea typeface="微软雅黑"/>
                <a:cs typeface="微软雅黑"/>
              </a:rPr>
              <a:t>课题背景</a:t>
            </a:r>
            <a:endParaRPr lang="en-US" sz="1100">
              <a:solidFill>
                <a:srgbClr val="595959"/>
              </a:solidFill>
              <a:latin typeface="Calibri"/>
            </a:endParaRPr>
          </a:p>
        </p:txBody>
      </p:sp>
      <p:grpSp>
        <p:nvGrpSpPr>
          <p:cNvPr id="33" name="组合 32">
            <a:extLst>
              <a:ext uri="{FF2B5EF4-FFF2-40B4-BE49-F238E27FC236}">
                <a16:creationId xmlns:a16="http://schemas.microsoft.com/office/drawing/2014/main" id="{CA57F849-6A33-9AB0-6799-3326D611292E}"/>
              </a:ext>
            </a:extLst>
          </p:cNvPr>
          <p:cNvGrpSpPr/>
          <p:nvPr/>
        </p:nvGrpSpPr>
        <p:grpSpPr bwMode="auto">
          <a:xfrm>
            <a:off x="2059641" y="2918321"/>
            <a:ext cx="4100474" cy="1802275"/>
            <a:chOff x="507952" y="2345131"/>
            <a:chExt cx="3261109" cy="1517658"/>
          </a:xfrm>
        </p:grpSpPr>
        <p:grpSp>
          <p:nvGrpSpPr>
            <p:cNvPr id="34" name="组合 33">
              <a:extLst>
                <a:ext uri="{FF2B5EF4-FFF2-40B4-BE49-F238E27FC236}">
                  <a16:creationId xmlns:a16="http://schemas.microsoft.com/office/drawing/2014/main" id="{C2C9F5AF-A6ED-616F-57FA-23F2E40B1915}"/>
                </a:ext>
              </a:extLst>
            </p:cNvPr>
            <p:cNvGrpSpPr/>
            <p:nvPr/>
          </p:nvGrpSpPr>
          <p:grpSpPr>
            <a:xfrm>
              <a:off x="507952" y="2478507"/>
              <a:ext cx="541427" cy="1384282"/>
              <a:chOff x="541448" y="1869282"/>
              <a:chExt cx="601662" cy="1538288"/>
            </a:xfrm>
            <a:solidFill>
              <a:srgbClr val="00B0F0"/>
            </a:solidFill>
            <a:effectLst/>
          </p:grpSpPr>
          <p:sp>
            <p:nvSpPr>
              <p:cNvPr id="45" name="Freeform 6">
                <a:extLst>
                  <a:ext uri="{FF2B5EF4-FFF2-40B4-BE49-F238E27FC236}">
                    <a16:creationId xmlns:a16="http://schemas.microsoft.com/office/drawing/2014/main" id="{D65578F5-CF0B-E9EA-2C16-7043274813BD}"/>
                  </a:ext>
                </a:extLst>
              </p:cNvPr>
              <p:cNvSpPr/>
              <p:nvPr/>
            </p:nvSpPr>
            <p:spPr bwMode="auto">
              <a:xfrm>
                <a:off x="541448" y="2129632"/>
                <a:ext cx="601662" cy="1277938"/>
              </a:xfrm>
              <a:custGeom>
                <a:avLst/>
                <a:gdLst>
                  <a:gd name="T0" fmla="*/ 39 w 51"/>
                  <a:gd name="T1" fmla="*/ 0 h 108"/>
                  <a:gd name="T2" fmla="*/ 13 w 51"/>
                  <a:gd name="T3" fmla="*/ 0 h 108"/>
                  <a:gd name="T4" fmla="*/ 0 w 51"/>
                  <a:gd name="T5" fmla="*/ 11 h 108"/>
                  <a:gd name="T6" fmla="*/ 0 w 51"/>
                  <a:gd name="T7" fmla="*/ 11 h 108"/>
                  <a:gd name="T8" fmla="*/ 0 w 51"/>
                  <a:gd name="T9" fmla="*/ 13 h 108"/>
                  <a:gd name="T10" fmla="*/ 0 w 51"/>
                  <a:gd name="T11" fmla="*/ 49 h 108"/>
                  <a:gd name="T12" fmla="*/ 4 w 51"/>
                  <a:gd name="T13" fmla="*/ 53 h 108"/>
                  <a:gd name="T14" fmla="*/ 8 w 51"/>
                  <a:gd name="T15" fmla="*/ 49 h 108"/>
                  <a:gd name="T16" fmla="*/ 8 w 51"/>
                  <a:gd name="T17" fmla="*/ 18 h 108"/>
                  <a:gd name="T18" fmla="*/ 12 w 51"/>
                  <a:gd name="T19" fmla="*/ 18 h 108"/>
                  <a:gd name="T20" fmla="*/ 12 w 51"/>
                  <a:gd name="T21" fmla="*/ 48 h 108"/>
                  <a:gd name="T22" fmla="*/ 12 w 51"/>
                  <a:gd name="T23" fmla="*/ 49 h 108"/>
                  <a:gd name="T24" fmla="*/ 12 w 51"/>
                  <a:gd name="T25" fmla="*/ 102 h 108"/>
                  <a:gd name="T26" fmla="*/ 18 w 51"/>
                  <a:gd name="T27" fmla="*/ 108 h 108"/>
                  <a:gd name="T28" fmla="*/ 24 w 51"/>
                  <a:gd name="T29" fmla="*/ 102 h 108"/>
                  <a:gd name="T30" fmla="*/ 24 w 51"/>
                  <a:gd name="T31" fmla="*/ 55 h 108"/>
                  <a:gd name="T32" fmla="*/ 27 w 51"/>
                  <a:gd name="T33" fmla="*/ 55 h 108"/>
                  <a:gd name="T34" fmla="*/ 27 w 51"/>
                  <a:gd name="T35" fmla="*/ 102 h 108"/>
                  <a:gd name="T36" fmla="*/ 33 w 51"/>
                  <a:gd name="T37" fmla="*/ 108 h 108"/>
                  <a:gd name="T38" fmla="*/ 39 w 51"/>
                  <a:gd name="T39" fmla="*/ 102 h 108"/>
                  <a:gd name="T40" fmla="*/ 39 w 51"/>
                  <a:gd name="T41" fmla="*/ 48 h 108"/>
                  <a:gd name="T42" fmla="*/ 39 w 51"/>
                  <a:gd name="T43" fmla="*/ 47 h 108"/>
                  <a:gd name="T44" fmla="*/ 39 w 51"/>
                  <a:gd name="T45" fmla="*/ 18 h 108"/>
                  <a:gd name="T46" fmla="*/ 42 w 51"/>
                  <a:gd name="T47" fmla="*/ 18 h 108"/>
                  <a:gd name="T48" fmla="*/ 42 w 51"/>
                  <a:gd name="T49" fmla="*/ 49 h 108"/>
                  <a:gd name="T50" fmla="*/ 46 w 51"/>
                  <a:gd name="T51" fmla="*/ 53 h 108"/>
                  <a:gd name="T52" fmla="*/ 51 w 51"/>
                  <a:gd name="T53" fmla="*/ 49 h 108"/>
                  <a:gd name="T54" fmla="*/ 51 w 51"/>
                  <a:gd name="T55" fmla="*/ 13 h 108"/>
                  <a:gd name="T56" fmla="*/ 51 w 51"/>
                  <a:gd name="T57" fmla="*/ 11 h 108"/>
                  <a:gd name="T58" fmla="*/ 51 w 51"/>
                  <a:gd name="T59" fmla="*/ 10 h 108"/>
                  <a:gd name="T60" fmla="*/ 39 w 51"/>
                  <a:gd name="T6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108">
                    <a:moveTo>
                      <a:pt x="39" y="0"/>
                    </a:moveTo>
                    <a:cubicBezTo>
                      <a:pt x="13" y="0"/>
                      <a:pt x="13" y="0"/>
                      <a:pt x="13" y="0"/>
                    </a:cubicBezTo>
                    <a:cubicBezTo>
                      <a:pt x="3" y="1"/>
                      <a:pt x="0" y="8"/>
                      <a:pt x="0" y="11"/>
                    </a:cubicBezTo>
                    <a:cubicBezTo>
                      <a:pt x="0" y="11"/>
                      <a:pt x="0" y="11"/>
                      <a:pt x="0" y="11"/>
                    </a:cubicBezTo>
                    <a:cubicBezTo>
                      <a:pt x="0" y="13"/>
                      <a:pt x="0" y="13"/>
                      <a:pt x="0" y="13"/>
                    </a:cubicBezTo>
                    <a:cubicBezTo>
                      <a:pt x="0" y="49"/>
                      <a:pt x="0" y="49"/>
                      <a:pt x="0" y="49"/>
                    </a:cubicBezTo>
                    <a:cubicBezTo>
                      <a:pt x="0" y="51"/>
                      <a:pt x="2" y="53"/>
                      <a:pt x="4" y="53"/>
                    </a:cubicBezTo>
                    <a:cubicBezTo>
                      <a:pt x="6" y="53"/>
                      <a:pt x="8" y="51"/>
                      <a:pt x="8" y="49"/>
                    </a:cubicBezTo>
                    <a:cubicBezTo>
                      <a:pt x="8" y="18"/>
                      <a:pt x="8" y="18"/>
                      <a:pt x="8" y="18"/>
                    </a:cubicBezTo>
                    <a:cubicBezTo>
                      <a:pt x="12" y="18"/>
                      <a:pt x="12" y="18"/>
                      <a:pt x="12" y="18"/>
                    </a:cubicBezTo>
                    <a:cubicBezTo>
                      <a:pt x="12" y="48"/>
                      <a:pt x="12" y="48"/>
                      <a:pt x="12" y="48"/>
                    </a:cubicBezTo>
                    <a:cubicBezTo>
                      <a:pt x="12" y="48"/>
                      <a:pt x="12" y="48"/>
                      <a:pt x="12" y="49"/>
                    </a:cubicBezTo>
                    <a:cubicBezTo>
                      <a:pt x="12" y="102"/>
                      <a:pt x="12" y="102"/>
                      <a:pt x="12" y="102"/>
                    </a:cubicBezTo>
                    <a:cubicBezTo>
                      <a:pt x="12" y="105"/>
                      <a:pt x="15" y="108"/>
                      <a:pt x="18" y="108"/>
                    </a:cubicBezTo>
                    <a:cubicBezTo>
                      <a:pt x="21" y="108"/>
                      <a:pt x="24" y="105"/>
                      <a:pt x="24" y="102"/>
                    </a:cubicBezTo>
                    <a:cubicBezTo>
                      <a:pt x="24" y="55"/>
                      <a:pt x="24" y="55"/>
                      <a:pt x="24" y="55"/>
                    </a:cubicBezTo>
                    <a:cubicBezTo>
                      <a:pt x="27" y="55"/>
                      <a:pt x="27" y="55"/>
                      <a:pt x="27" y="55"/>
                    </a:cubicBezTo>
                    <a:cubicBezTo>
                      <a:pt x="27" y="102"/>
                      <a:pt x="27" y="102"/>
                      <a:pt x="27" y="102"/>
                    </a:cubicBezTo>
                    <a:cubicBezTo>
                      <a:pt x="27" y="105"/>
                      <a:pt x="29" y="108"/>
                      <a:pt x="33" y="108"/>
                    </a:cubicBezTo>
                    <a:cubicBezTo>
                      <a:pt x="36" y="108"/>
                      <a:pt x="39" y="105"/>
                      <a:pt x="39" y="102"/>
                    </a:cubicBezTo>
                    <a:cubicBezTo>
                      <a:pt x="39" y="48"/>
                      <a:pt x="39" y="48"/>
                      <a:pt x="39" y="48"/>
                    </a:cubicBezTo>
                    <a:cubicBezTo>
                      <a:pt x="39" y="47"/>
                      <a:pt x="39" y="47"/>
                      <a:pt x="39" y="47"/>
                    </a:cubicBezTo>
                    <a:cubicBezTo>
                      <a:pt x="39" y="18"/>
                      <a:pt x="39" y="18"/>
                      <a:pt x="39" y="18"/>
                    </a:cubicBezTo>
                    <a:cubicBezTo>
                      <a:pt x="42" y="18"/>
                      <a:pt x="42" y="18"/>
                      <a:pt x="42" y="18"/>
                    </a:cubicBezTo>
                    <a:cubicBezTo>
                      <a:pt x="42" y="49"/>
                      <a:pt x="42" y="49"/>
                      <a:pt x="42" y="49"/>
                    </a:cubicBezTo>
                    <a:cubicBezTo>
                      <a:pt x="42" y="51"/>
                      <a:pt x="44" y="53"/>
                      <a:pt x="46" y="53"/>
                    </a:cubicBezTo>
                    <a:cubicBezTo>
                      <a:pt x="49" y="53"/>
                      <a:pt x="51" y="51"/>
                      <a:pt x="51" y="49"/>
                    </a:cubicBezTo>
                    <a:cubicBezTo>
                      <a:pt x="51" y="13"/>
                      <a:pt x="51" y="13"/>
                      <a:pt x="51" y="13"/>
                    </a:cubicBezTo>
                    <a:cubicBezTo>
                      <a:pt x="51" y="11"/>
                      <a:pt x="51" y="11"/>
                      <a:pt x="51" y="11"/>
                    </a:cubicBezTo>
                    <a:cubicBezTo>
                      <a:pt x="51" y="10"/>
                      <a:pt x="51" y="10"/>
                      <a:pt x="51" y="10"/>
                    </a:cubicBezTo>
                    <a:cubicBezTo>
                      <a:pt x="51" y="7"/>
                      <a:pt x="47" y="0"/>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prstClr val="black"/>
                  </a:solidFill>
                  <a:latin typeface="Calibri"/>
                  <a:ea typeface="宋体" panose="02010600030101010101" pitchFamily="2" charset="-122"/>
                </a:endParaRPr>
              </a:p>
            </p:txBody>
          </p:sp>
          <p:sp>
            <p:nvSpPr>
              <p:cNvPr id="46" name="Oval 7">
                <a:extLst>
                  <a:ext uri="{FF2B5EF4-FFF2-40B4-BE49-F238E27FC236}">
                    <a16:creationId xmlns:a16="http://schemas.microsoft.com/office/drawing/2014/main" id="{32F26026-B4DF-0792-4711-8AF365DFE30E}"/>
                  </a:ext>
                </a:extLst>
              </p:cNvPr>
              <p:cNvSpPr>
                <a:spLocks noChangeArrowheads="1"/>
              </p:cNvSpPr>
              <p:nvPr/>
            </p:nvSpPr>
            <p:spPr bwMode="auto">
              <a:xfrm>
                <a:off x="717660" y="1869282"/>
                <a:ext cx="249237" cy="236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prstClr val="black"/>
                  </a:solidFill>
                  <a:latin typeface="Calibri"/>
                  <a:ea typeface="宋体" panose="02010600030101010101" pitchFamily="2" charset="-122"/>
                </a:endParaRPr>
              </a:p>
            </p:txBody>
          </p:sp>
        </p:grpSp>
        <p:sp>
          <p:nvSpPr>
            <p:cNvPr id="43" name="TextBox 34">
              <a:extLst>
                <a:ext uri="{FF2B5EF4-FFF2-40B4-BE49-F238E27FC236}">
                  <a16:creationId xmlns:a16="http://schemas.microsoft.com/office/drawing/2014/main" id="{0FD0EDF3-3128-3E96-E7A6-AFAD52FB7623}"/>
                </a:ext>
              </a:extLst>
            </p:cNvPr>
            <p:cNvSpPr txBox="1">
              <a:spLocks noChangeArrowheads="1"/>
            </p:cNvSpPr>
            <p:nvPr/>
          </p:nvSpPr>
          <p:spPr bwMode="auto">
            <a:xfrm>
              <a:off x="1428714" y="2345131"/>
              <a:ext cx="1913067" cy="8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6000" dirty="0">
                  <a:solidFill>
                    <a:srgbClr val="00B0F0"/>
                  </a:solidFill>
                  <a:latin typeface="Arial" panose="020B0604020202020204" pitchFamily="34" charset="0"/>
                  <a:ea typeface="微软雅黑" panose="020B0503020204020204" pitchFamily="34" charset="-122"/>
                  <a:cs typeface="Arial" panose="020B0604020202020204" pitchFamily="34" charset="0"/>
                </a:rPr>
                <a:t>92%</a:t>
              </a:r>
            </a:p>
          </p:txBody>
        </p:sp>
        <p:sp>
          <p:nvSpPr>
            <p:cNvPr id="44" name="TextBox 38">
              <a:extLst>
                <a:ext uri="{FF2B5EF4-FFF2-40B4-BE49-F238E27FC236}">
                  <a16:creationId xmlns:a16="http://schemas.microsoft.com/office/drawing/2014/main" id="{37AA53C0-16F3-A428-F4F1-5067C77BF979}"/>
                </a:ext>
              </a:extLst>
            </p:cNvPr>
            <p:cNvSpPr txBox="1">
              <a:spLocks noChangeArrowheads="1"/>
            </p:cNvSpPr>
            <p:nvPr/>
          </p:nvSpPr>
          <p:spPr bwMode="auto">
            <a:xfrm>
              <a:off x="1454019" y="3164017"/>
              <a:ext cx="2315042" cy="53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pPr>
              <a:r>
                <a:rPr lang="zh-CN" altLang="en-US" sz="1000" b="1" dirty="0">
                  <a:solidFill>
                    <a:srgbClr val="00B0F0"/>
                  </a:solidFill>
                  <a:latin typeface="微软雅黑" panose="020B0503020204020204" pitchFamily="34" charset="-122"/>
                  <a:ea typeface="微软雅黑" panose="020B0503020204020204" pitchFamily="34" charset="-122"/>
                </a:rPr>
                <a:t>缺少智能匹配：</a:t>
              </a:r>
              <a:r>
                <a:rPr lang="zh-CN" altLang="en-US" sz="1000" dirty="0">
                  <a:solidFill>
                    <a:srgbClr val="404040"/>
                  </a:solidFill>
                  <a:latin typeface="微软雅黑" panose="020B0503020204020204" pitchFamily="34" charset="-122"/>
                  <a:ea typeface="微软雅黑" panose="020B0503020204020204" pitchFamily="34" charset="-122"/>
                </a:rPr>
                <a:t>约有 </a:t>
              </a:r>
              <a:r>
                <a:rPr lang="en-US" altLang="zh-CN" sz="1000" dirty="0">
                  <a:solidFill>
                    <a:srgbClr val="404040"/>
                  </a:solidFill>
                  <a:latin typeface="微软雅黑" panose="020B0503020204020204" pitchFamily="34" charset="-122"/>
                  <a:ea typeface="微软雅黑" panose="020B0503020204020204" pitchFamily="34" charset="-122"/>
                </a:rPr>
                <a:t>92 % </a:t>
              </a:r>
              <a:r>
                <a:rPr lang="zh-CN" altLang="en-US" sz="1000" dirty="0">
                  <a:solidFill>
                    <a:srgbClr val="404040"/>
                  </a:solidFill>
                  <a:latin typeface="微软雅黑" panose="020B0503020204020204" pitchFamily="34" charset="-122"/>
                  <a:ea typeface="微软雅黑" panose="020B0503020204020204" pitchFamily="34" charset="-122"/>
                </a:rPr>
                <a:t>的师生表示，系统缺少智能匹配推荐功能，难以有效筛选出适合的导师或学生，导致选择时充满不确定性。</a:t>
              </a:r>
              <a:endParaRPr lang="zh-CN" altLang="zh-CN" sz="1000" dirty="0">
                <a:solidFill>
                  <a:srgbClr val="404040"/>
                </a:solidFill>
                <a:latin typeface="微软雅黑" panose="020B0503020204020204" pitchFamily="34" charset="-122"/>
                <a:ea typeface="微软雅黑" panose="020B0503020204020204" pitchFamily="34" charset="-122"/>
              </a:endParaRPr>
            </a:p>
          </p:txBody>
        </p:sp>
      </p:grpSp>
      <p:grpSp>
        <p:nvGrpSpPr>
          <p:cNvPr id="47" name="组合 46">
            <a:extLst>
              <a:ext uri="{FF2B5EF4-FFF2-40B4-BE49-F238E27FC236}">
                <a16:creationId xmlns:a16="http://schemas.microsoft.com/office/drawing/2014/main" id="{33131C86-5CE5-ECF9-B941-74F881237EAA}"/>
              </a:ext>
            </a:extLst>
          </p:cNvPr>
          <p:cNvGrpSpPr/>
          <p:nvPr/>
        </p:nvGrpSpPr>
        <p:grpSpPr bwMode="auto">
          <a:xfrm>
            <a:off x="2057734" y="4687112"/>
            <a:ext cx="4052830" cy="1864007"/>
            <a:chOff x="507037" y="4131407"/>
            <a:chExt cx="3222693" cy="1569233"/>
          </a:xfrm>
        </p:grpSpPr>
        <p:grpSp>
          <p:nvGrpSpPr>
            <p:cNvPr id="48" name="组合 47">
              <a:extLst>
                <a:ext uri="{FF2B5EF4-FFF2-40B4-BE49-F238E27FC236}">
                  <a16:creationId xmlns:a16="http://schemas.microsoft.com/office/drawing/2014/main" id="{CA8442B9-6F0C-73F3-B8B1-AC743E2CBE30}"/>
                </a:ext>
              </a:extLst>
            </p:cNvPr>
            <p:cNvGrpSpPr/>
            <p:nvPr/>
          </p:nvGrpSpPr>
          <p:grpSpPr>
            <a:xfrm>
              <a:off x="507037" y="4316357"/>
              <a:ext cx="542856" cy="1384283"/>
              <a:chOff x="540429" y="3911600"/>
              <a:chExt cx="603250" cy="1538289"/>
            </a:xfrm>
            <a:solidFill>
              <a:srgbClr val="0070C0"/>
            </a:solidFill>
            <a:effectLst/>
          </p:grpSpPr>
          <p:sp>
            <p:nvSpPr>
              <p:cNvPr id="51" name="Freeform 10">
                <a:extLst>
                  <a:ext uri="{FF2B5EF4-FFF2-40B4-BE49-F238E27FC236}">
                    <a16:creationId xmlns:a16="http://schemas.microsoft.com/office/drawing/2014/main" id="{3C7CCE88-47E0-3F58-7CF9-442EF32F1969}"/>
                  </a:ext>
                </a:extLst>
              </p:cNvPr>
              <p:cNvSpPr/>
              <p:nvPr/>
            </p:nvSpPr>
            <p:spPr bwMode="auto">
              <a:xfrm>
                <a:off x="540429" y="4171951"/>
                <a:ext cx="603250" cy="1277938"/>
              </a:xfrm>
              <a:custGeom>
                <a:avLst/>
                <a:gdLst>
                  <a:gd name="T0" fmla="*/ 39 w 51"/>
                  <a:gd name="T1" fmla="*/ 0 h 108"/>
                  <a:gd name="T2" fmla="*/ 13 w 51"/>
                  <a:gd name="T3" fmla="*/ 0 h 108"/>
                  <a:gd name="T4" fmla="*/ 0 w 51"/>
                  <a:gd name="T5" fmla="*/ 11 h 108"/>
                  <a:gd name="T6" fmla="*/ 0 w 51"/>
                  <a:gd name="T7" fmla="*/ 11 h 108"/>
                  <a:gd name="T8" fmla="*/ 0 w 51"/>
                  <a:gd name="T9" fmla="*/ 13 h 108"/>
                  <a:gd name="T10" fmla="*/ 0 w 51"/>
                  <a:gd name="T11" fmla="*/ 49 h 108"/>
                  <a:gd name="T12" fmla="*/ 5 w 51"/>
                  <a:gd name="T13" fmla="*/ 53 h 108"/>
                  <a:gd name="T14" fmla="*/ 9 w 51"/>
                  <a:gd name="T15" fmla="*/ 49 h 108"/>
                  <a:gd name="T16" fmla="*/ 9 w 51"/>
                  <a:gd name="T17" fmla="*/ 18 h 108"/>
                  <a:gd name="T18" fmla="*/ 12 w 51"/>
                  <a:gd name="T19" fmla="*/ 18 h 108"/>
                  <a:gd name="T20" fmla="*/ 12 w 51"/>
                  <a:gd name="T21" fmla="*/ 48 h 108"/>
                  <a:gd name="T22" fmla="*/ 13 w 51"/>
                  <a:gd name="T23" fmla="*/ 49 h 108"/>
                  <a:gd name="T24" fmla="*/ 13 w 51"/>
                  <a:gd name="T25" fmla="*/ 102 h 108"/>
                  <a:gd name="T26" fmla="*/ 18 w 51"/>
                  <a:gd name="T27" fmla="*/ 108 h 108"/>
                  <a:gd name="T28" fmla="*/ 24 w 51"/>
                  <a:gd name="T29" fmla="*/ 102 h 108"/>
                  <a:gd name="T30" fmla="*/ 24 w 51"/>
                  <a:gd name="T31" fmla="*/ 55 h 108"/>
                  <a:gd name="T32" fmla="*/ 27 w 51"/>
                  <a:gd name="T33" fmla="*/ 55 h 108"/>
                  <a:gd name="T34" fmla="*/ 27 w 51"/>
                  <a:gd name="T35" fmla="*/ 102 h 108"/>
                  <a:gd name="T36" fmla="*/ 33 w 51"/>
                  <a:gd name="T37" fmla="*/ 108 h 108"/>
                  <a:gd name="T38" fmla="*/ 39 w 51"/>
                  <a:gd name="T39" fmla="*/ 102 h 108"/>
                  <a:gd name="T40" fmla="*/ 39 w 51"/>
                  <a:gd name="T41" fmla="*/ 48 h 108"/>
                  <a:gd name="T42" fmla="*/ 39 w 51"/>
                  <a:gd name="T43" fmla="*/ 47 h 108"/>
                  <a:gd name="T44" fmla="*/ 39 w 51"/>
                  <a:gd name="T45" fmla="*/ 18 h 108"/>
                  <a:gd name="T46" fmla="*/ 42 w 51"/>
                  <a:gd name="T47" fmla="*/ 18 h 108"/>
                  <a:gd name="T48" fmla="*/ 42 w 51"/>
                  <a:gd name="T49" fmla="*/ 49 h 108"/>
                  <a:gd name="T50" fmla="*/ 47 w 51"/>
                  <a:gd name="T51" fmla="*/ 53 h 108"/>
                  <a:gd name="T52" fmla="*/ 51 w 51"/>
                  <a:gd name="T53" fmla="*/ 49 h 108"/>
                  <a:gd name="T54" fmla="*/ 51 w 51"/>
                  <a:gd name="T55" fmla="*/ 13 h 108"/>
                  <a:gd name="T56" fmla="*/ 51 w 51"/>
                  <a:gd name="T57" fmla="*/ 11 h 108"/>
                  <a:gd name="T58" fmla="*/ 51 w 51"/>
                  <a:gd name="T59" fmla="*/ 10 h 108"/>
                  <a:gd name="T60" fmla="*/ 39 w 51"/>
                  <a:gd name="T6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108">
                    <a:moveTo>
                      <a:pt x="39" y="0"/>
                    </a:moveTo>
                    <a:cubicBezTo>
                      <a:pt x="13" y="0"/>
                      <a:pt x="13" y="0"/>
                      <a:pt x="13" y="0"/>
                    </a:cubicBezTo>
                    <a:cubicBezTo>
                      <a:pt x="4" y="1"/>
                      <a:pt x="0" y="8"/>
                      <a:pt x="0" y="11"/>
                    </a:cubicBezTo>
                    <a:cubicBezTo>
                      <a:pt x="0" y="11"/>
                      <a:pt x="0" y="11"/>
                      <a:pt x="0" y="11"/>
                    </a:cubicBezTo>
                    <a:cubicBezTo>
                      <a:pt x="0" y="13"/>
                      <a:pt x="0" y="13"/>
                      <a:pt x="0" y="13"/>
                    </a:cubicBezTo>
                    <a:cubicBezTo>
                      <a:pt x="0" y="49"/>
                      <a:pt x="0" y="49"/>
                      <a:pt x="0" y="49"/>
                    </a:cubicBezTo>
                    <a:cubicBezTo>
                      <a:pt x="0" y="51"/>
                      <a:pt x="2" y="53"/>
                      <a:pt x="5" y="53"/>
                    </a:cubicBezTo>
                    <a:cubicBezTo>
                      <a:pt x="7" y="53"/>
                      <a:pt x="9" y="51"/>
                      <a:pt x="9" y="49"/>
                    </a:cubicBezTo>
                    <a:cubicBezTo>
                      <a:pt x="9" y="18"/>
                      <a:pt x="9" y="18"/>
                      <a:pt x="9" y="18"/>
                    </a:cubicBezTo>
                    <a:cubicBezTo>
                      <a:pt x="12" y="18"/>
                      <a:pt x="12" y="18"/>
                      <a:pt x="12" y="18"/>
                    </a:cubicBezTo>
                    <a:cubicBezTo>
                      <a:pt x="12" y="48"/>
                      <a:pt x="12" y="48"/>
                      <a:pt x="12" y="48"/>
                    </a:cubicBezTo>
                    <a:cubicBezTo>
                      <a:pt x="12" y="48"/>
                      <a:pt x="12" y="48"/>
                      <a:pt x="13" y="49"/>
                    </a:cubicBezTo>
                    <a:cubicBezTo>
                      <a:pt x="13" y="102"/>
                      <a:pt x="13" y="102"/>
                      <a:pt x="13" y="102"/>
                    </a:cubicBezTo>
                    <a:cubicBezTo>
                      <a:pt x="13" y="105"/>
                      <a:pt x="15" y="108"/>
                      <a:pt x="18" y="108"/>
                    </a:cubicBezTo>
                    <a:cubicBezTo>
                      <a:pt x="22" y="108"/>
                      <a:pt x="24" y="105"/>
                      <a:pt x="24" y="102"/>
                    </a:cubicBezTo>
                    <a:cubicBezTo>
                      <a:pt x="24" y="55"/>
                      <a:pt x="24" y="55"/>
                      <a:pt x="24" y="55"/>
                    </a:cubicBezTo>
                    <a:cubicBezTo>
                      <a:pt x="27" y="55"/>
                      <a:pt x="27" y="55"/>
                      <a:pt x="27" y="55"/>
                    </a:cubicBezTo>
                    <a:cubicBezTo>
                      <a:pt x="27" y="102"/>
                      <a:pt x="27" y="102"/>
                      <a:pt x="27" y="102"/>
                    </a:cubicBezTo>
                    <a:cubicBezTo>
                      <a:pt x="27" y="105"/>
                      <a:pt x="30" y="108"/>
                      <a:pt x="33" y="108"/>
                    </a:cubicBezTo>
                    <a:cubicBezTo>
                      <a:pt x="36" y="108"/>
                      <a:pt x="39" y="105"/>
                      <a:pt x="39" y="102"/>
                    </a:cubicBezTo>
                    <a:cubicBezTo>
                      <a:pt x="39" y="48"/>
                      <a:pt x="39" y="48"/>
                      <a:pt x="39" y="48"/>
                    </a:cubicBezTo>
                    <a:cubicBezTo>
                      <a:pt x="39" y="47"/>
                      <a:pt x="39" y="47"/>
                      <a:pt x="39" y="47"/>
                    </a:cubicBezTo>
                    <a:cubicBezTo>
                      <a:pt x="39" y="18"/>
                      <a:pt x="39" y="18"/>
                      <a:pt x="39" y="18"/>
                    </a:cubicBezTo>
                    <a:cubicBezTo>
                      <a:pt x="42" y="18"/>
                      <a:pt x="42" y="18"/>
                      <a:pt x="42" y="18"/>
                    </a:cubicBezTo>
                    <a:cubicBezTo>
                      <a:pt x="42" y="49"/>
                      <a:pt x="42" y="49"/>
                      <a:pt x="42" y="49"/>
                    </a:cubicBezTo>
                    <a:cubicBezTo>
                      <a:pt x="42" y="51"/>
                      <a:pt x="44" y="53"/>
                      <a:pt x="47" y="53"/>
                    </a:cubicBezTo>
                    <a:cubicBezTo>
                      <a:pt x="49" y="53"/>
                      <a:pt x="51" y="51"/>
                      <a:pt x="51" y="49"/>
                    </a:cubicBezTo>
                    <a:cubicBezTo>
                      <a:pt x="51" y="13"/>
                      <a:pt x="51" y="13"/>
                      <a:pt x="51" y="13"/>
                    </a:cubicBezTo>
                    <a:cubicBezTo>
                      <a:pt x="51" y="11"/>
                      <a:pt x="51" y="11"/>
                      <a:pt x="51" y="11"/>
                    </a:cubicBezTo>
                    <a:cubicBezTo>
                      <a:pt x="51" y="10"/>
                      <a:pt x="51" y="10"/>
                      <a:pt x="51" y="10"/>
                    </a:cubicBezTo>
                    <a:cubicBezTo>
                      <a:pt x="51" y="7"/>
                      <a:pt x="47" y="0"/>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prstClr val="black"/>
                  </a:solidFill>
                  <a:latin typeface="Calibri"/>
                  <a:ea typeface="宋体" panose="02010600030101010101" pitchFamily="2" charset="-122"/>
                </a:endParaRPr>
              </a:p>
            </p:txBody>
          </p:sp>
          <p:sp>
            <p:nvSpPr>
              <p:cNvPr id="52" name="Oval 11">
                <a:extLst>
                  <a:ext uri="{FF2B5EF4-FFF2-40B4-BE49-F238E27FC236}">
                    <a16:creationId xmlns:a16="http://schemas.microsoft.com/office/drawing/2014/main" id="{CC728EE5-C598-6897-9ECE-EBEE2105AE9E}"/>
                  </a:ext>
                </a:extLst>
              </p:cNvPr>
              <p:cNvSpPr>
                <a:spLocks noChangeArrowheads="1"/>
              </p:cNvSpPr>
              <p:nvPr/>
            </p:nvSpPr>
            <p:spPr bwMode="auto">
              <a:xfrm>
                <a:off x="729342" y="3911600"/>
                <a:ext cx="236537" cy="236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prstClr val="black"/>
                  </a:solidFill>
                  <a:latin typeface="Calibri"/>
                  <a:ea typeface="宋体" panose="02010600030101010101" pitchFamily="2" charset="-122"/>
                </a:endParaRPr>
              </a:p>
            </p:txBody>
          </p:sp>
        </p:grpSp>
        <p:sp>
          <p:nvSpPr>
            <p:cNvPr id="49" name="TextBox 37">
              <a:extLst>
                <a:ext uri="{FF2B5EF4-FFF2-40B4-BE49-F238E27FC236}">
                  <a16:creationId xmlns:a16="http://schemas.microsoft.com/office/drawing/2014/main" id="{B53B58BC-99C7-10B0-C5CE-5E7E748CD945}"/>
                </a:ext>
              </a:extLst>
            </p:cNvPr>
            <p:cNvSpPr txBox="1">
              <a:spLocks noChangeArrowheads="1"/>
            </p:cNvSpPr>
            <p:nvPr/>
          </p:nvSpPr>
          <p:spPr bwMode="auto">
            <a:xfrm>
              <a:off x="1432258" y="4131407"/>
              <a:ext cx="1913067" cy="85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6000" dirty="0">
                  <a:solidFill>
                    <a:srgbClr val="0070C0"/>
                  </a:solidFill>
                  <a:latin typeface="Arial" panose="020B0604020202020204" pitchFamily="34" charset="0"/>
                  <a:ea typeface="微软雅黑" panose="020B0503020204020204" pitchFamily="34" charset="-122"/>
                  <a:cs typeface="Arial" panose="020B0604020202020204" pitchFamily="34" charset="0"/>
                </a:rPr>
                <a:t>69%</a:t>
              </a:r>
            </a:p>
          </p:txBody>
        </p:sp>
        <p:sp>
          <p:nvSpPr>
            <p:cNvPr id="50" name="TextBox 39">
              <a:extLst>
                <a:ext uri="{FF2B5EF4-FFF2-40B4-BE49-F238E27FC236}">
                  <a16:creationId xmlns:a16="http://schemas.microsoft.com/office/drawing/2014/main" id="{94F6DF77-A46E-0590-89D9-F18333B8051D}"/>
                </a:ext>
              </a:extLst>
            </p:cNvPr>
            <p:cNvSpPr txBox="1">
              <a:spLocks noChangeArrowheads="1"/>
            </p:cNvSpPr>
            <p:nvPr/>
          </p:nvSpPr>
          <p:spPr bwMode="auto">
            <a:xfrm>
              <a:off x="1414688" y="4967470"/>
              <a:ext cx="2315042" cy="53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pPr>
              <a:r>
                <a:rPr lang="zh-CN" altLang="en-US" sz="1000" b="1" dirty="0">
                  <a:solidFill>
                    <a:srgbClr val="0070C0"/>
                  </a:solidFill>
                  <a:latin typeface="微软雅黑" panose="020B0503020204020204" pitchFamily="34" charset="-122"/>
                  <a:ea typeface="微软雅黑" panose="020B0503020204020204" pitchFamily="34" charset="-122"/>
                </a:rPr>
                <a:t>沟通渠道不便：</a:t>
              </a:r>
              <a:r>
                <a:rPr lang="zh-CN" altLang="en-US" sz="1000" dirty="0">
                  <a:solidFill>
                    <a:srgbClr val="404040"/>
                  </a:solidFill>
                  <a:latin typeface="微软雅黑" panose="020B0503020204020204" pitchFamily="34" charset="-122"/>
                  <a:ea typeface="微软雅黑" panose="020B0503020204020204" pitchFamily="34" charset="-122"/>
                </a:rPr>
                <a:t>约有</a:t>
              </a:r>
              <a:r>
                <a:rPr lang="en-US" altLang="zh-CN" sz="1000" dirty="0">
                  <a:solidFill>
                    <a:srgbClr val="404040"/>
                  </a:solidFill>
                  <a:latin typeface="微软雅黑" panose="020B0503020204020204" pitchFamily="34" charset="-122"/>
                  <a:ea typeface="微软雅黑" panose="020B0503020204020204" pitchFamily="34" charset="-122"/>
                </a:rPr>
                <a:t>69%</a:t>
              </a:r>
              <a:r>
                <a:rPr lang="zh-CN" altLang="en-US" sz="1000" dirty="0">
                  <a:solidFill>
                    <a:srgbClr val="404040"/>
                  </a:solidFill>
                  <a:latin typeface="微软雅黑" panose="020B0503020204020204" pitchFamily="34" charset="-122"/>
                  <a:ea typeface="微软雅黑" panose="020B0503020204020204" pitchFamily="34" charset="-122"/>
                </a:rPr>
                <a:t>的师生认为现有的沟通方式单一，主要依赖邮件和电话，缺乏系统内的即时消息或留言功能，影响双选的沟通效率。</a:t>
              </a:r>
              <a:endParaRPr lang="zh-CN" altLang="zh-CN" sz="1000" dirty="0">
                <a:solidFill>
                  <a:srgbClr val="404040"/>
                </a:solidFill>
                <a:latin typeface="微软雅黑" panose="020B0503020204020204" pitchFamily="34" charset="-122"/>
                <a:ea typeface="微软雅黑" panose="020B0503020204020204" pitchFamily="34" charset="-122"/>
              </a:endParaRPr>
            </a:p>
          </p:txBody>
        </p:sp>
      </p:grpSp>
      <p:grpSp>
        <p:nvGrpSpPr>
          <p:cNvPr id="53" name="组合 52">
            <a:extLst>
              <a:ext uri="{FF2B5EF4-FFF2-40B4-BE49-F238E27FC236}">
                <a16:creationId xmlns:a16="http://schemas.microsoft.com/office/drawing/2014/main" id="{AE9926DD-2F51-BCBA-3BC2-387D1F47AB58}"/>
              </a:ext>
            </a:extLst>
          </p:cNvPr>
          <p:cNvGrpSpPr/>
          <p:nvPr/>
        </p:nvGrpSpPr>
        <p:grpSpPr bwMode="auto">
          <a:xfrm>
            <a:off x="6734335" y="2759991"/>
            <a:ext cx="4019109" cy="1892302"/>
            <a:chOff x="4972820" y="2211805"/>
            <a:chExt cx="3197825" cy="1593468"/>
          </a:xfrm>
        </p:grpSpPr>
        <p:grpSp>
          <p:nvGrpSpPr>
            <p:cNvPr id="54" name="组合 25">
              <a:extLst>
                <a:ext uri="{FF2B5EF4-FFF2-40B4-BE49-F238E27FC236}">
                  <a16:creationId xmlns:a16="http://schemas.microsoft.com/office/drawing/2014/main" id="{07421A61-2AE7-73E1-5204-0E9C8FBCB635}"/>
                </a:ext>
              </a:extLst>
            </p:cNvPr>
            <p:cNvGrpSpPr/>
            <p:nvPr/>
          </p:nvGrpSpPr>
          <p:grpSpPr bwMode="auto">
            <a:xfrm>
              <a:off x="4972820" y="2420991"/>
              <a:ext cx="541427" cy="1384282"/>
              <a:chOff x="4548889" y="1805368"/>
              <a:chExt cx="601662" cy="1538288"/>
            </a:xfrm>
          </p:grpSpPr>
          <p:sp>
            <p:nvSpPr>
              <p:cNvPr id="57" name="Freeform 8">
                <a:extLst>
                  <a:ext uri="{FF2B5EF4-FFF2-40B4-BE49-F238E27FC236}">
                    <a16:creationId xmlns:a16="http://schemas.microsoft.com/office/drawing/2014/main" id="{3946F7B2-6A04-13EF-749A-F48807F2E56D}"/>
                  </a:ext>
                </a:extLst>
              </p:cNvPr>
              <p:cNvSpPr/>
              <p:nvPr/>
            </p:nvSpPr>
            <p:spPr bwMode="auto">
              <a:xfrm>
                <a:off x="4548889" y="2065718"/>
                <a:ext cx="601662" cy="1277938"/>
              </a:xfrm>
              <a:custGeom>
                <a:avLst/>
                <a:gdLst>
                  <a:gd name="T0" fmla="*/ 2147483646 w 51"/>
                  <a:gd name="T1" fmla="*/ 0 h 108"/>
                  <a:gd name="T2" fmla="*/ 1809292012 w 51"/>
                  <a:gd name="T3" fmla="*/ 0 h 108"/>
                  <a:gd name="T4" fmla="*/ 0 w 51"/>
                  <a:gd name="T5" fmla="*/ 1540151945 h 108"/>
                  <a:gd name="T6" fmla="*/ 0 w 51"/>
                  <a:gd name="T7" fmla="*/ 1540151945 h 108"/>
                  <a:gd name="T8" fmla="*/ 0 w 51"/>
                  <a:gd name="T9" fmla="*/ 1820186026 h 108"/>
                  <a:gd name="T10" fmla="*/ 0 w 51"/>
                  <a:gd name="T11" fmla="*/ 2147483646 h 108"/>
                  <a:gd name="T12" fmla="*/ 556702512 w 51"/>
                  <a:gd name="T13" fmla="*/ 2147483646 h 108"/>
                  <a:gd name="T14" fmla="*/ 1113405024 w 51"/>
                  <a:gd name="T15" fmla="*/ 2147483646 h 108"/>
                  <a:gd name="T16" fmla="*/ 1113405024 w 51"/>
                  <a:gd name="T17" fmla="*/ 2147483646 h 108"/>
                  <a:gd name="T18" fmla="*/ 1670119334 w 51"/>
                  <a:gd name="T19" fmla="*/ 2147483646 h 108"/>
                  <a:gd name="T20" fmla="*/ 1670119334 w 51"/>
                  <a:gd name="T21" fmla="*/ 2147483646 h 108"/>
                  <a:gd name="T22" fmla="*/ 1670119334 w 51"/>
                  <a:gd name="T23" fmla="*/ 2147483646 h 108"/>
                  <a:gd name="T24" fmla="*/ 1670119334 w 51"/>
                  <a:gd name="T25" fmla="*/ 2147483646 h 108"/>
                  <a:gd name="T26" fmla="*/ 2147483646 w 51"/>
                  <a:gd name="T27" fmla="*/ 2147483646 h 108"/>
                  <a:gd name="T28" fmla="*/ 2147483646 w 51"/>
                  <a:gd name="T29" fmla="*/ 2147483646 h 108"/>
                  <a:gd name="T30" fmla="*/ 2147483646 w 51"/>
                  <a:gd name="T31" fmla="*/ 2147483646 h 108"/>
                  <a:gd name="T32" fmla="*/ 2147483646 w 51"/>
                  <a:gd name="T33" fmla="*/ 2147483646 h 108"/>
                  <a:gd name="T34" fmla="*/ 2147483646 w 51"/>
                  <a:gd name="T35" fmla="*/ 2147483646 h 108"/>
                  <a:gd name="T36" fmla="*/ 2147483646 w 51"/>
                  <a:gd name="T37" fmla="*/ 2147483646 h 108"/>
                  <a:gd name="T38" fmla="*/ 2147483646 w 51"/>
                  <a:gd name="T39" fmla="*/ 2147483646 h 108"/>
                  <a:gd name="T40" fmla="*/ 2147483646 w 51"/>
                  <a:gd name="T41" fmla="*/ 2147483646 h 108"/>
                  <a:gd name="T42" fmla="*/ 2147483646 w 51"/>
                  <a:gd name="T43" fmla="*/ 2147483646 h 108"/>
                  <a:gd name="T44" fmla="*/ 2147483646 w 51"/>
                  <a:gd name="T45" fmla="*/ 2147483646 h 108"/>
                  <a:gd name="T46" fmla="*/ 2147483646 w 51"/>
                  <a:gd name="T47" fmla="*/ 2147483646 h 108"/>
                  <a:gd name="T48" fmla="*/ 2147483646 w 51"/>
                  <a:gd name="T49" fmla="*/ 2147483646 h 108"/>
                  <a:gd name="T50" fmla="*/ 2147483646 w 51"/>
                  <a:gd name="T51" fmla="*/ 2147483646 h 108"/>
                  <a:gd name="T52" fmla="*/ 2147483646 w 51"/>
                  <a:gd name="T53" fmla="*/ 2147483646 h 108"/>
                  <a:gd name="T54" fmla="*/ 2147483646 w 51"/>
                  <a:gd name="T55" fmla="*/ 1820186026 h 108"/>
                  <a:gd name="T56" fmla="*/ 2147483646 w 51"/>
                  <a:gd name="T57" fmla="*/ 1540151945 h 108"/>
                  <a:gd name="T58" fmla="*/ 2147483646 w 51"/>
                  <a:gd name="T59" fmla="*/ 1400146738 h 108"/>
                  <a:gd name="T60" fmla="*/ 2147483646 w 51"/>
                  <a:gd name="T61" fmla="*/ 0 h 10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 h="108">
                    <a:moveTo>
                      <a:pt x="38" y="0"/>
                    </a:moveTo>
                    <a:cubicBezTo>
                      <a:pt x="13" y="0"/>
                      <a:pt x="13" y="0"/>
                      <a:pt x="13" y="0"/>
                    </a:cubicBezTo>
                    <a:cubicBezTo>
                      <a:pt x="3" y="1"/>
                      <a:pt x="0" y="8"/>
                      <a:pt x="0" y="11"/>
                    </a:cubicBezTo>
                    <a:cubicBezTo>
                      <a:pt x="0" y="11"/>
                      <a:pt x="0" y="11"/>
                      <a:pt x="0" y="11"/>
                    </a:cubicBezTo>
                    <a:cubicBezTo>
                      <a:pt x="0" y="13"/>
                      <a:pt x="0" y="13"/>
                      <a:pt x="0" y="13"/>
                    </a:cubicBezTo>
                    <a:cubicBezTo>
                      <a:pt x="0" y="49"/>
                      <a:pt x="0" y="49"/>
                      <a:pt x="0" y="49"/>
                    </a:cubicBezTo>
                    <a:cubicBezTo>
                      <a:pt x="0" y="51"/>
                      <a:pt x="1" y="53"/>
                      <a:pt x="4" y="53"/>
                    </a:cubicBezTo>
                    <a:cubicBezTo>
                      <a:pt x="6" y="53"/>
                      <a:pt x="8" y="51"/>
                      <a:pt x="8" y="49"/>
                    </a:cubicBezTo>
                    <a:cubicBezTo>
                      <a:pt x="8" y="18"/>
                      <a:pt x="8" y="18"/>
                      <a:pt x="8" y="18"/>
                    </a:cubicBezTo>
                    <a:cubicBezTo>
                      <a:pt x="12" y="18"/>
                      <a:pt x="12" y="18"/>
                      <a:pt x="12" y="18"/>
                    </a:cubicBezTo>
                    <a:cubicBezTo>
                      <a:pt x="12" y="48"/>
                      <a:pt x="12" y="48"/>
                      <a:pt x="12" y="48"/>
                    </a:cubicBezTo>
                    <a:cubicBezTo>
                      <a:pt x="12" y="48"/>
                      <a:pt x="12" y="48"/>
                      <a:pt x="12" y="49"/>
                    </a:cubicBezTo>
                    <a:cubicBezTo>
                      <a:pt x="12" y="102"/>
                      <a:pt x="12" y="102"/>
                      <a:pt x="12" y="102"/>
                    </a:cubicBezTo>
                    <a:cubicBezTo>
                      <a:pt x="12" y="105"/>
                      <a:pt x="14" y="108"/>
                      <a:pt x="18" y="108"/>
                    </a:cubicBezTo>
                    <a:cubicBezTo>
                      <a:pt x="21" y="108"/>
                      <a:pt x="24" y="105"/>
                      <a:pt x="24" y="102"/>
                    </a:cubicBezTo>
                    <a:cubicBezTo>
                      <a:pt x="24" y="55"/>
                      <a:pt x="24" y="55"/>
                      <a:pt x="24" y="55"/>
                    </a:cubicBezTo>
                    <a:cubicBezTo>
                      <a:pt x="27" y="55"/>
                      <a:pt x="27" y="55"/>
                      <a:pt x="27" y="55"/>
                    </a:cubicBezTo>
                    <a:cubicBezTo>
                      <a:pt x="27" y="102"/>
                      <a:pt x="27" y="102"/>
                      <a:pt x="27" y="102"/>
                    </a:cubicBezTo>
                    <a:cubicBezTo>
                      <a:pt x="27" y="105"/>
                      <a:pt x="29" y="108"/>
                      <a:pt x="32" y="108"/>
                    </a:cubicBezTo>
                    <a:cubicBezTo>
                      <a:pt x="36" y="108"/>
                      <a:pt x="38" y="105"/>
                      <a:pt x="38" y="102"/>
                    </a:cubicBezTo>
                    <a:cubicBezTo>
                      <a:pt x="38" y="48"/>
                      <a:pt x="38" y="48"/>
                      <a:pt x="38" y="48"/>
                    </a:cubicBezTo>
                    <a:cubicBezTo>
                      <a:pt x="38" y="47"/>
                      <a:pt x="38" y="47"/>
                      <a:pt x="38" y="47"/>
                    </a:cubicBezTo>
                    <a:cubicBezTo>
                      <a:pt x="38" y="18"/>
                      <a:pt x="38" y="18"/>
                      <a:pt x="38" y="18"/>
                    </a:cubicBezTo>
                    <a:cubicBezTo>
                      <a:pt x="42" y="18"/>
                      <a:pt x="42" y="18"/>
                      <a:pt x="42" y="18"/>
                    </a:cubicBezTo>
                    <a:cubicBezTo>
                      <a:pt x="42" y="49"/>
                      <a:pt x="42" y="49"/>
                      <a:pt x="42" y="49"/>
                    </a:cubicBezTo>
                    <a:cubicBezTo>
                      <a:pt x="42" y="51"/>
                      <a:pt x="44" y="53"/>
                      <a:pt x="46" y="53"/>
                    </a:cubicBezTo>
                    <a:cubicBezTo>
                      <a:pt x="49" y="53"/>
                      <a:pt x="51" y="51"/>
                      <a:pt x="51" y="49"/>
                    </a:cubicBezTo>
                    <a:cubicBezTo>
                      <a:pt x="51" y="13"/>
                      <a:pt x="51" y="13"/>
                      <a:pt x="51" y="13"/>
                    </a:cubicBezTo>
                    <a:cubicBezTo>
                      <a:pt x="51" y="11"/>
                      <a:pt x="51" y="11"/>
                      <a:pt x="51" y="11"/>
                    </a:cubicBezTo>
                    <a:cubicBezTo>
                      <a:pt x="51" y="10"/>
                      <a:pt x="51" y="10"/>
                      <a:pt x="51" y="10"/>
                    </a:cubicBezTo>
                    <a:cubicBezTo>
                      <a:pt x="51" y="7"/>
                      <a:pt x="46" y="0"/>
                      <a:pt x="38" y="0"/>
                    </a:cubicBezTo>
                    <a:close/>
                  </a:path>
                </a:pathLst>
              </a:cu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95959"/>
                  </a:solidFill>
                  <a:effectLst/>
                  <a:uLnTx/>
                  <a:uFillTx/>
                  <a:latin typeface="Calibri"/>
                  <a:ea typeface="宋体" panose="02010600030101010101" pitchFamily="2" charset="-122"/>
                </a:endParaRPr>
              </a:p>
            </p:txBody>
          </p:sp>
          <p:sp>
            <p:nvSpPr>
              <p:cNvPr id="58" name="Oval 9">
                <a:extLst>
                  <a:ext uri="{FF2B5EF4-FFF2-40B4-BE49-F238E27FC236}">
                    <a16:creationId xmlns:a16="http://schemas.microsoft.com/office/drawing/2014/main" id="{59298A72-D5A2-18DE-0ECE-9829A8A5CB72}"/>
                  </a:ext>
                </a:extLst>
              </p:cNvPr>
              <p:cNvSpPr>
                <a:spLocks noChangeArrowheads="1"/>
              </p:cNvSpPr>
              <p:nvPr/>
            </p:nvSpPr>
            <p:spPr bwMode="auto">
              <a:xfrm>
                <a:off x="4725102" y="1805368"/>
                <a:ext cx="236537" cy="236538"/>
              </a:xfrm>
              <a:prstGeom prst="ellipse">
                <a:avLst/>
              </a:pr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grpSp>
        <p:sp>
          <p:nvSpPr>
            <p:cNvPr id="55" name="TextBox 35">
              <a:extLst>
                <a:ext uri="{FF2B5EF4-FFF2-40B4-BE49-F238E27FC236}">
                  <a16:creationId xmlns:a16="http://schemas.microsoft.com/office/drawing/2014/main" id="{1FC17BC3-B15E-7CC0-A964-B2EC4336A168}"/>
                </a:ext>
              </a:extLst>
            </p:cNvPr>
            <p:cNvSpPr txBox="1">
              <a:spLocks noChangeArrowheads="1"/>
            </p:cNvSpPr>
            <p:nvPr/>
          </p:nvSpPr>
          <p:spPr bwMode="auto">
            <a:xfrm>
              <a:off x="5919068" y="2211805"/>
              <a:ext cx="1833424" cy="8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a:ln>
                    <a:noFill/>
                  </a:ln>
                  <a:solidFill>
                    <a:srgbClr val="7F7F7F"/>
                  </a:solidFill>
                  <a:effectLst/>
                  <a:uLnTx/>
                  <a:uFillTx/>
                  <a:latin typeface="Arial" panose="020B0604020202020204" pitchFamily="34" charset="0"/>
                  <a:ea typeface="微软雅黑" panose="020B0503020204020204" pitchFamily="34" charset="-122"/>
                  <a:cs typeface="Arial" panose="020B0604020202020204" pitchFamily="34" charset="0"/>
                </a:rPr>
                <a:t>53%</a:t>
              </a:r>
            </a:p>
          </p:txBody>
        </p:sp>
        <p:sp>
          <p:nvSpPr>
            <p:cNvPr id="56" name="TextBox 40">
              <a:extLst>
                <a:ext uri="{FF2B5EF4-FFF2-40B4-BE49-F238E27FC236}">
                  <a16:creationId xmlns:a16="http://schemas.microsoft.com/office/drawing/2014/main" id="{16A3FDA6-559B-0DC1-F228-356DA653CB70}"/>
                </a:ext>
              </a:extLst>
            </p:cNvPr>
            <p:cNvSpPr txBox="1">
              <a:spLocks noChangeArrowheads="1"/>
            </p:cNvSpPr>
            <p:nvPr/>
          </p:nvSpPr>
          <p:spPr bwMode="auto">
            <a:xfrm>
              <a:off x="5855603" y="3079236"/>
              <a:ext cx="2315042" cy="65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0000"/>
                </a:lnSpc>
                <a:defRPr/>
              </a:pPr>
              <a:r>
                <a:rPr lang="zh-CN" altLang="en-US" sz="1000" b="1" kern="0" dirty="0">
                  <a:solidFill>
                    <a:srgbClr val="404040"/>
                  </a:solidFill>
                  <a:latin typeface="微软雅黑" panose="020B0503020204020204" pitchFamily="34" charset="-122"/>
                  <a:ea typeface="微软雅黑" panose="020B0503020204020204" pitchFamily="34" charset="-122"/>
                </a:rPr>
                <a:t>信息透明度不足：</a:t>
              </a:r>
              <a:r>
                <a:rPr lang="zh-CN" altLang="en-US" sz="1000" dirty="0">
                  <a:solidFill>
                    <a:srgbClr val="404040"/>
                  </a:solidFill>
                  <a:latin typeface="微软雅黑" panose="020B0503020204020204" pitchFamily="34" charset="-122"/>
                  <a:ea typeface="微软雅黑" panose="020B0503020204020204" pitchFamily="34" charset="-122"/>
                </a:rPr>
                <a:t>约有 </a:t>
              </a:r>
              <a:r>
                <a:rPr lang="en-US" altLang="zh-CN" sz="1000" dirty="0">
                  <a:solidFill>
                    <a:srgbClr val="404040"/>
                  </a:solidFill>
                  <a:latin typeface="微软雅黑" panose="020B0503020204020204" pitchFamily="34" charset="-122"/>
                  <a:ea typeface="微软雅黑" panose="020B0503020204020204" pitchFamily="34" charset="-122"/>
                </a:rPr>
                <a:t>53% </a:t>
              </a:r>
              <a:r>
                <a:rPr lang="zh-CN" altLang="en-US" sz="1000" dirty="0">
                  <a:solidFill>
                    <a:srgbClr val="404040"/>
                  </a:solidFill>
                  <a:latin typeface="微软雅黑" panose="020B0503020204020204" pitchFamily="34" charset="-122"/>
                  <a:ea typeface="微软雅黑" panose="020B0503020204020204" pitchFamily="34" charset="-122"/>
                </a:rPr>
                <a:t>的师生反应系统缺乏对导师研究方向、学术成果、以及学生背景的透明展示。</a:t>
              </a:r>
              <a:endParaRPr lang="zh-CN" altLang="zh-CN" sz="1000" dirty="0">
                <a:solidFill>
                  <a:srgbClr val="404040"/>
                </a:solidFill>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20000"/>
                </a:lnSpc>
                <a:spcBef>
                  <a:spcPts val="0"/>
                </a:spcBef>
                <a:spcAft>
                  <a:spcPts val="0"/>
                </a:spcAft>
                <a:buClrTx/>
                <a:buSzTx/>
                <a:buFontTx/>
                <a:buNone/>
                <a:tabLst/>
                <a:defRPr/>
              </a:pPr>
              <a:endParaRPr kumimoji="0" lang="zh-CN" altLang="zh-CN" sz="800" b="0"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endParaRPr>
            </a:p>
          </p:txBody>
        </p:sp>
      </p:grpSp>
      <p:grpSp>
        <p:nvGrpSpPr>
          <p:cNvPr id="59" name="组合 58">
            <a:extLst>
              <a:ext uri="{FF2B5EF4-FFF2-40B4-BE49-F238E27FC236}">
                <a16:creationId xmlns:a16="http://schemas.microsoft.com/office/drawing/2014/main" id="{2EA8B1FA-20F5-AC20-261D-C844E087923D}"/>
              </a:ext>
            </a:extLst>
          </p:cNvPr>
          <p:cNvGrpSpPr/>
          <p:nvPr/>
        </p:nvGrpSpPr>
        <p:grpSpPr bwMode="auto">
          <a:xfrm>
            <a:off x="6732179" y="4687112"/>
            <a:ext cx="4102557" cy="1838551"/>
            <a:chOff x="4972624" y="4131405"/>
            <a:chExt cx="3262509" cy="1547802"/>
          </a:xfrm>
        </p:grpSpPr>
        <p:grpSp>
          <p:nvGrpSpPr>
            <p:cNvPr id="60" name="组合 59">
              <a:extLst>
                <a:ext uri="{FF2B5EF4-FFF2-40B4-BE49-F238E27FC236}">
                  <a16:creationId xmlns:a16="http://schemas.microsoft.com/office/drawing/2014/main" id="{BBE6CD36-12E4-9733-A29B-78D248A13ECA}"/>
                </a:ext>
              </a:extLst>
            </p:cNvPr>
            <p:cNvGrpSpPr/>
            <p:nvPr/>
          </p:nvGrpSpPr>
          <p:grpSpPr>
            <a:xfrm>
              <a:off x="4972624" y="4294923"/>
              <a:ext cx="542857" cy="1384284"/>
              <a:chOff x="4548671" y="3887782"/>
              <a:chExt cx="603251" cy="1538291"/>
            </a:xfrm>
            <a:solidFill>
              <a:srgbClr val="FFFFFF">
                <a:lumMod val="65000"/>
              </a:srgbClr>
            </a:solidFill>
            <a:effectLst/>
          </p:grpSpPr>
          <p:sp>
            <p:nvSpPr>
              <p:cNvPr id="63" name="Freeform 10">
                <a:extLst>
                  <a:ext uri="{FF2B5EF4-FFF2-40B4-BE49-F238E27FC236}">
                    <a16:creationId xmlns:a16="http://schemas.microsoft.com/office/drawing/2014/main" id="{C01546E2-4EE0-B4D4-9BC5-901ACF1A7374}"/>
                  </a:ext>
                </a:extLst>
              </p:cNvPr>
              <p:cNvSpPr/>
              <p:nvPr/>
            </p:nvSpPr>
            <p:spPr bwMode="auto">
              <a:xfrm>
                <a:off x="4548671" y="4148136"/>
                <a:ext cx="603251" cy="1277937"/>
              </a:xfrm>
              <a:custGeom>
                <a:avLst/>
                <a:gdLst>
                  <a:gd name="T0" fmla="*/ 39 w 51"/>
                  <a:gd name="T1" fmla="*/ 0 h 108"/>
                  <a:gd name="T2" fmla="*/ 13 w 51"/>
                  <a:gd name="T3" fmla="*/ 0 h 108"/>
                  <a:gd name="T4" fmla="*/ 0 w 51"/>
                  <a:gd name="T5" fmla="*/ 11 h 108"/>
                  <a:gd name="T6" fmla="*/ 0 w 51"/>
                  <a:gd name="T7" fmla="*/ 11 h 108"/>
                  <a:gd name="T8" fmla="*/ 0 w 51"/>
                  <a:gd name="T9" fmla="*/ 13 h 108"/>
                  <a:gd name="T10" fmla="*/ 0 w 51"/>
                  <a:gd name="T11" fmla="*/ 49 h 108"/>
                  <a:gd name="T12" fmla="*/ 5 w 51"/>
                  <a:gd name="T13" fmla="*/ 53 h 108"/>
                  <a:gd name="T14" fmla="*/ 9 w 51"/>
                  <a:gd name="T15" fmla="*/ 49 h 108"/>
                  <a:gd name="T16" fmla="*/ 9 w 51"/>
                  <a:gd name="T17" fmla="*/ 18 h 108"/>
                  <a:gd name="T18" fmla="*/ 12 w 51"/>
                  <a:gd name="T19" fmla="*/ 18 h 108"/>
                  <a:gd name="T20" fmla="*/ 12 w 51"/>
                  <a:gd name="T21" fmla="*/ 48 h 108"/>
                  <a:gd name="T22" fmla="*/ 13 w 51"/>
                  <a:gd name="T23" fmla="*/ 49 h 108"/>
                  <a:gd name="T24" fmla="*/ 13 w 51"/>
                  <a:gd name="T25" fmla="*/ 102 h 108"/>
                  <a:gd name="T26" fmla="*/ 18 w 51"/>
                  <a:gd name="T27" fmla="*/ 108 h 108"/>
                  <a:gd name="T28" fmla="*/ 24 w 51"/>
                  <a:gd name="T29" fmla="*/ 102 h 108"/>
                  <a:gd name="T30" fmla="*/ 24 w 51"/>
                  <a:gd name="T31" fmla="*/ 55 h 108"/>
                  <a:gd name="T32" fmla="*/ 27 w 51"/>
                  <a:gd name="T33" fmla="*/ 55 h 108"/>
                  <a:gd name="T34" fmla="*/ 27 w 51"/>
                  <a:gd name="T35" fmla="*/ 102 h 108"/>
                  <a:gd name="T36" fmla="*/ 33 w 51"/>
                  <a:gd name="T37" fmla="*/ 108 h 108"/>
                  <a:gd name="T38" fmla="*/ 39 w 51"/>
                  <a:gd name="T39" fmla="*/ 102 h 108"/>
                  <a:gd name="T40" fmla="*/ 39 w 51"/>
                  <a:gd name="T41" fmla="*/ 48 h 108"/>
                  <a:gd name="T42" fmla="*/ 39 w 51"/>
                  <a:gd name="T43" fmla="*/ 47 h 108"/>
                  <a:gd name="T44" fmla="*/ 39 w 51"/>
                  <a:gd name="T45" fmla="*/ 18 h 108"/>
                  <a:gd name="T46" fmla="*/ 42 w 51"/>
                  <a:gd name="T47" fmla="*/ 18 h 108"/>
                  <a:gd name="T48" fmla="*/ 42 w 51"/>
                  <a:gd name="T49" fmla="*/ 49 h 108"/>
                  <a:gd name="T50" fmla="*/ 47 w 51"/>
                  <a:gd name="T51" fmla="*/ 53 h 108"/>
                  <a:gd name="T52" fmla="*/ 51 w 51"/>
                  <a:gd name="T53" fmla="*/ 49 h 108"/>
                  <a:gd name="T54" fmla="*/ 51 w 51"/>
                  <a:gd name="T55" fmla="*/ 13 h 108"/>
                  <a:gd name="T56" fmla="*/ 51 w 51"/>
                  <a:gd name="T57" fmla="*/ 11 h 108"/>
                  <a:gd name="T58" fmla="*/ 51 w 51"/>
                  <a:gd name="T59" fmla="*/ 10 h 108"/>
                  <a:gd name="T60" fmla="*/ 39 w 51"/>
                  <a:gd name="T6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108">
                    <a:moveTo>
                      <a:pt x="39" y="0"/>
                    </a:moveTo>
                    <a:cubicBezTo>
                      <a:pt x="13" y="0"/>
                      <a:pt x="13" y="0"/>
                      <a:pt x="13" y="0"/>
                    </a:cubicBezTo>
                    <a:cubicBezTo>
                      <a:pt x="4" y="1"/>
                      <a:pt x="0" y="8"/>
                      <a:pt x="0" y="11"/>
                    </a:cubicBezTo>
                    <a:cubicBezTo>
                      <a:pt x="0" y="11"/>
                      <a:pt x="0" y="11"/>
                      <a:pt x="0" y="11"/>
                    </a:cubicBezTo>
                    <a:cubicBezTo>
                      <a:pt x="0" y="13"/>
                      <a:pt x="0" y="13"/>
                      <a:pt x="0" y="13"/>
                    </a:cubicBezTo>
                    <a:cubicBezTo>
                      <a:pt x="0" y="49"/>
                      <a:pt x="0" y="49"/>
                      <a:pt x="0" y="49"/>
                    </a:cubicBezTo>
                    <a:cubicBezTo>
                      <a:pt x="0" y="51"/>
                      <a:pt x="2" y="53"/>
                      <a:pt x="5" y="53"/>
                    </a:cubicBezTo>
                    <a:cubicBezTo>
                      <a:pt x="7" y="53"/>
                      <a:pt x="9" y="51"/>
                      <a:pt x="9" y="49"/>
                    </a:cubicBezTo>
                    <a:cubicBezTo>
                      <a:pt x="9" y="18"/>
                      <a:pt x="9" y="18"/>
                      <a:pt x="9" y="18"/>
                    </a:cubicBezTo>
                    <a:cubicBezTo>
                      <a:pt x="12" y="18"/>
                      <a:pt x="12" y="18"/>
                      <a:pt x="12" y="18"/>
                    </a:cubicBezTo>
                    <a:cubicBezTo>
                      <a:pt x="12" y="48"/>
                      <a:pt x="12" y="48"/>
                      <a:pt x="12" y="48"/>
                    </a:cubicBezTo>
                    <a:cubicBezTo>
                      <a:pt x="12" y="48"/>
                      <a:pt x="12" y="48"/>
                      <a:pt x="13" y="49"/>
                    </a:cubicBezTo>
                    <a:cubicBezTo>
                      <a:pt x="13" y="102"/>
                      <a:pt x="13" y="102"/>
                      <a:pt x="13" y="102"/>
                    </a:cubicBezTo>
                    <a:cubicBezTo>
                      <a:pt x="13" y="105"/>
                      <a:pt x="15" y="108"/>
                      <a:pt x="18" y="108"/>
                    </a:cubicBezTo>
                    <a:cubicBezTo>
                      <a:pt x="22" y="108"/>
                      <a:pt x="24" y="105"/>
                      <a:pt x="24" y="102"/>
                    </a:cubicBezTo>
                    <a:cubicBezTo>
                      <a:pt x="24" y="55"/>
                      <a:pt x="24" y="55"/>
                      <a:pt x="24" y="55"/>
                    </a:cubicBezTo>
                    <a:cubicBezTo>
                      <a:pt x="27" y="55"/>
                      <a:pt x="27" y="55"/>
                      <a:pt x="27" y="55"/>
                    </a:cubicBezTo>
                    <a:cubicBezTo>
                      <a:pt x="27" y="102"/>
                      <a:pt x="27" y="102"/>
                      <a:pt x="27" y="102"/>
                    </a:cubicBezTo>
                    <a:cubicBezTo>
                      <a:pt x="27" y="105"/>
                      <a:pt x="30" y="108"/>
                      <a:pt x="33" y="108"/>
                    </a:cubicBezTo>
                    <a:cubicBezTo>
                      <a:pt x="36" y="108"/>
                      <a:pt x="39" y="105"/>
                      <a:pt x="39" y="102"/>
                    </a:cubicBezTo>
                    <a:cubicBezTo>
                      <a:pt x="39" y="48"/>
                      <a:pt x="39" y="48"/>
                      <a:pt x="39" y="48"/>
                    </a:cubicBezTo>
                    <a:cubicBezTo>
                      <a:pt x="39" y="47"/>
                      <a:pt x="39" y="47"/>
                      <a:pt x="39" y="47"/>
                    </a:cubicBezTo>
                    <a:cubicBezTo>
                      <a:pt x="39" y="18"/>
                      <a:pt x="39" y="18"/>
                      <a:pt x="39" y="18"/>
                    </a:cubicBezTo>
                    <a:cubicBezTo>
                      <a:pt x="42" y="18"/>
                      <a:pt x="42" y="18"/>
                      <a:pt x="42" y="18"/>
                    </a:cubicBezTo>
                    <a:cubicBezTo>
                      <a:pt x="42" y="49"/>
                      <a:pt x="42" y="49"/>
                      <a:pt x="42" y="49"/>
                    </a:cubicBezTo>
                    <a:cubicBezTo>
                      <a:pt x="42" y="51"/>
                      <a:pt x="44" y="53"/>
                      <a:pt x="47" y="53"/>
                    </a:cubicBezTo>
                    <a:cubicBezTo>
                      <a:pt x="49" y="53"/>
                      <a:pt x="51" y="51"/>
                      <a:pt x="51" y="49"/>
                    </a:cubicBezTo>
                    <a:cubicBezTo>
                      <a:pt x="51" y="13"/>
                      <a:pt x="51" y="13"/>
                      <a:pt x="51" y="13"/>
                    </a:cubicBezTo>
                    <a:cubicBezTo>
                      <a:pt x="51" y="11"/>
                      <a:pt x="51" y="11"/>
                      <a:pt x="51" y="11"/>
                    </a:cubicBezTo>
                    <a:cubicBezTo>
                      <a:pt x="51" y="10"/>
                      <a:pt x="51" y="10"/>
                      <a:pt x="51" y="10"/>
                    </a:cubicBezTo>
                    <a:cubicBezTo>
                      <a:pt x="51" y="7"/>
                      <a:pt x="47" y="0"/>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Calibri"/>
                  <a:ea typeface="宋体" panose="02010600030101010101" pitchFamily="2" charset="-122"/>
                </a:endParaRPr>
              </a:p>
            </p:txBody>
          </p:sp>
          <p:sp>
            <p:nvSpPr>
              <p:cNvPr id="64" name="Oval 11">
                <a:extLst>
                  <a:ext uri="{FF2B5EF4-FFF2-40B4-BE49-F238E27FC236}">
                    <a16:creationId xmlns:a16="http://schemas.microsoft.com/office/drawing/2014/main" id="{96CFF01B-28BF-2865-C5D0-750015D5DF20}"/>
                  </a:ext>
                </a:extLst>
              </p:cNvPr>
              <p:cNvSpPr>
                <a:spLocks noChangeArrowheads="1"/>
              </p:cNvSpPr>
              <p:nvPr/>
            </p:nvSpPr>
            <p:spPr bwMode="auto">
              <a:xfrm>
                <a:off x="4737581" y="3887782"/>
                <a:ext cx="236537" cy="2365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endParaRPr>
              </a:p>
            </p:txBody>
          </p:sp>
        </p:grpSp>
        <p:sp>
          <p:nvSpPr>
            <p:cNvPr id="61" name="TextBox 36">
              <a:extLst>
                <a:ext uri="{FF2B5EF4-FFF2-40B4-BE49-F238E27FC236}">
                  <a16:creationId xmlns:a16="http://schemas.microsoft.com/office/drawing/2014/main" id="{E3861291-17AF-171E-646E-829120C1875F}"/>
                </a:ext>
              </a:extLst>
            </p:cNvPr>
            <p:cNvSpPr txBox="1">
              <a:spLocks noChangeArrowheads="1"/>
            </p:cNvSpPr>
            <p:nvPr/>
          </p:nvSpPr>
          <p:spPr bwMode="auto">
            <a:xfrm>
              <a:off x="5906846" y="4131405"/>
              <a:ext cx="1833424" cy="85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a:ln>
                    <a:noFill/>
                  </a:ln>
                  <a:solidFill>
                    <a:srgbClr val="A6A6A6"/>
                  </a:solidFill>
                  <a:effectLst/>
                  <a:uLnTx/>
                  <a:uFillTx/>
                  <a:latin typeface="Arial" panose="020B0604020202020204" pitchFamily="34" charset="0"/>
                  <a:ea typeface="微软雅黑" panose="020B0503020204020204" pitchFamily="34" charset="-122"/>
                  <a:cs typeface="Arial" panose="020B0604020202020204" pitchFamily="34" charset="0"/>
                </a:rPr>
                <a:t>48%</a:t>
              </a:r>
            </a:p>
          </p:txBody>
        </p:sp>
        <p:sp>
          <p:nvSpPr>
            <p:cNvPr id="62" name="TextBox 41">
              <a:extLst>
                <a:ext uri="{FF2B5EF4-FFF2-40B4-BE49-F238E27FC236}">
                  <a16:creationId xmlns:a16="http://schemas.microsoft.com/office/drawing/2014/main" id="{A2EB14BA-67B9-B2CC-581F-22898001F681}"/>
                </a:ext>
              </a:extLst>
            </p:cNvPr>
            <p:cNvSpPr txBox="1">
              <a:spLocks noChangeArrowheads="1"/>
            </p:cNvSpPr>
            <p:nvPr/>
          </p:nvSpPr>
          <p:spPr bwMode="auto">
            <a:xfrm>
              <a:off x="5920091" y="4986451"/>
              <a:ext cx="2315042" cy="5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选择情况不清晰：</a:t>
              </a:r>
              <a:r>
                <a:rPr kumimoji="0" lang="zh-CN" altLang="en-US" sz="1000" b="0"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约有 </a:t>
              </a:r>
              <a:r>
                <a:rPr kumimoji="0" lang="en-US" altLang="zh-CN" sz="1000" b="0"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48% </a:t>
              </a:r>
              <a:r>
                <a:rPr kumimoji="0" lang="zh-CN" altLang="en-US" sz="1000" b="0"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rPr>
                <a:t>的师生认为现有系统缺少清晰的选择状态展示，无法查看导师或学生的双选情况，影响选择的规划与管理。</a:t>
              </a:r>
              <a:endParaRPr kumimoji="0" lang="zh-CN" altLang="zh-CN" sz="800" b="0" i="0" u="none" strike="noStrike" kern="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endParaRPr>
            </a:p>
          </p:txBody>
        </p:sp>
      </p:grpSp>
      <p:sp>
        <p:nvSpPr>
          <p:cNvPr id="65" name="矩形 64">
            <a:extLst>
              <a:ext uri="{FF2B5EF4-FFF2-40B4-BE49-F238E27FC236}">
                <a16:creationId xmlns:a16="http://schemas.microsoft.com/office/drawing/2014/main" id="{7F925475-D92F-E0F8-95D8-0127B2B74B72}"/>
              </a:ext>
            </a:extLst>
          </p:cNvPr>
          <p:cNvSpPr>
            <a:spLocks noChangeArrowheads="1"/>
          </p:cNvSpPr>
          <p:nvPr/>
        </p:nvSpPr>
        <p:spPr bwMode="auto">
          <a:xfrm>
            <a:off x="2865972" y="2070339"/>
            <a:ext cx="7192428" cy="71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为了更清晰地了解当前双选系统中的痛点，我们进行了调研，汇总了学生和导师在系统使用中的主要问题和需求。以下是调研结果的核心发现：</a:t>
            </a:r>
            <a:endParaRPr lang="zh-CN" altLang="zh-CN" sz="1400" dirty="0">
              <a:solidFill>
                <a:srgbClr val="000000"/>
              </a:solidFill>
              <a:latin typeface="微软雅黑" panose="020B0503020204020204" pitchFamily="34" charset="-122"/>
              <a:ea typeface="微软雅黑" panose="020B0503020204020204" pitchFamily="34" charset="-122"/>
            </a:endParaRPr>
          </a:p>
        </p:txBody>
      </p:sp>
      <p:pic>
        <p:nvPicPr>
          <p:cNvPr id="9" name="图片 8" descr="底图">
            <a:extLst>
              <a:ext uri="{FF2B5EF4-FFF2-40B4-BE49-F238E27FC236}">
                <a16:creationId xmlns:a16="http://schemas.microsoft.com/office/drawing/2014/main" id="{2561F144-EAD9-08D7-4A00-5E15382300CE}"/>
              </a:ext>
            </a:extLst>
          </p:cNvPr>
          <p:cNvPicPr>
            <a:picLocks noChangeAspect="1"/>
          </p:cNvPicPr>
          <p:nvPr>
            <p:custDataLst>
              <p:tags r:id="rId2"/>
            </p:custDataLst>
          </p:nvPr>
        </p:nvPicPr>
        <p:blipFill>
          <a:blip r:embed="rId6"/>
          <a:srcRect t="51611" b="37473"/>
          <a:stretch>
            <a:fillRect/>
          </a:stretch>
        </p:blipFill>
        <p:spPr>
          <a:xfrm>
            <a:off x="0" y="0"/>
            <a:ext cx="12207558" cy="526415"/>
          </a:xfrm>
          <a:prstGeom prst="rect">
            <a:avLst/>
          </a:prstGeom>
        </p:spPr>
      </p:pic>
      <p:grpSp>
        <p:nvGrpSpPr>
          <p:cNvPr id="10" name="组合 9">
            <a:extLst>
              <a:ext uri="{FF2B5EF4-FFF2-40B4-BE49-F238E27FC236}">
                <a16:creationId xmlns:a16="http://schemas.microsoft.com/office/drawing/2014/main" id="{054E09B0-B649-A1F8-0314-8853C9E7DAA7}"/>
              </a:ext>
            </a:extLst>
          </p:cNvPr>
          <p:cNvGrpSpPr/>
          <p:nvPr/>
        </p:nvGrpSpPr>
        <p:grpSpPr>
          <a:xfrm>
            <a:off x="8251622" y="-182563"/>
            <a:ext cx="3944823" cy="870585"/>
            <a:chOff x="218930" y="27621"/>
            <a:chExt cx="3944823" cy="870585"/>
          </a:xfrm>
        </p:grpSpPr>
        <p:pic>
          <p:nvPicPr>
            <p:cNvPr id="12" name="图片 11">
              <a:extLst>
                <a:ext uri="{FF2B5EF4-FFF2-40B4-BE49-F238E27FC236}">
                  <a16:creationId xmlns:a16="http://schemas.microsoft.com/office/drawing/2014/main" id="{946B774D-F19E-6E18-B015-22A8E4A0AE92}"/>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3" name="Picture 3">
              <a:extLst>
                <a:ext uri="{FF2B5EF4-FFF2-40B4-BE49-F238E27FC236}">
                  <a16:creationId xmlns:a16="http://schemas.microsoft.com/office/drawing/2014/main" id="{2CAD76B2-0F04-76AE-3E8F-1C764823FA9A}"/>
                </a:ext>
              </a:extLst>
            </p:cNvPr>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4" name="图片 8">
              <a:extLst>
                <a:ext uri="{FF2B5EF4-FFF2-40B4-BE49-F238E27FC236}">
                  <a16:creationId xmlns:a16="http://schemas.microsoft.com/office/drawing/2014/main" id="{8CA543FB-6EC7-0AE8-4C16-E5069A1213C6}"/>
                </a:ext>
              </a:extLst>
            </p:cNvPr>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5" name="图片 14">
              <a:extLst>
                <a:ext uri="{FF2B5EF4-FFF2-40B4-BE49-F238E27FC236}">
                  <a16:creationId xmlns:a16="http://schemas.microsoft.com/office/drawing/2014/main" id="{F921E6CC-0808-8311-4382-B79154F6FE9F}"/>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3" name="矩形 4">
            <a:extLst>
              <a:ext uri="{FF2B5EF4-FFF2-40B4-BE49-F238E27FC236}">
                <a16:creationId xmlns:a16="http://schemas.microsoft.com/office/drawing/2014/main" id="{E56D15D8-0D20-2133-3BF0-2D3B78CA585A}"/>
              </a:ext>
            </a:extLst>
          </p:cNvPr>
          <p:cNvSpPr/>
          <p:nvPr/>
        </p:nvSpPr>
        <p:spPr>
          <a:xfrm>
            <a:off x="-2539" y="526415"/>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F90A7574-D91B-5A03-18B9-90B16D5D837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6387" y="587634"/>
            <a:ext cx="2622127" cy="465196"/>
          </a:xfrm>
          <a:prstGeom prst="rect">
            <a:avLst/>
          </a:prstGeom>
        </p:spPr>
      </p:pic>
      <p:sp>
        <p:nvSpPr>
          <p:cNvPr id="25" name="矩形 24">
            <a:extLst>
              <a:ext uri="{FF2B5EF4-FFF2-40B4-BE49-F238E27FC236}">
                <a16:creationId xmlns:a16="http://schemas.microsoft.com/office/drawing/2014/main" id="{194DE95B-4BD5-1D16-97D6-5B3D1C9D479F}"/>
              </a:ext>
            </a:extLst>
          </p:cNvPr>
          <p:cNvSpPr/>
          <p:nvPr/>
        </p:nvSpPr>
        <p:spPr>
          <a:xfrm>
            <a:off x="9932810"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6" name="矩形 4">
            <a:extLst>
              <a:ext uri="{FF2B5EF4-FFF2-40B4-BE49-F238E27FC236}">
                <a16:creationId xmlns:a16="http://schemas.microsoft.com/office/drawing/2014/main" id="{33743E96-DE5E-4212-C16E-E3059A6E7AB7}"/>
              </a:ext>
            </a:extLst>
          </p:cNvPr>
          <p:cNvSpPr/>
          <p:nvPr/>
        </p:nvSpPr>
        <p:spPr>
          <a:xfrm>
            <a:off x="7681541"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27" name="矩形 4">
            <a:extLst>
              <a:ext uri="{FF2B5EF4-FFF2-40B4-BE49-F238E27FC236}">
                <a16:creationId xmlns:a16="http://schemas.microsoft.com/office/drawing/2014/main" id="{C1A2297A-936D-0532-F94E-37AAFD5F5025}"/>
              </a:ext>
            </a:extLst>
          </p:cNvPr>
          <p:cNvSpPr/>
          <p:nvPr/>
        </p:nvSpPr>
        <p:spPr>
          <a:xfrm>
            <a:off x="5431542" y="524109"/>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28" name="矩形 4">
            <a:extLst>
              <a:ext uri="{FF2B5EF4-FFF2-40B4-BE49-F238E27FC236}">
                <a16:creationId xmlns:a16="http://schemas.microsoft.com/office/drawing/2014/main" id="{A776904B-FBC4-CB84-E66B-B73D9C73AF04}"/>
              </a:ext>
            </a:extLst>
          </p:cNvPr>
          <p:cNvSpPr/>
          <p:nvPr/>
        </p:nvSpPr>
        <p:spPr>
          <a:xfrm>
            <a:off x="3157440" y="525262"/>
            <a:ext cx="2273468"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6766E78B-B111-9E51-ACE5-A35A1F7F82B3}"/>
              </a:ext>
            </a:extLst>
          </p:cNvPr>
          <p:cNvSpPr/>
          <p:nvPr/>
        </p:nvSpPr>
        <p:spPr>
          <a:xfrm flipH="1">
            <a:off x="3156170" y="525600"/>
            <a:ext cx="2274100" cy="587764"/>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课 题 背 景</a:t>
            </a:r>
          </a:p>
        </p:txBody>
      </p:sp>
    </p:spTree>
    <p:custDataLst>
      <p:tags r:id="rId1"/>
    </p:custDataLst>
    <p:extLst>
      <p:ext uri="{BB962C8B-B14F-4D97-AF65-F5344CB8AC3E}">
        <p14:creationId xmlns:p14="http://schemas.microsoft.com/office/powerpoint/2010/main" val="314304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00"/>
                                        <p:tgtEl>
                                          <p:spTgt spid="53"/>
                                        </p:tgtEl>
                                      </p:cBhvr>
                                    </p:animEffect>
                                    <p:anim calcmode="lin" valueType="num">
                                      <p:cBhvr>
                                        <p:cTn id="18" dur="1000" fill="hold"/>
                                        <p:tgtEl>
                                          <p:spTgt spid="53"/>
                                        </p:tgtEl>
                                        <p:attrNameLst>
                                          <p:attrName>ppt_x</p:attrName>
                                        </p:attrNameLst>
                                      </p:cBhvr>
                                      <p:tavLst>
                                        <p:tav tm="0">
                                          <p:val>
                                            <p:strVal val="#ppt_x"/>
                                          </p:val>
                                        </p:tav>
                                        <p:tav tm="100000">
                                          <p:val>
                                            <p:strVal val="#ppt_x"/>
                                          </p:val>
                                        </p:tav>
                                      </p:tavLst>
                                    </p:anim>
                                    <p:anim calcmode="lin" valueType="num">
                                      <p:cBhvr>
                                        <p:cTn id="19" dur="1000" fill="hold"/>
                                        <p:tgtEl>
                                          <p:spTgt spid="53"/>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1000"/>
                                        <p:tgtEl>
                                          <p:spTgt spid="59"/>
                                        </p:tgtEl>
                                      </p:cBhvr>
                                    </p:animEffect>
                                    <p:anim calcmode="lin" valueType="num">
                                      <p:cBhvr>
                                        <p:cTn id="23" dur="1000" fill="hold"/>
                                        <p:tgtEl>
                                          <p:spTgt spid="59"/>
                                        </p:tgtEl>
                                        <p:attrNameLst>
                                          <p:attrName>ppt_x</p:attrName>
                                        </p:attrNameLst>
                                      </p:cBhvr>
                                      <p:tavLst>
                                        <p:tav tm="0">
                                          <p:val>
                                            <p:strVal val="#ppt_x"/>
                                          </p:val>
                                        </p:tav>
                                        <p:tav tm="100000">
                                          <p:val>
                                            <p:strVal val="#ppt_x"/>
                                          </p:val>
                                        </p:tav>
                                      </p:tavLst>
                                    </p:anim>
                                    <p:anim calcmode="lin" valueType="num">
                                      <p:cBhvr>
                                        <p:cTn id="2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E77AE-1864-186F-DB79-0FBD814E57F5}"/>
            </a:ext>
          </a:extLst>
        </p:cNvPr>
        <p:cNvGrpSpPr/>
        <p:nvPr/>
      </p:nvGrpSpPr>
      <p:grpSpPr>
        <a:xfrm>
          <a:off x="0" y="0"/>
          <a:ext cx="0" cy="0"/>
          <a:chOff x="0" y="0"/>
          <a:chExt cx="0" cy="0"/>
        </a:xfrm>
      </p:grpSpPr>
      <p:sp>
        <p:nvSpPr>
          <p:cNvPr id="2" name="AutoShape 18">
            <a:extLst>
              <a:ext uri="{FF2B5EF4-FFF2-40B4-BE49-F238E27FC236}">
                <a16:creationId xmlns:a16="http://schemas.microsoft.com/office/drawing/2014/main" id="{D8BA96FE-8EB3-69BD-C5D0-2E200C29F859}"/>
              </a:ext>
            </a:extLst>
          </p:cNvPr>
          <p:cNvSpPr/>
          <p:nvPr/>
        </p:nvSpPr>
        <p:spPr>
          <a:xfrm>
            <a:off x="-325826" y="12888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en-US" sz="2400" b="1" dirty="0" err="1">
                <a:solidFill>
                  <a:schemeClr val="lt1">
                    <a:alpha val="100000"/>
                  </a:schemeClr>
                </a:solidFill>
                <a:latin typeface="微软雅黑"/>
                <a:ea typeface="微软雅黑"/>
                <a:cs typeface="微软雅黑"/>
              </a:rPr>
              <a:t>课题背景</a:t>
            </a:r>
            <a:endParaRPr lang="en-US" sz="1100" dirty="0"/>
          </a:p>
        </p:txBody>
      </p:sp>
      <p:grpSp>
        <p:nvGrpSpPr>
          <p:cNvPr id="3" name="组合 2">
            <a:extLst>
              <a:ext uri="{FF2B5EF4-FFF2-40B4-BE49-F238E27FC236}">
                <a16:creationId xmlns:a16="http://schemas.microsoft.com/office/drawing/2014/main" id="{08074157-6E21-9757-F6E8-A43DC7FD2DC2}"/>
              </a:ext>
            </a:extLst>
          </p:cNvPr>
          <p:cNvGrpSpPr/>
          <p:nvPr>
            <p:custDataLst>
              <p:tags r:id="rId2"/>
            </p:custDataLst>
          </p:nvPr>
        </p:nvGrpSpPr>
        <p:grpSpPr>
          <a:xfrm>
            <a:off x="984250" y="2301590"/>
            <a:ext cx="3269615" cy="1682480"/>
            <a:chOff x="3707" y="3916"/>
            <a:chExt cx="5149" cy="2043"/>
          </a:xfrm>
        </p:grpSpPr>
        <p:sp>
          <p:nvSpPr>
            <p:cNvPr id="4" name="文本框 3">
              <a:extLst>
                <a:ext uri="{FF2B5EF4-FFF2-40B4-BE49-F238E27FC236}">
                  <a16:creationId xmlns:a16="http://schemas.microsoft.com/office/drawing/2014/main" id="{657DDFB6-4FC8-568A-3F0D-BB389755F560}"/>
                </a:ext>
              </a:extLst>
            </p:cNvPr>
            <p:cNvSpPr txBox="1"/>
            <p:nvPr>
              <p:custDataLst>
                <p:tags r:id="rId17"/>
              </p:custDataLst>
            </p:nvPr>
          </p:nvSpPr>
          <p:spPr>
            <a:xfrm>
              <a:off x="3707" y="3916"/>
              <a:ext cx="5138" cy="1307"/>
            </a:xfrm>
            <a:prstGeom prst="rect">
              <a:avLst/>
            </a:prstGeom>
            <a:noFill/>
          </p:spPr>
          <p:txBody>
            <a:bodyPr wrap="square" rtlCol="0">
              <a:normAutofit/>
            </a:bodyPr>
            <a:lstStyle/>
            <a:p>
              <a:pPr algn="ctr"/>
              <a:r>
                <a:rPr lang="zh-CN" altLang="en-US" sz="4800" b="1" spc="300" dirty="0">
                  <a:solidFill>
                    <a:srgbClr val="221F19"/>
                  </a:solidFill>
                  <a:latin typeface="Arial" panose="020B0604020202020204" pitchFamily="34" charset="0"/>
                  <a:ea typeface="微软雅黑" panose="020B0503020204020204" pitchFamily="34" charset="-122"/>
                </a:rPr>
                <a:t>数据分离</a:t>
              </a:r>
            </a:p>
          </p:txBody>
        </p:sp>
        <p:sp>
          <p:nvSpPr>
            <p:cNvPr id="5" name="文本框 4">
              <a:extLst>
                <a:ext uri="{FF2B5EF4-FFF2-40B4-BE49-F238E27FC236}">
                  <a16:creationId xmlns:a16="http://schemas.microsoft.com/office/drawing/2014/main" id="{A1EEFA5B-94E1-4BFC-F0D4-8B91C6609DC7}"/>
                </a:ext>
              </a:extLst>
            </p:cNvPr>
            <p:cNvSpPr txBox="1"/>
            <p:nvPr>
              <p:custDataLst>
                <p:tags r:id="rId18"/>
              </p:custDataLst>
            </p:nvPr>
          </p:nvSpPr>
          <p:spPr>
            <a:xfrm>
              <a:off x="3717" y="5010"/>
              <a:ext cx="5139" cy="949"/>
            </a:xfrm>
            <a:prstGeom prst="rect">
              <a:avLst/>
            </a:prstGeom>
            <a:noFill/>
          </p:spPr>
          <p:txBody>
            <a:bodyPr wrap="square" rtlCol="0">
              <a:normAutofit/>
            </a:bodyPr>
            <a:lstStyle/>
            <a:p>
              <a:pPr algn="ctr">
                <a:lnSpc>
                  <a:spcPct val="150000"/>
                </a:lnSpc>
                <a:spcAft>
                  <a:spcPts val="1000"/>
                </a:spcAft>
              </a:pPr>
              <a:r>
                <a:rPr lang="zh-CN" altLang="en-US" sz="1500" dirty="0">
                  <a:solidFill>
                    <a:srgbClr val="221F19"/>
                  </a:solidFill>
                  <a:latin typeface="Arial" panose="020B0604020202020204" pitchFamily="34" charset="0"/>
                  <a:ea typeface="微软雅黑" panose="020B0503020204020204" pitchFamily="34" charset="-122"/>
                  <a:sym typeface="+mn-ea"/>
                </a:rPr>
                <a:t>招生人数信息和导师信息分离，增加了选择的复杂性。</a:t>
              </a:r>
            </a:p>
          </p:txBody>
        </p:sp>
      </p:grpSp>
      <p:grpSp>
        <p:nvGrpSpPr>
          <p:cNvPr id="6" name="组合 5">
            <a:extLst>
              <a:ext uri="{FF2B5EF4-FFF2-40B4-BE49-F238E27FC236}">
                <a16:creationId xmlns:a16="http://schemas.microsoft.com/office/drawing/2014/main" id="{B0EEE6DB-0A1B-ABEB-4DCF-556912194BFF}"/>
              </a:ext>
            </a:extLst>
          </p:cNvPr>
          <p:cNvGrpSpPr/>
          <p:nvPr>
            <p:custDataLst>
              <p:tags r:id="rId3"/>
            </p:custDataLst>
          </p:nvPr>
        </p:nvGrpSpPr>
        <p:grpSpPr>
          <a:xfrm>
            <a:off x="8044815" y="2301589"/>
            <a:ext cx="3263265" cy="1611621"/>
            <a:chOff x="3716" y="3917"/>
            <a:chExt cx="5139" cy="1956"/>
          </a:xfrm>
        </p:grpSpPr>
        <p:sp>
          <p:nvSpPr>
            <p:cNvPr id="8" name="文本框 7">
              <a:extLst>
                <a:ext uri="{FF2B5EF4-FFF2-40B4-BE49-F238E27FC236}">
                  <a16:creationId xmlns:a16="http://schemas.microsoft.com/office/drawing/2014/main" id="{E6B3464C-D556-74E9-3F36-B3CF2611A0B2}"/>
                </a:ext>
              </a:extLst>
            </p:cNvPr>
            <p:cNvSpPr txBox="1"/>
            <p:nvPr>
              <p:custDataLst>
                <p:tags r:id="rId15"/>
              </p:custDataLst>
            </p:nvPr>
          </p:nvSpPr>
          <p:spPr>
            <a:xfrm>
              <a:off x="3717" y="3917"/>
              <a:ext cx="5138" cy="1307"/>
            </a:xfrm>
            <a:prstGeom prst="rect">
              <a:avLst/>
            </a:prstGeom>
            <a:noFill/>
          </p:spPr>
          <p:txBody>
            <a:bodyPr wrap="square" rtlCol="0">
              <a:normAutofit/>
            </a:bodyPr>
            <a:lstStyle/>
            <a:p>
              <a:pPr algn="ctr"/>
              <a:r>
                <a:rPr lang="zh-CN" altLang="en-US" sz="4800" b="1" spc="300" dirty="0">
                  <a:solidFill>
                    <a:srgbClr val="221F19"/>
                  </a:solidFill>
                  <a:latin typeface="Arial" panose="020B0604020202020204" pitchFamily="34" charset="0"/>
                  <a:ea typeface="微软雅黑" panose="020B0503020204020204" pitchFamily="34" charset="-122"/>
                </a:rPr>
                <a:t>匹配不足</a:t>
              </a:r>
            </a:p>
          </p:txBody>
        </p:sp>
        <p:sp>
          <p:nvSpPr>
            <p:cNvPr id="9" name="文本框 8">
              <a:extLst>
                <a:ext uri="{FF2B5EF4-FFF2-40B4-BE49-F238E27FC236}">
                  <a16:creationId xmlns:a16="http://schemas.microsoft.com/office/drawing/2014/main" id="{D88A1657-8BA1-8EF0-D9C3-A95753BA4650}"/>
                </a:ext>
              </a:extLst>
            </p:cNvPr>
            <p:cNvSpPr txBox="1"/>
            <p:nvPr>
              <p:custDataLst>
                <p:tags r:id="rId16"/>
              </p:custDataLst>
            </p:nvPr>
          </p:nvSpPr>
          <p:spPr>
            <a:xfrm>
              <a:off x="3716" y="5010"/>
              <a:ext cx="5139" cy="863"/>
            </a:xfrm>
            <a:prstGeom prst="rect">
              <a:avLst/>
            </a:prstGeom>
            <a:noFill/>
          </p:spPr>
          <p:txBody>
            <a:bodyPr wrap="square" rtlCol="0">
              <a:noAutofit/>
            </a:bodyPr>
            <a:lstStyle/>
            <a:p>
              <a:pPr algn="ctr">
                <a:lnSpc>
                  <a:spcPct val="150000"/>
                </a:lnSpc>
                <a:spcAft>
                  <a:spcPts val="1000"/>
                </a:spcAft>
              </a:pPr>
              <a:r>
                <a:rPr lang="zh-CN" altLang="en-US" sz="1500" dirty="0">
                  <a:solidFill>
                    <a:srgbClr val="221F19"/>
                  </a:solidFill>
                  <a:latin typeface="Arial" panose="020B0604020202020204" pitchFamily="34" charset="0"/>
                  <a:ea typeface="微软雅黑" panose="020B0503020204020204" pitchFamily="34" charset="-122"/>
                  <a:sym typeface="+mn-ea"/>
                </a:rPr>
                <a:t>系统缺乏智能匹配功能，影响选择的科学性。</a:t>
              </a:r>
            </a:p>
          </p:txBody>
        </p:sp>
      </p:grpSp>
      <p:grpSp>
        <p:nvGrpSpPr>
          <p:cNvPr id="10" name="组合 9">
            <a:extLst>
              <a:ext uri="{FF2B5EF4-FFF2-40B4-BE49-F238E27FC236}">
                <a16:creationId xmlns:a16="http://schemas.microsoft.com/office/drawing/2014/main" id="{181900FD-5E48-2D84-9DC2-06B631DA9ED0}"/>
              </a:ext>
            </a:extLst>
          </p:cNvPr>
          <p:cNvGrpSpPr/>
          <p:nvPr>
            <p:custDataLst>
              <p:tags r:id="rId4"/>
            </p:custDataLst>
          </p:nvPr>
        </p:nvGrpSpPr>
        <p:grpSpPr>
          <a:xfrm>
            <a:off x="4495800" y="2301589"/>
            <a:ext cx="3263265" cy="1682480"/>
            <a:chOff x="3717" y="3917"/>
            <a:chExt cx="5139" cy="2042"/>
          </a:xfrm>
        </p:grpSpPr>
        <p:sp>
          <p:nvSpPr>
            <p:cNvPr id="12" name="文本框 11">
              <a:extLst>
                <a:ext uri="{FF2B5EF4-FFF2-40B4-BE49-F238E27FC236}">
                  <a16:creationId xmlns:a16="http://schemas.microsoft.com/office/drawing/2014/main" id="{7D5D2DD4-BDBD-0F38-3B27-4B0897742510}"/>
                </a:ext>
              </a:extLst>
            </p:cNvPr>
            <p:cNvSpPr txBox="1"/>
            <p:nvPr>
              <p:custDataLst>
                <p:tags r:id="rId13"/>
              </p:custDataLst>
            </p:nvPr>
          </p:nvSpPr>
          <p:spPr>
            <a:xfrm>
              <a:off x="3717" y="3917"/>
              <a:ext cx="5138" cy="1307"/>
            </a:xfrm>
            <a:prstGeom prst="rect">
              <a:avLst/>
            </a:prstGeom>
            <a:noFill/>
          </p:spPr>
          <p:txBody>
            <a:bodyPr wrap="square" rtlCol="0">
              <a:normAutofit/>
            </a:bodyPr>
            <a:lstStyle/>
            <a:p>
              <a:pPr algn="ctr"/>
              <a:r>
                <a:rPr lang="zh-CN" altLang="en-US" sz="4800" b="1" spc="300" dirty="0">
                  <a:solidFill>
                    <a:srgbClr val="221F19"/>
                  </a:solidFill>
                  <a:latin typeface="Arial" panose="020B0604020202020204" pitchFamily="34" charset="0"/>
                  <a:ea typeface="微软雅黑" panose="020B0503020204020204" pitchFamily="34" charset="-122"/>
                </a:rPr>
                <a:t>沟通繁琐</a:t>
              </a:r>
            </a:p>
          </p:txBody>
        </p:sp>
        <p:sp>
          <p:nvSpPr>
            <p:cNvPr id="13" name="文本框 12">
              <a:extLst>
                <a:ext uri="{FF2B5EF4-FFF2-40B4-BE49-F238E27FC236}">
                  <a16:creationId xmlns:a16="http://schemas.microsoft.com/office/drawing/2014/main" id="{C0D94544-691B-1E28-2DAF-E0EA3A029B71}"/>
                </a:ext>
              </a:extLst>
            </p:cNvPr>
            <p:cNvSpPr txBox="1"/>
            <p:nvPr>
              <p:custDataLst>
                <p:tags r:id="rId14"/>
              </p:custDataLst>
            </p:nvPr>
          </p:nvSpPr>
          <p:spPr>
            <a:xfrm>
              <a:off x="3717" y="5010"/>
              <a:ext cx="5139" cy="949"/>
            </a:xfrm>
            <a:prstGeom prst="rect">
              <a:avLst/>
            </a:prstGeom>
            <a:noFill/>
          </p:spPr>
          <p:txBody>
            <a:bodyPr wrap="square" rtlCol="0">
              <a:normAutofit/>
            </a:bodyPr>
            <a:lstStyle/>
            <a:p>
              <a:pPr algn="ctr">
                <a:lnSpc>
                  <a:spcPct val="150000"/>
                </a:lnSpc>
                <a:spcAft>
                  <a:spcPts val="1000"/>
                </a:spcAft>
              </a:pPr>
              <a:r>
                <a:rPr lang="zh-CN" altLang="en-US" sz="1500" dirty="0">
                  <a:solidFill>
                    <a:srgbClr val="221F19"/>
                  </a:solidFill>
                  <a:latin typeface="Arial" panose="020B0604020202020204" pitchFamily="34" charset="0"/>
                  <a:ea typeface="微软雅黑" panose="020B0503020204020204" pitchFamily="34" charset="-122"/>
                  <a:sym typeface="+mn-ea"/>
                </a:rPr>
                <a:t>学生和导师沟通主要依赖邮件或电话，导致交流效率低。</a:t>
              </a:r>
            </a:p>
          </p:txBody>
        </p:sp>
      </p:grpSp>
      <p:grpSp>
        <p:nvGrpSpPr>
          <p:cNvPr id="14" name="组合 13">
            <a:extLst>
              <a:ext uri="{FF2B5EF4-FFF2-40B4-BE49-F238E27FC236}">
                <a16:creationId xmlns:a16="http://schemas.microsoft.com/office/drawing/2014/main" id="{B76B85F0-87E4-63E5-62C3-B776B6BB6B46}"/>
              </a:ext>
            </a:extLst>
          </p:cNvPr>
          <p:cNvGrpSpPr/>
          <p:nvPr>
            <p:custDataLst>
              <p:tags r:id="rId5"/>
            </p:custDataLst>
          </p:nvPr>
        </p:nvGrpSpPr>
        <p:grpSpPr>
          <a:xfrm>
            <a:off x="2747645" y="4937474"/>
            <a:ext cx="3263265" cy="1630233"/>
            <a:chOff x="3717" y="3917"/>
            <a:chExt cx="5139" cy="2042"/>
          </a:xfrm>
        </p:grpSpPr>
        <p:sp>
          <p:nvSpPr>
            <p:cNvPr id="15" name="文本框 14">
              <a:extLst>
                <a:ext uri="{FF2B5EF4-FFF2-40B4-BE49-F238E27FC236}">
                  <a16:creationId xmlns:a16="http://schemas.microsoft.com/office/drawing/2014/main" id="{99AE6671-E0BA-1769-286B-9DDEF8019771}"/>
                </a:ext>
              </a:extLst>
            </p:cNvPr>
            <p:cNvSpPr txBox="1"/>
            <p:nvPr>
              <p:custDataLst>
                <p:tags r:id="rId11"/>
              </p:custDataLst>
            </p:nvPr>
          </p:nvSpPr>
          <p:spPr>
            <a:xfrm>
              <a:off x="3717" y="3917"/>
              <a:ext cx="5138" cy="1307"/>
            </a:xfrm>
            <a:prstGeom prst="rect">
              <a:avLst/>
            </a:prstGeom>
            <a:noFill/>
          </p:spPr>
          <p:txBody>
            <a:bodyPr wrap="square" rtlCol="0">
              <a:normAutofit/>
            </a:bodyPr>
            <a:lstStyle/>
            <a:p>
              <a:pPr algn="ctr"/>
              <a:r>
                <a:rPr lang="zh-CN" altLang="en-US" sz="4800" b="1" spc="300" dirty="0">
                  <a:solidFill>
                    <a:srgbClr val="221F19"/>
                  </a:solidFill>
                  <a:latin typeface="Arial" panose="020B0604020202020204" pitchFamily="34" charset="0"/>
                  <a:ea typeface="微软雅黑" panose="020B0503020204020204" pitchFamily="34" charset="-122"/>
                </a:rPr>
                <a:t>信息匮乏</a:t>
              </a:r>
            </a:p>
          </p:txBody>
        </p:sp>
        <p:sp>
          <p:nvSpPr>
            <p:cNvPr id="16" name="文本框 15">
              <a:extLst>
                <a:ext uri="{FF2B5EF4-FFF2-40B4-BE49-F238E27FC236}">
                  <a16:creationId xmlns:a16="http://schemas.microsoft.com/office/drawing/2014/main" id="{0D1F71B8-484F-CEE7-04A5-9CFEE56E9457}"/>
                </a:ext>
              </a:extLst>
            </p:cNvPr>
            <p:cNvSpPr txBox="1"/>
            <p:nvPr>
              <p:custDataLst>
                <p:tags r:id="rId12"/>
              </p:custDataLst>
            </p:nvPr>
          </p:nvSpPr>
          <p:spPr>
            <a:xfrm>
              <a:off x="3717" y="5005"/>
              <a:ext cx="5139" cy="954"/>
            </a:xfrm>
            <a:prstGeom prst="rect">
              <a:avLst/>
            </a:prstGeom>
            <a:noFill/>
          </p:spPr>
          <p:txBody>
            <a:bodyPr wrap="square" rtlCol="0">
              <a:normAutofit/>
            </a:bodyPr>
            <a:lstStyle/>
            <a:p>
              <a:pPr algn="ctr">
                <a:lnSpc>
                  <a:spcPct val="150000"/>
                </a:lnSpc>
                <a:spcAft>
                  <a:spcPts val="1000"/>
                </a:spcAft>
              </a:pPr>
              <a:r>
                <a:rPr lang="zh-CN" altLang="en-US" sz="1500" dirty="0">
                  <a:solidFill>
                    <a:srgbClr val="221F19"/>
                  </a:solidFill>
                  <a:latin typeface="Arial" panose="020B0604020202020204" pitchFamily="34" charset="0"/>
                  <a:ea typeface="微软雅黑" panose="020B0503020204020204" pitchFamily="34" charset="-122"/>
                  <a:sym typeface="+mn-ea"/>
                </a:rPr>
                <a:t>缺乏对导师研究方向、学术成果、项目经验等信息的全面了解。</a:t>
              </a:r>
            </a:p>
          </p:txBody>
        </p:sp>
      </p:grpSp>
      <p:grpSp>
        <p:nvGrpSpPr>
          <p:cNvPr id="17" name="组合 16">
            <a:extLst>
              <a:ext uri="{FF2B5EF4-FFF2-40B4-BE49-F238E27FC236}">
                <a16:creationId xmlns:a16="http://schemas.microsoft.com/office/drawing/2014/main" id="{49FB8081-06B2-25B1-2259-A7495E3B80F8}"/>
              </a:ext>
            </a:extLst>
          </p:cNvPr>
          <p:cNvGrpSpPr/>
          <p:nvPr>
            <p:custDataLst>
              <p:tags r:id="rId6"/>
            </p:custDataLst>
          </p:nvPr>
        </p:nvGrpSpPr>
        <p:grpSpPr>
          <a:xfrm>
            <a:off x="6275070" y="4936839"/>
            <a:ext cx="3263265" cy="1706740"/>
            <a:chOff x="3717" y="3917"/>
            <a:chExt cx="5139" cy="2137"/>
          </a:xfrm>
        </p:grpSpPr>
        <p:sp>
          <p:nvSpPr>
            <p:cNvPr id="18" name="文本框 17">
              <a:extLst>
                <a:ext uri="{FF2B5EF4-FFF2-40B4-BE49-F238E27FC236}">
                  <a16:creationId xmlns:a16="http://schemas.microsoft.com/office/drawing/2014/main" id="{49DA359E-DEE6-1AE7-DDF3-FC70A8D66CE0}"/>
                </a:ext>
              </a:extLst>
            </p:cNvPr>
            <p:cNvSpPr txBox="1"/>
            <p:nvPr>
              <p:custDataLst>
                <p:tags r:id="rId9"/>
              </p:custDataLst>
            </p:nvPr>
          </p:nvSpPr>
          <p:spPr>
            <a:xfrm>
              <a:off x="3717" y="3917"/>
              <a:ext cx="5138" cy="1307"/>
            </a:xfrm>
            <a:prstGeom prst="rect">
              <a:avLst/>
            </a:prstGeom>
            <a:noFill/>
          </p:spPr>
          <p:txBody>
            <a:bodyPr wrap="square" rtlCol="0">
              <a:normAutofit/>
            </a:bodyPr>
            <a:lstStyle/>
            <a:p>
              <a:pPr algn="ctr"/>
              <a:r>
                <a:rPr lang="zh-CN" altLang="en-US" sz="4800" b="1" spc="300" dirty="0">
                  <a:solidFill>
                    <a:srgbClr val="221F19"/>
                  </a:solidFill>
                  <a:latin typeface="Arial" panose="020B0604020202020204" pitchFamily="34" charset="0"/>
                  <a:ea typeface="微软雅黑" panose="020B0503020204020204" pitchFamily="34" charset="-122"/>
                </a:rPr>
                <a:t>更新滞后</a:t>
              </a:r>
            </a:p>
          </p:txBody>
        </p:sp>
        <p:sp>
          <p:nvSpPr>
            <p:cNvPr id="19" name="文本框 18">
              <a:extLst>
                <a:ext uri="{FF2B5EF4-FFF2-40B4-BE49-F238E27FC236}">
                  <a16:creationId xmlns:a16="http://schemas.microsoft.com/office/drawing/2014/main" id="{614C6E5F-530E-E74E-85FC-C260F2CF778E}"/>
                </a:ext>
              </a:extLst>
            </p:cNvPr>
            <p:cNvSpPr txBox="1"/>
            <p:nvPr>
              <p:custDataLst>
                <p:tags r:id="rId10"/>
              </p:custDataLst>
            </p:nvPr>
          </p:nvSpPr>
          <p:spPr>
            <a:xfrm>
              <a:off x="3717" y="5100"/>
              <a:ext cx="5139" cy="954"/>
            </a:xfrm>
            <a:prstGeom prst="rect">
              <a:avLst/>
            </a:prstGeom>
            <a:noFill/>
          </p:spPr>
          <p:txBody>
            <a:bodyPr wrap="square" rtlCol="0">
              <a:noAutofit/>
            </a:bodyPr>
            <a:lstStyle/>
            <a:p>
              <a:pPr algn="ctr">
                <a:lnSpc>
                  <a:spcPct val="150000"/>
                </a:lnSpc>
                <a:spcAft>
                  <a:spcPts val="1000"/>
                </a:spcAft>
              </a:pPr>
              <a:r>
                <a:rPr lang="zh-CN" altLang="en-US" sz="1500" dirty="0">
                  <a:solidFill>
                    <a:srgbClr val="221F19"/>
                  </a:solidFill>
                  <a:latin typeface="Arial" panose="020B0604020202020204" pitchFamily="34" charset="0"/>
                  <a:ea typeface="微软雅黑" panose="020B0503020204020204" pitchFamily="34" charset="-122"/>
                  <a:sym typeface="+mn-ea"/>
                </a:rPr>
                <a:t>导师的项目进展、研究动态等信息更新缓慢，影响选择的准确性。</a:t>
              </a:r>
            </a:p>
          </p:txBody>
        </p:sp>
      </p:grpSp>
      <p:sp>
        <p:nvSpPr>
          <p:cNvPr id="20" name="TextBox 9">
            <a:extLst>
              <a:ext uri="{FF2B5EF4-FFF2-40B4-BE49-F238E27FC236}">
                <a16:creationId xmlns:a16="http://schemas.microsoft.com/office/drawing/2014/main" id="{CBD6FBB2-3BB5-09C4-FFE3-3F8608DF581E}"/>
              </a:ext>
            </a:extLst>
          </p:cNvPr>
          <p:cNvSpPr txBox="1"/>
          <p:nvPr/>
        </p:nvSpPr>
        <p:spPr>
          <a:xfrm>
            <a:off x="4832486" y="1290221"/>
            <a:ext cx="3429000" cy="792000"/>
          </a:xfrm>
          <a:prstGeom prst="rect">
            <a:avLst/>
          </a:prstGeom>
          <a:ln/>
        </p:spPr>
        <p:txBody>
          <a:bodyPr vert="horz" wrap="square" lIns="123825" tIns="123825" rIns="57150" bIns="123825" rtlCol="0" anchor="t" anchorCtr="0">
            <a:normAutofit fontScale="92500" lnSpcReduction="20000"/>
          </a:bodyPr>
          <a:lstStyle/>
          <a:p>
            <a:pPr>
              <a:lnSpc>
                <a:spcPct val="150000"/>
              </a:lnSpc>
            </a:pPr>
            <a:r>
              <a:rPr lang="zh-CN" altLang="en-US" sz="2100" b="1" dirty="0">
                <a:solidFill>
                  <a:srgbClr val="00B0F0"/>
                </a:solidFill>
                <a:latin typeface="Microsoft Yahei"/>
                <a:ea typeface="Microsoft Yahei"/>
                <a:cs typeface="Microsoft Yahei"/>
              </a:rPr>
              <a:t>高校双选系统</a:t>
            </a:r>
            <a:r>
              <a:rPr lang="zh-CN" altLang="en-US" sz="3200" b="1" dirty="0">
                <a:solidFill>
                  <a:srgbClr val="00B0F0"/>
                </a:solidFill>
                <a:latin typeface="Microsoft Yahei"/>
                <a:ea typeface="Microsoft Yahei"/>
                <a:cs typeface="Microsoft Yahei"/>
              </a:rPr>
              <a:t>痛点</a:t>
            </a:r>
            <a:r>
              <a:rPr lang="zh-CN" altLang="en-US" sz="2100" b="1" dirty="0">
                <a:solidFill>
                  <a:srgbClr val="00B0F0"/>
                </a:solidFill>
                <a:latin typeface="Microsoft Yahei"/>
                <a:ea typeface="Microsoft Yahei"/>
                <a:cs typeface="Microsoft Yahei"/>
              </a:rPr>
              <a:t>分析</a:t>
            </a:r>
            <a:endParaRPr lang="en-US" sz="2100" b="1" dirty="0">
              <a:solidFill>
                <a:srgbClr val="00B0F0"/>
              </a:solidFill>
              <a:latin typeface="Microsoft Yahei"/>
              <a:ea typeface="Microsoft Yahei"/>
              <a:cs typeface="Microsoft Yahei"/>
            </a:endParaRPr>
          </a:p>
        </p:txBody>
      </p:sp>
      <p:pic>
        <p:nvPicPr>
          <p:cNvPr id="21" name="图片 20" descr="底图">
            <a:extLst>
              <a:ext uri="{FF2B5EF4-FFF2-40B4-BE49-F238E27FC236}">
                <a16:creationId xmlns:a16="http://schemas.microsoft.com/office/drawing/2014/main" id="{503C0620-02E3-585F-B30B-D28BB0414CFA}"/>
              </a:ext>
            </a:extLst>
          </p:cNvPr>
          <p:cNvPicPr>
            <a:picLocks noChangeAspect="1"/>
          </p:cNvPicPr>
          <p:nvPr>
            <p:custDataLst>
              <p:tags r:id="rId7"/>
            </p:custDataLst>
          </p:nvPr>
        </p:nvPicPr>
        <p:blipFill>
          <a:blip r:embed="rId21"/>
          <a:srcRect t="51611" b="37473"/>
          <a:stretch>
            <a:fillRect/>
          </a:stretch>
        </p:blipFill>
        <p:spPr>
          <a:xfrm>
            <a:off x="0" y="0"/>
            <a:ext cx="12207558" cy="526415"/>
          </a:xfrm>
          <a:prstGeom prst="rect">
            <a:avLst/>
          </a:prstGeom>
        </p:spPr>
      </p:pic>
      <p:grpSp>
        <p:nvGrpSpPr>
          <p:cNvPr id="22" name="组合 21">
            <a:extLst>
              <a:ext uri="{FF2B5EF4-FFF2-40B4-BE49-F238E27FC236}">
                <a16:creationId xmlns:a16="http://schemas.microsoft.com/office/drawing/2014/main" id="{73265E62-697D-2ED0-5154-49D1212FE9D1}"/>
              </a:ext>
            </a:extLst>
          </p:cNvPr>
          <p:cNvGrpSpPr/>
          <p:nvPr/>
        </p:nvGrpSpPr>
        <p:grpSpPr>
          <a:xfrm>
            <a:off x="8251622" y="-182563"/>
            <a:ext cx="3944823" cy="870585"/>
            <a:chOff x="218930" y="27621"/>
            <a:chExt cx="3944823" cy="870585"/>
          </a:xfrm>
        </p:grpSpPr>
        <p:pic>
          <p:nvPicPr>
            <p:cNvPr id="23" name="图片 22">
              <a:extLst>
                <a:ext uri="{FF2B5EF4-FFF2-40B4-BE49-F238E27FC236}">
                  <a16:creationId xmlns:a16="http://schemas.microsoft.com/office/drawing/2014/main" id="{0DB0C898-7827-5333-8217-D5B21640C65D}"/>
                </a:ext>
              </a:extLst>
            </p:cNvPr>
            <p:cNvPicPr>
              <a:picLocks noChangeAspect="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24" name="Picture 3">
              <a:extLst>
                <a:ext uri="{FF2B5EF4-FFF2-40B4-BE49-F238E27FC236}">
                  <a16:creationId xmlns:a16="http://schemas.microsoft.com/office/drawing/2014/main" id="{27FBEB3B-E6C3-DBFF-12B1-1D3451B98E81}"/>
                </a:ext>
              </a:extLst>
            </p:cNvPr>
            <p:cNvPicPr>
              <a:picLocks noChangeAspect="1"/>
            </p:cNvPicPr>
            <p:nvPr/>
          </p:nvPicPr>
          <p:blipFill>
            <a:blip r:embed="rId24"/>
            <a:stretch>
              <a:fillRect/>
            </a:stretch>
          </p:blipFill>
          <p:spPr>
            <a:xfrm>
              <a:off x="889310" y="232410"/>
              <a:ext cx="616345" cy="461009"/>
            </a:xfrm>
            <a:prstGeom prst="rect">
              <a:avLst/>
            </a:prstGeom>
            <a:noFill/>
            <a:ln w="9525">
              <a:noFill/>
            </a:ln>
          </p:spPr>
        </p:pic>
        <p:pic>
          <p:nvPicPr>
            <p:cNvPr id="25" name="图片 8">
              <a:extLst>
                <a:ext uri="{FF2B5EF4-FFF2-40B4-BE49-F238E27FC236}">
                  <a16:creationId xmlns:a16="http://schemas.microsoft.com/office/drawing/2014/main" id="{1C6A89EC-46DD-0C14-F43F-2E8C4C3AC727}"/>
                </a:ext>
              </a:extLst>
            </p:cNvPr>
            <p:cNvPicPr>
              <a:picLocks noChangeAspect="1"/>
            </p:cNvPicPr>
            <p:nvPr>
              <p:custDataLst>
                <p:tags r:id="rId8"/>
              </p:custDataLst>
            </p:nvPr>
          </p:nvPicPr>
          <p:blipFill rotWithShape="1">
            <a:blip r:embed="rId25"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26" name="图片 25">
              <a:extLst>
                <a:ext uri="{FF2B5EF4-FFF2-40B4-BE49-F238E27FC236}">
                  <a16:creationId xmlns:a16="http://schemas.microsoft.com/office/drawing/2014/main" id="{85E842E2-3A82-9508-DB96-76050CCDE98B}"/>
                </a:ext>
              </a:extLst>
            </p:cNvPr>
            <p:cNvPicPr>
              <a:picLocks noChangeAspect="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34" name="矩形 4">
            <a:extLst>
              <a:ext uri="{FF2B5EF4-FFF2-40B4-BE49-F238E27FC236}">
                <a16:creationId xmlns:a16="http://schemas.microsoft.com/office/drawing/2014/main" id="{BB552C17-BADB-978C-CC3C-972536BBFC44}"/>
              </a:ext>
            </a:extLst>
          </p:cNvPr>
          <p:cNvSpPr/>
          <p:nvPr/>
        </p:nvSpPr>
        <p:spPr>
          <a:xfrm>
            <a:off x="-2539" y="526415"/>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43" name="图片 42">
            <a:extLst>
              <a:ext uri="{FF2B5EF4-FFF2-40B4-BE49-F238E27FC236}">
                <a16:creationId xmlns:a16="http://schemas.microsoft.com/office/drawing/2014/main" id="{505A315F-7E4F-843E-DAB1-8B99E2BA6929}"/>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66387" y="587634"/>
            <a:ext cx="2622127" cy="465196"/>
          </a:xfrm>
          <a:prstGeom prst="rect">
            <a:avLst/>
          </a:prstGeom>
        </p:spPr>
      </p:pic>
      <p:sp>
        <p:nvSpPr>
          <p:cNvPr id="44" name="矩形 43">
            <a:extLst>
              <a:ext uri="{FF2B5EF4-FFF2-40B4-BE49-F238E27FC236}">
                <a16:creationId xmlns:a16="http://schemas.microsoft.com/office/drawing/2014/main" id="{94533C13-3BED-92B9-26E7-6F5BC24AA04B}"/>
              </a:ext>
            </a:extLst>
          </p:cNvPr>
          <p:cNvSpPr/>
          <p:nvPr/>
        </p:nvSpPr>
        <p:spPr>
          <a:xfrm>
            <a:off x="9932810"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45" name="矩形 4">
            <a:extLst>
              <a:ext uri="{FF2B5EF4-FFF2-40B4-BE49-F238E27FC236}">
                <a16:creationId xmlns:a16="http://schemas.microsoft.com/office/drawing/2014/main" id="{45DC6871-4DDE-9C06-A84F-21ACDDFF6523}"/>
              </a:ext>
            </a:extLst>
          </p:cNvPr>
          <p:cNvSpPr/>
          <p:nvPr/>
        </p:nvSpPr>
        <p:spPr>
          <a:xfrm>
            <a:off x="7681541"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46" name="矩形 4">
            <a:extLst>
              <a:ext uri="{FF2B5EF4-FFF2-40B4-BE49-F238E27FC236}">
                <a16:creationId xmlns:a16="http://schemas.microsoft.com/office/drawing/2014/main" id="{B96D77BC-8489-3B27-9395-63FAC03A9538}"/>
              </a:ext>
            </a:extLst>
          </p:cNvPr>
          <p:cNvSpPr/>
          <p:nvPr/>
        </p:nvSpPr>
        <p:spPr>
          <a:xfrm>
            <a:off x="5431542" y="524109"/>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47" name="矩形 4">
            <a:extLst>
              <a:ext uri="{FF2B5EF4-FFF2-40B4-BE49-F238E27FC236}">
                <a16:creationId xmlns:a16="http://schemas.microsoft.com/office/drawing/2014/main" id="{3B8FE805-9839-53BE-A2BE-04D6F95E7835}"/>
              </a:ext>
            </a:extLst>
          </p:cNvPr>
          <p:cNvSpPr/>
          <p:nvPr/>
        </p:nvSpPr>
        <p:spPr>
          <a:xfrm>
            <a:off x="3157440" y="525262"/>
            <a:ext cx="2273468"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6369DDE4-209E-AAD2-16E3-1EE372CC90F6}"/>
              </a:ext>
            </a:extLst>
          </p:cNvPr>
          <p:cNvSpPr/>
          <p:nvPr/>
        </p:nvSpPr>
        <p:spPr>
          <a:xfrm flipH="1">
            <a:off x="3156170" y="525600"/>
            <a:ext cx="2274100" cy="587764"/>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课 题 背 景</a:t>
            </a:r>
          </a:p>
        </p:txBody>
      </p:sp>
    </p:spTree>
    <p:custDataLst>
      <p:tags r:id="rId1"/>
    </p:custDataLst>
    <p:extLst>
      <p:ext uri="{BB962C8B-B14F-4D97-AF65-F5344CB8AC3E}">
        <p14:creationId xmlns:p14="http://schemas.microsoft.com/office/powerpoint/2010/main" val="388459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6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3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9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2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9CBA7-D088-8733-1856-759A814283EE}"/>
            </a:ext>
          </a:extLst>
        </p:cNvPr>
        <p:cNvGrpSpPr/>
        <p:nvPr/>
      </p:nvGrpSpPr>
      <p:grpSpPr>
        <a:xfrm>
          <a:off x="0" y="0"/>
          <a:ext cx="0" cy="0"/>
          <a:chOff x="0" y="0"/>
          <a:chExt cx="0" cy="0"/>
        </a:xfrm>
      </p:grpSpPr>
      <p:sp>
        <p:nvSpPr>
          <p:cNvPr id="2" name="AutoShape 10">
            <a:extLst>
              <a:ext uri="{FF2B5EF4-FFF2-40B4-BE49-F238E27FC236}">
                <a16:creationId xmlns:a16="http://schemas.microsoft.com/office/drawing/2014/main" id="{2E0A11BA-58DE-DAEF-462F-5C94D80CE1D9}"/>
              </a:ext>
            </a:extLst>
          </p:cNvPr>
          <p:cNvSpPr/>
          <p:nvPr/>
        </p:nvSpPr>
        <p:spPr>
          <a:xfrm>
            <a:off x="2209800" y="2352171"/>
            <a:ext cx="3352743" cy="4033322"/>
          </a:xfrm>
          <a:prstGeom prst="roundRect">
            <a:avLst/>
          </a:prstGeom>
          <a:solidFill>
            <a:srgbClr val="56CBF5"/>
          </a:solidFill>
          <a:ln/>
        </p:spPr>
        <p:txBody>
          <a:bodyPr/>
          <a:lstStyle/>
          <a:p>
            <a:endParaRPr lang="zh-CN" altLang="en-US"/>
          </a:p>
        </p:txBody>
      </p:sp>
      <p:cxnSp>
        <p:nvCxnSpPr>
          <p:cNvPr id="3" name="Connector 11">
            <a:extLst>
              <a:ext uri="{FF2B5EF4-FFF2-40B4-BE49-F238E27FC236}">
                <a16:creationId xmlns:a16="http://schemas.microsoft.com/office/drawing/2014/main" id="{182547BB-44B5-898F-80B6-AB951C829D43}"/>
              </a:ext>
            </a:extLst>
          </p:cNvPr>
          <p:cNvCxnSpPr/>
          <p:nvPr/>
        </p:nvCxnSpPr>
        <p:spPr>
          <a:xfrm>
            <a:off x="2667000" y="3274814"/>
            <a:ext cx="2528601" cy="0"/>
          </a:xfrm>
          <a:prstGeom prst="line">
            <a:avLst/>
          </a:prstGeom>
          <a:ln w="9525">
            <a:solidFill>
              <a:srgbClr val="FFFFFF">
                <a:alpha val="100000"/>
              </a:srgbClr>
            </a:solidFill>
            <a:prstDash val="solid"/>
            <a:headEnd type="oval"/>
            <a:tailEnd type="none"/>
          </a:ln>
        </p:spPr>
      </p:cxnSp>
      <p:sp>
        <p:nvSpPr>
          <p:cNvPr id="4" name="TextBox 12">
            <a:extLst>
              <a:ext uri="{FF2B5EF4-FFF2-40B4-BE49-F238E27FC236}">
                <a16:creationId xmlns:a16="http://schemas.microsoft.com/office/drawing/2014/main" id="{45AE90F4-5D3D-9F52-558D-91BDE3DB8D2F}"/>
              </a:ext>
            </a:extLst>
          </p:cNvPr>
          <p:cNvSpPr txBox="1"/>
          <p:nvPr/>
        </p:nvSpPr>
        <p:spPr>
          <a:xfrm>
            <a:off x="2637072" y="2375397"/>
            <a:ext cx="2494955" cy="889111"/>
          </a:xfrm>
          <a:prstGeom prst="rect">
            <a:avLst/>
          </a:prstGeom>
          <a:ln/>
        </p:spPr>
        <p:txBody>
          <a:bodyPr vert="horz" wrap="square" lIns="123825" tIns="123825" rIns="57150" bIns="123825" rtlCol="0" anchor="t" anchorCtr="0">
            <a:normAutofit/>
          </a:bodyPr>
          <a:lstStyle/>
          <a:p>
            <a:pPr algn="ctr">
              <a:lnSpc>
                <a:spcPct val="186000"/>
              </a:lnSpc>
            </a:pPr>
            <a:r>
              <a:rPr lang="en-US" sz="2000" b="1" dirty="0" err="1">
                <a:solidFill>
                  <a:srgbClr val="FFFFFF">
                    <a:alpha val="100000"/>
                  </a:srgbClr>
                </a:solidFill>
                <a:latin typeface="Microsoft Yahei"/>
                <a:ea typeface="Microsoft Yahei"/>
                <a:cs typeface="Microsoft Yahei"/>
              </a:rPr>
              <a:t>构建双选系统</a:t>
            </a:r>
            <a:endParaRPr lang="en-US" sz="2000" b="1" dirty="0">
              <a:solidFill>
                <a:srgbClr val="FFFFFF">
                  <a:alpha val="100000"/>
                </a:srgbClr>
              </a:solidFill>
              <a:latin typeface="Microsoft Yahei"/>
              <a:ea typeface="Microsoft Yahei"/>
              <a:cs typeface="Microsoft Yahei"/>
            </a:endParaRPr>
          </a:p>
        </p:txBody>
      </p:sp>
      <p:sp>
        <p:nvSpPr>
          <p:cNvPr id="5" name="TextBox 13">
            <a:extLst>
              <a:ext uri="{FF2B5EF4-FFF2-40B4-BE49-F238E27FC236}">
                <a16:creationId xmlns:a16="http://schemas.microsoft.com/office/drawing/2014/main" id="{7310427E-0D79-F55C-BCE9-F1B8006EDF51}"/>
              </a:ext>
            </a:extLst>
          </p:cNvPr>
          <p:cNvSpPr txBox="1"/>
          <p:nvPr/>
        </p:nvSpPr>
        <p:spPr>
          <a:xfrm>
            <a:off x="2552223" y="3469367"/>
            <a:ext cx="2878047" cy="2621970"/>
          </a:xfrm>
          <a:prstGeom prst="rect">
            <a:avLst/>
          </a:prstGeom>
          <a:ln/>
        </p:spPr>
        <p:txBody>
          <a:bodyPr vert="horz" wrap="square" lIns="123825" tIns="123825" rIns="57150" bIns="123825" rtlCol="0" anchor="t" anchorCtr="0">
            <a:noAutofit/>
          </a:bodyPr>
          <a:lstStyle/>
          <a:p>
            <a:pPr algn="just">
              <a:lnSpc>
                <a:spcPct val="150000"/>
              </a:lnSpc>
            </a:pPr>
            <a:r>
              <a:rPr lang="en-US" dirty="0" err="1">
                <a:solidFill>
                  <a:srgbClr val="FFFFFF">
                    <a:alpha val="100000"/>
                  </a:srgbClr>
                </a:solidFill>
                <a:latin typeface="Microsoft Yahei"/>
                <a:ea typeface="Microsoft Yahei"/>
                <a:cs typeface="Microsoft Yahei"/>
              </a:rPr>
              <a:t>在信创环境下，构建一个专业化的双选系统，为师生双方提供决策支持，优化双选流程，提高匹配效率</a:t>
            </a:r>
            <a:r>
              <a:rPr lang="en-US" dirty="0">
                <a:solidFill>
                  <a:srgbClr val="FFFFFF">
                    <a:alpha val="100000"/>
                  </a:srgbClr>
                </a:solidFill>
                <a:latin typeface="Microsoft Yahei"/>
                <a:ea typeface="Microsoft Yahei"/>
                <a:cs typeface="Microsoft Yahei"/>
              </a:rPr>
              <a:t>。</a:t>
            </a:r>
          </a:p>
        </p:txBody>
      </p:sp>
      <p:sp>
        <p:nvSpPr>
          <p:cNvPr id="6" name="AutoShape 14">
            <a:extLst>
              <a:ext uri="{FF2B5EF4-FFF2-40B4-BE49-F238E27FC236}">
                <a16:creationId xmlns:a16="http://schemas.microsoft.com/office/drawing/2014/main" id="{E34FFD4B-197B-1EE2-65A9-CF3EE1536A92}"/>
              </a:ext>
            </a:extLst>
          </p:cNvPr>
          <p:cNvSpPr/>
          <p:nvPr/>
        </p:nvSpPr>
        <p:spPr>
          <a:xfrm>
            <a:off x="6934257" y="2352171"/>
            <a:ext cx="3352743" cy="4033322"/>
          </a:xfrm>
          <a:prstGeom prst="roundRect">
            <a:avLst/>
          </a:prstGeom>
          <a:solidFill>
            <a:srgbClr val="56CBF5"/>
          </a:solidFill>
          <a:ln/>
        </p:spPr>
        <p:txBody>
          <a:bodyPr/>
          <a:lstStyle/>
          <a:p>
            <a:endParaRPr lang="zh-CN" altLang="en-US"/>
          </a:p>
        </p:txBody>
      </p:sp>
      <p:cxnSp>
        <p:nvCxnSpPr>
          <p:cNvPr id="8" name="Connector 15">
            <a:extLst>
              <a:ext uri="{FF2B5EF4-FFF2-40B4-BE49-F238E27FC236}">
                <a16:creationId xmlns:a16="http://schemas.microsoft.com/office/drawing/2014/main" id="{961CC516-D8BB-AAE5-F934-881A905DE1ED}"/>
              </a:ext>
            </a:extLst>
          </p:cNvPr>
          <p:cNvCxnSpPr/>
          <p:nvPr/>
        </p:nvCxnSpPr>
        <p:spPr>
          <a:xfrm>
            <a:off x="7346328" y="3274814"/>
            <a:ext cx="2528601" cy="0"/>
          </a:xfrm>
          <a:prstGeom prst="line">
            <a:avLst/>
          </a:prstGeom>
          <a:ln w="9525">
            <a:solidFill>
              <a:srgbClr val="FFFFFF">
                <a:alpha val="100000"/>
              </a:srgbClr>
            </a:solidFill>
            <a:prstDash val="solid"/>
            <a:headEnd type="oval"/>
            <a:tailEnd type="none"/>
          </a:ln>
        </p:spPr>
      </p:cxnSp>
      <p:sp>
        <p:nvSpPr>
          <p:cNvPr id="9" name="TextBox 16">
            <a:extLst>
              <a:ext uri="{FF2B5EF4-FFF2-40B4-BE49-F238E27FC236}">
                <a16:creationId xmlns:a16="http://schemas.microsoft.com/office/drawing/2014/main" id="{3170A043-F18D-1550-0146-1B51AC4A3829}"/>
              </a:ext>
            </a:extLst>
          </p:cNvPr>
          <p:cNvSpPr txBox="1"/>
          <p:nvPr/>
        </p:nvSpPr>
        <p:spPr>
          <a:xfrm>
            <a:off x="7296884" y="2375397"/>
            <a:ext cx="2494955" cy="889111"/>
          </a:xfrm>
          <a:prstGeom prst="rect">
            <a:avLst/>
          </a:prstGeom>
          <a:ln/>
        </p:spPr>
        <p:txBody>
          <a:bodyPr vert="horz" wrap="square" lIns="123825" tIns="123825" rIns="57150" bIns="123825" rtlCol="0" anchor="t" anchorCtr="0">
            <a:normAutofit/>
          </a:bodyPr>
          <a:lstStyle/>
          <a:p>
            <a:pPr algn="ctr">
              <a:lnSpc>
                <a:spcPct val="186000"/>
              </a:lnSpc>
            </a:pPr>
            <a:r>
              <a:rPr lang="en-US" sz="2000" b="1" dirty="0" err="1">
                <a:solidFill>
                  <a:srgbClr val="FFFFFF">
                    <a:alpha val="100000"/>
                  </a:srgbClr>
                </a:solidFill>
                <a:latin typeface="Microsoft Yahei"/>
                <a:ea typeface="Microsoft Yahei"/>
                <a:cs typeface="Microsoft Yahei"/>
              </a:rPr>
              <a:t>数据共享与智能分析</a:t>
            </a:r>
            <a:endParaRPr lang="en-US" sz="2000" b="1" dirty="0">
              <a:solidFill>
                <a:srgbClr val="FFFFFF">
                  <a:alpha val="100000"/>
                </a:srgbClr>
              </a:solidFill>
              <a:latin typeface="Microsoft Yahei"/>
              <a:ea typeface="Microsoft Yahei"/>
              <a:cs typeface="Microsoft Yahei"/>
            </a:endParaRPr>
          </a:p>
        </p:txBody>
      </p:sp>
      <p:sp>
        <p:nvSpPr>
          <p:cNvPr id="10" name="TextBox 17">
            <a:extLst>
              <a:ext uri="{FF2B5EF4-FFF2-40B4-BE49-F238E27FC236}">
                <a16:creationId xmlns:a16="http://schemas.microsoft.com/office/drawing/2014/main" id="{5B86DE13-826E-FE7F-9DAA-51F80F3BBE6B}"/>
              </a:ext>
            </a:extLst>
          </p:cNvPr>
          <p:cNvSpPr txBox="1"/>
          <p:nvPr/>
        </p:nvSpPr>
        <p:spPr>
          <a:xfrm>
            <a:off x="7180410" y="3469367"/>
            <a:ext cx="2857857" cy="2621970"/>
          </a:xfrm>
          <a:prstGeom prst="rect">
            <a:avLst/>
          </a:prstGeom>
          <a:ln/>
        </p:spPr>
        <p:txBody>
          <a:bodyPr vert="horz" wrap="square" lIns="123825" tIns="123825" rIns="57150" bIns="123825" rtlCol="0" anchor="t" anchorCtr="0">
            <a:normAutofit/>
          </a:bodyPr>
          <a:lstStyle/>
          <a:p>
            <a:pPr algn="just">
              <a:lnSpc>
                <a:spcPct val="150000"/>
              </a:lnSpc>
            </a:pPr>
            <a:r>
              <a:rPr lang="en-US" dirty="0" err="1">
                <a:solidFill>
                  <a:srgbClr val="FFFFFF">
                    <a:alpha val="100000"/>
                  </a:srgbClr>
                </a:solidFill>
                <a:latin typeface="Microsoft Yahei"/>
                <a:ea typeface="Microsoft Yahei"/>
                <a:cs typeface="Microsoft Yahei"/>
              </a:rPr>
              <a:t>双选系统借助数据共享和人工智能分析技术，为师生双方提供精准的匹配结果，有效解决当前双选过程中存在的问题</a:t>
            </a:r>
            <a:r>
              <a:rPr lang="en-US" dirty="0">
                <a:solidFill>
                  <a:srgbClr val="FFFFFF">
                    <a:alpha val="100000"/>
                  </a:srgbClr>
                </a:solidFill>
                <a:latin typeface="Microsoft Yahei"/>
                <a:ea typeface="Microsoft Yahei"/>
                <a:cs typeface="Microsoft Yahei"/>
              </a:rPr>
              <a:t>。</a:t>
            </a:r>
          </a:p>
        </p:txBody>
      </p:sp>
      <p:sp>
        <p:nvSpPr>
          <p:cNvPr id="12" name="AutoShape 18">
            <a:extLst>
              <a:ext uri="{FF2B5EF4-FFF2-40B4-BE49-F238E27FC236}">
                <a16:creationId xmlns:a16="http://schemas.microsoft.com/office/drawing/2014/main" id="{646D6008-14CC-D3AA-D6EF-527EBC1EF0E5}"/>
              </a:ext>
            </a:extLst>
          </p:cNvPr>
          <p:cNvSpPr/>
          <p:nvPr/>
        </p:nvSpPr>
        <p:spPr>
          <a:xfrm>
            <a:off x="-325826" y="12888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en-US" sz="2400" b="1" dirty="0" err="1">
                <a:solidFill>
                  <a:schemeClr val="lt1">
                    <a:alpha val="100000"/>
                  </a:schemeClr>
                </a:solidFill>
                <a:latin typeface="微软雅黑"/>
                <a:ea typeface="微软雅黑"/>
                <a:cs typeface="微软雅黑"/>
              </a:rPr>
              <a:t>课题背景</a:t>
            </a:r>
            <a:endParaRPr lang="en-US" sz="1100" dirty="0"/>
          </a:p>
        </p:txBody>
      </p:sp>
      <p:sp>
        <p:nvSpPr>
          <p:cNvPr id="13" name="TextBox 9">
            <a:extLst>
              <a:ext uri="{FF2B5EF4-FFF2-40B4-BE49-F238E27FC236}">
                <a16:creationId xmlns:a16="http://schemas.microsoft.com/office/drawing/2014/main" id="{6DCB4F35-EA0C-084D-2DE6-A4776C39E024}"/>
              </a:ext>
            </a:extLst>
          </p:cNvPr>
          <p:cNvSpPr txBox="1"/>
          <p:nvPr/>
        </p:nvSpPr>
        <p:spPr>
          <a:xfrm>
            <a:off x="5444818" y="1432870"/>
            <a:ext cx="1949314" cy="792000"/>
          </a:xfrm>
          <a:prstGeom prst="rect">
            <a:avLst/>
          </a:prstGeom>
          <a:ln/>
        </p:spPr>
        <p:txBody>
          <a:bodyPr vert="horz" wrap="square" lIns="123825" tIns="123825" rIns="57150" bIns="123825" rtlCol="0" anchor="t" anchorCtr="0">
            <a:normAutofit/>
          </a:bodyPr>
          <a:lstStyle/>
          <a:p>
            <a:pPr>
              <a:lnSpc>
                <a:spcPct val="150000"/>
              </a:lnSpc>
            </a:pPr>
            <a:r>
              <a:rPr lang="zh-CN" altLang="en-US" sz="2400" b="1" dirty="0">
                <a:solidFill>
                  <a:srgbClr val="00B0F0"/>
                </a:solidFill>
                <a:latin typeface="Microsoft Yahei"/>
                <a:ea typeface="Microsoft Yahei"/>
                <a:cs typeface="Microsoft Yahei"/>
              </a:rPr>
              <a:t>课题目标</a:t>
            </a:r>
            <a:endParaRPr lang="en-US" sz="2400" b="1" dirty="0">
              <a:solidFill>
                <a:srgbClr val="00B0F0"/>
              </a:solidFill>
              <a:latin typeface="Microsoft Yahei"/>
              <a:ea typeface="Microsoft Yahei"/>
              <a:cs typeface="Microsoft Yahei"/>
            </a:endParaRPr>
          </a:p>
        </p:txBody>
      </p:sp>
      <p:pic>
        <p:nvPicPr>
          <p:cNvPr id="14" name="图片 13" descr="底图">
            <a:extLst>
              <a:ext uri="{FF2B5EF4-FFF2-40B4-BE49-F238E27FC236}">
                <a16:creationId xmlns:a16="http://schemas.microsoft.com/office/drawing/2014/main" id="{F37B4EBE-44D9-7978-6D7F-49E286C02849}"/>
              </a:ext>
            </a:extLst>
          </p:cNvPr>
          <p:cNvPicPr>
            <a:picLocks noChangeAspect="1"/>
          </p:cNvPicPr>
          <p:nvPr>
            <p:custDataLst>
              <p:tags r:id="rId2"/>
            </p:custDataLst>
          </p:nvPr>
        </p:nvPicPr>
        <p:blipFill>
          <a:blip r:embed="rId6"/>
          <a:srcRect t="51611" b="37473"/>
          <a:stretch>
            <a:fillRect/>
          </a:stretch>
        </p:blipFill>
        <p:spPr>
          <a:xfrm>
            <a:off x="0" y="0"/>
            <a:ext cx="12207558" cy="526415"/>
          </a:xfrm>
          <a:prstGeom prst="rect">
            <a:avLst/>
          </a:prstGeom>
        </p:spPr>
      </p:pic>
      <p:grpSp>
        <p:nvGrpSpPr>
          <p:cNvPr id="15" name="组合 14">
            <a:extLst>
              <a:ext uri="{FF2B5EF4-FFF2-40B4-BE49-F238E27FC236}">
                <a16:creationId xmlns:a16="http://schemas.microsoft.com/office/drawing/2014/main" id="{A837E185-B1AC-410D-C0AE-402EE1C7835F}"/>
              </a:ext>
            </a:extLst>
          </p:cNvPr>
          <p:cNvGrpSpPr/>
          <p:nvPr/>
        </p:nvGrpSpPr>
        <p:grpSpPr>
          <a:xfrm>
            <a:off x="8251622" y="-182563"/>
            <a:ext cx="3944823" cy="870585"/>
            <a:chOff x="218930" y="27621"/>
            <a:chExt cx="3944823" cy="870585"/>
          </a:xfrm>
        </p:grpSpPr>
        <p:pic>
          <p:nvPicPr>
            <p:cNvPr id="16" name="图片 15">
              <a:extLst>
                <a:ext uri="{FF2B5EF4-FFF2-40B4-BE49-F238E27FC236}">
                  <a16:creationId xmlns:a16="http://schemas.microsoft.com/office/drawing/2014/main" id="{E8A511A2-D4A7-8733-E5E8-B3910DC1C360}"/>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17" name="Picture 3">
              <a:extLst>
                <a:ext uri="{FF2B5EF4-FFF2-40B4-BE49-F238E27FC236}">
                  <a16:creationId xmlns:a16="http://schemas.microsoft.com/office/drawing/2014/main" id="{CF494814-F470-FBD4-F12F-DF02D7BF5317}"/>
                </a:ext>
              </a:extLst>
            </p:cNvPr>
            <p:cNvPicPr>
              <a:picLocks noChangeAspect="1"/>
            </p:cNvPicPr>
            <p:nvPr/>
          </p:nvPicPr>
          <p:blipFill>
            <a:blip r:embed="rId9"/>
            <a:stretch>
              <a:fillRect/>
            </a:stretch>
          </p:blipFill>
          <p:spPr>
            <a:xfrm>
              <a:off x="889310" y="232410"/>
              <a:ext cx="616345" cy="461009"/>
            </a:xfrm>
            <a:prstGeom prst="rect">
              <a:avLst/>
            </a:prstGeom>
            <a:noFill/>
            <a:ln w="9525">
              <a:noFill/>
            </a:ln>
          </p:spPr>
        </p:pic>
        <p:pic>
          <p:nvPicPr>
            <p:cNvPr id="18" name="图片 8">
              <a:extLst>
                <a:ext uri="{FF2B5EF4-FFF2-40B4-BE49-F238E27FC236}">
                  <a16:creationId xmlns:a16="http://schemas.microsoft.com/office/drawing/2014/main" id="{873E72E1-D677-22C5-5077-D157F33459C5}"/>
                </a:ext>
              </a:extLst>
            </p:cNvPr>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19" name="图片 18">
              <a:extLst>
                <a:ext uri="{FF2B5EF4-FFF2-40B4-BE49-F238E27FC236}">
                  <a16:creationId xmlns:a16="http://schemas.microsoft.com/office/drawing/2014/main" id="{6011AFDE-9D92-67FF-2F90-0EE52A265214}"/>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27" name="矩形 4">
            <a:extLst>
              <a:ext uri="{FF2B5EF4-FFF2-40B4-BE49-F238E27FC236}">
                <a16:creationId xmlns:a16="http://schemas.microsoft.com/office/drawing/2014/main" id="{33BD18BA-F9DD-8F7D-35FE-7A97AE4E42AA}"/>
              </a:ext>
            </a:extLst>
          </p:cNvPr>
          <p:cNvSpPr/>
          <p:nvPr/>
        </p:nvSpPr>
        <p:spPr>
          <a:xfrm>
            <a:off x="-2539" y="526415"/>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EF97CB97-A8A9-DE59-4DAE-9CBA8826D13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6387" y="587634"/>
            <a:ext cx="2622127" cy="465196"/>
          </a:xfrm>
          <a:prstGeom prst="rect">
            <a:avLst/>
          </a:prstGeom>
        </p:spPr>
      </p:pic>
      <p:sp>
        <p:nvSpPr>
          <p:cNvPr id="29" name="矩形 28">
            <a:extLst>
              <a:ext uri="{FF2B5EF4-FFF2-40B4-BE49-F238E27FC236}">
                <a16:creationId xmlns:a16="http://schemas.microsoft.com/office/drawing/2014/main" id="{10D67B00-4B82-9216-3192-23149153D76E}"/>
              </a:ext>
            </a:extLst>
          </p:cNvPr>
          <p:cNvSpPr/>
          <p:nvPr/>
        </p:nvSpPr>
        <p:spPr>
          <a:xfrm>
            <a:off x="9932810"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30" name="矩形 4">
            <a:extLst>
              <a:ext uri="{FF2B5EF4-FFF2-40B4-BE49-F238E27FC236}">
                <a16:creationId xmlns:a16="http://schemas.microsoft.com/office/drawing/2014/main" id="{FAD79CFE-12A5-3C36-CFDF-1FEF10EA8C5F}"/>
              </a:ext>
            </a:extLst>
          </p:cNvPr>
          <p:cNvSpPr/>
          <p:nvPr/>
        </p:nvSpPr>
        <p:spPr>
          <a:xfrm>
            <a:off x="7681541"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31" name="矩形 4">
            <a:extLst>
              <a:ext uri="{FF2B5EF4-FFF2-40B4-BE49-F238E27FC236}">
                <a16:creationId xmlns:a16="http://schemas.microsoft.com/office/drawing/2014/main" id="{C51BEA34-66D9-073C-5CC6-D3AD889567AB}"/>
              </a:ext>
            </a:extLst>
          </p:cNvPr>
          <p:cNvSpPr/>
          <p:nvPr/>
        </p:nvSpPr>
        <p:spPr>
          <a:xfrm>
            <a:off x="5431542" y="524109"/>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32" name="矩形 4">
            <a:extLst>
              <a:ext uri="{FF2B5EF4-FFF2-40B4-BE49-F238E27FC236}">
                <a16:creationId xmlns:a16="http://schemas.microsoft.com/office/drawing/2014/main" id="{243A22E4-5C9B-CEB2-DD7D-C3A7B32A4F12}"/>
              </a:ext>
            </a:extLst>
          </p:cNvPr>
          <p:cNvSpPr/>
          <p:nvPr/>
        </p:nvSpPr>
        <p:spPr>
          <a:xfrm>
            <a:off x="3157440" y="525262"/>
            <a:ext cx="2273468"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53648667-BA7E-EDE9-098D-D8CEE9EDF699}"/>
              </a:ext>
            </a:extLst>
          </p:cNvPr>
          <p:cNvSpPr/>
          <p:nvPr/>
        </p:nvSpPr>
        <p:spPr>
          <a:xfrm flipH="1">
            <a:off x="3156170" y="525600"/>
            <a:ext cx="2274100" cy="587764"/>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课 题 背 景</a:t>
            </a:r>
          </a:p>
        </p:txBody>
      </p:sp>
    </p:spTree>
    <p:custDataLst>
      <p:tags r:id="rId1"/>
    </p:custDataLst>
    <p:extLst>
      <p:ext uri="{BB962C8B-B14F-4D97-AF65-F5344CB8AC3E}">
        <p14:creationId xmlns:p14="http://schemas.microsoft.com/office/powerpoint/2010/main" val="424366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718B5-233F-1303-0580-74F3BFF4103C}"/>
            </a:ext>
          </a:extLst>
        </p:cNvPr>
        <p:cNvGrpSpPr/>
        <p:nvPr/>
      </p:nvGrpSpPr>
      <p:grpSpPr>
        <a:xfrm>
          <a:off x="0" y="0"/>
          <a:ext cx="0" cy="0"/>
          <a:chOff x="0" y="0"/>
          <a:chExt cx="0" cy="0"/>
        </a:xfrm>
      </p:grpSpPr>
      <p:sp>
        <p:nvSpPr>
          <p:cNvPr id="66" name="AutoShape 18">
            <a:extLst>
              <a:ext uri="{FF2B5EF4-FFF2-40B4-BE49-F238E27FC236}">
                <a16:creationId xmlns:a16="http://schemas.microsoft.com/office/drawing/2014/main" id="{8C42B0B6-5A22-2B87-C9EE-FEB861E40B0D}"/>
              </a:ext>
            </a:extLst>
          </p:cNvPr>
          <p:cNvSpPr/>
          <p:nvPr/>
        </p:nvSpPr>
        <p:spPr>
          <a:xfrm>
            <a:off x="-325826" y="1288800"/>
            <a:ext cx="3159980" cy="546997"/>
          </a:xfrm>
          <a:prstGeom prst="chevron">
            <a:avLst/>
          </a:prstGeom>
          <a:solidFill>
            <a:srgbClr val="2E75B3"/>
          </a:solidFill>
          <a:ln w="12700">
            <a:solidFill>
              <a:srgbClr val="00501F">
                <a:alpha val="100000"/>
              </a:srgbClr>
            </a:solidFill>
            <a:prstDash val="solid"/>
          </a:ln>
          <a:effectLst>
            <a:outerShdw blurRad="50800" dist="38100" dir="2700000">
              <a:srgbClr val="000000">
                <a:alpha val="40000"/>
              </a:srgbClr>
            </a:outerShdw>
          </a:effectLst>
        </p:spPr>
        <p:txBody>
          <a:bodyPr vert="horz" wrap="square" lIns="91440" tIns="45720" rIns="91440" bIns="45720" rtlCol="0" anchor="ctr" anchorCtr="0">
            <a:normAutofit/>
          </a:bodyPr>
          <a:lstStyle/>
          <a:p>
            <a:pPr algn="ctr">
              <a:defRPr/>
            </a:pPr>
            <a:r>
              <a:rPr lang="en-US" sz="2400" b="1">
                <a:solidFill>
                  <a:srgbClr val="FFFFFF">
                    <a:alpha val="100000"/>
                  </a:srgbClr>
                </a:solidFill>
                <a:latin typeface="微软雅黑"/>
                <a:ea typeface="微软雅黑"/>
                <a:cs typeface="微软雅黑"/>
              </a:rPr>
              <a:t>课题背景</a:t>
            </a:r>
            <a:endParaRPr lang="en-US" sz="1100">
              <a:solidFill>
                <a:srgbClr val="595959"/>
              </a:solidFill>
              <a:latin typeface="Calibri"/>
            </a:endParaRPr>
          </a:p>
        </p:txBody>
      </p:sp>
      <p:sp>
        <p:nvSpPr>
          <p:cNvPr id="67" name="Shape 1315">
            <a:extLst>
              <a:ext uri="{FF2B5EF4-FFF2-40B4-BE49-F238E27FC236}">
                <a16:creationId xmlns:a16="http://schemas.microsoft.com/office/drawing/2014/main" id="{4321D2A5-E2F0-F935-2F39-D0288C4FA4AB}"/>
              </a:ext>
            </a:extLst>
          </p:cNvPr>
          <p:cNvSpPr/>
          <p:nvPr>
            <p:custDataLst>
              <p:tags r:id="rId2"/>
            </p:custDataLst>
          </p:nvPr>
        </p:nvSpPr>
        <p:spPr bwMode="auto">
          <a:xfrm>
            <a:off x="4238721" y="5123035"/>
            <a:ext cx="950912" cy="950913"/>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flip="none" rotWithShape="1">
            <a:gsLst>
              <a:gs pos="0">
                <a:srgbClr val="56CBF5">
                  <a:tint val="66000"/>
                  <a:satMod val="160000"/>
                </a:srgbClr>
              </a:gs>
              <a:gs pos="50000">
                <a:srgbClr val="56CBF5">
                  <a:tint val="44500"/>
                  <a:satMod val="160000"/>
                </a:srgbClr>
              </a:gs>
              <a:gs pos="100000">
                <a:srgbClr val="56CBF5">
                  <a:tint val="23500"/>
                  <a:satMod val="160000"/>
                </a:srgbClr>
              </a:gs>
            </a:gsLst>
            <a:lin ang="2700000" scaled="1"/>
            <a:tileRect/>
          </a:gradFill>
          <a:ln>
            <a:noFill/>
          </a:ln>
        </p:spPr>
        <p:txBody>
          <a:bodyPr wrap="square" lIns="0" tIns="0" rIns="0" bIns="0" anchor="ctr">
            <a:normAutofit/>
          </a:bodyPr>
          <a:lstStyle/>
          <a:p>
            <a:pPr algn="ctr" defTabSz="584200">
              <a:defRPr/>
            </a:pPr>
            <a:r>
              <a:rPr lang="en-US" altLang="zh-CN" sz="2400" b="1" kern="0" dirty="0">
                <a:solidFill>
                  <a:srgbClr val="221F19"/>
                </a:solidFill>
                <a:latin typeface="Arial" panose="020B0604020202020204" pitchFamily="34" charset="0"/>
                <a:ea typeface="微软雅黑" panose="020B0503020204020204" pitchFamily="34" charset="-122"/>
                <a:cs typeface="Lato Light"/>
                <a:sym typeface="Arial" panose="020B0604020202020204" pitchFamily="34" charset="0"/>
              </a:rPr>
              <a:t>04</a:t>
            </a:r>
          </a:p>
        </p:txBody>
      </p:sp>
      <p:sp>
        <p:nvSpPr>
          <p:cNvPr id="68" name="Shape 1318">
            <a:extLst>
              <a:ext uri="{FF2B5EF4-FFF2-40B4-BE49-F238E27FC236}">
                <a16:creationId xmlns:a16="http://schemas.microsoft.com/office/drawing/2014/main" id="{B6D9E660-2451-ED74-6B0E-5DBCD3CF8A0E}"/>
              </a:ext>
            </a:extLst>
          </p:cNvPr>
          <p:cNvSpPr/>
          <p:nvPr>
            <p:custDataLst>
              <p:tags r:id="rId3"/>
            </p:custDataLst>
          </p:nvPr>
        </p:nvSpPr>
        <p:spPr bwMode="auto">
          <a:xfrm>
            <a:off x="4235594" y="2427342"/>
            <a:ext cx="952500" cy="95250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flip="none" rotWithShape="1">
            <a:gsLst>
              <a:gs pos="0">
                <a:srgbClr val="56CBF5">
                  <a:tint val="66000"/>
                  <a:satMod val="160000"/>
                </a:srgbClr>
              </a:gs>
              <a:gs pos="50000">
                <a:srgbClr val="56CBF5">
                  <a:tint val="44500"/>
                  <a:satMod val="160000"/>
                </a:srgbClr>
              </a:gs>
              <a:gs pos="100000">
                <a:srgbClr val="56CBF5">
                  <a:tint val="23500"/>
                  <a:satMod val="160000"/>
                </a:srgbClr>
              </a:gs>
            </a:gsLst>
            <a:lin ang="2700000" scaled="1"/>
            <a:tileRect/>
          </a:gradFill>
          <a:ln>
            <a:noFill/>
          </a:ln>
        </p:spPr>
        <p:txBody>
          <a:bodyPr wrap="square" lIns="0" tIns="0" rIns="0" bIns="0" anchor="ctr">
            <a:normAutofit/>
          </a:bodyPr>
          <a:lstStyle>
            <a:lvl1pPr defTabSz="584200">
              <a:defRPr>
                <a:solidFill>
                  <a:schemeClr val="tx1"/>
                </a:solidFill>
                <a:latin typeface="Lato Light"/>
                <a:ea typeface="MS PGothic" panose="020B0600070205080204" pitchFamily="34" charset="-128"/>
              </a:defRPr>
            </a:lvl1pPr>
            <a:lvl2pPr defTabSz="584200">
              <a:defRPr>
                <a:solidFill>
                  <a:schemeClr val="tx1"/>
                </a:solidFill>
                <a:latin typeface="Lato Light"/>
                <a:ea typeface="MS PGothic" panose="020B0600070205080204" pitchFamily="34" charset="-128"/>
              </a:defRPr>
            </a:lvl2pPr>
            <a:lvl3pPr defTabSz="584200">
              <a:defRPr>
                <a:solidFill>
                  <a:schemeClr val="tx1"/>
                </a:solidFill>
                <a:latin typeface="Lato Light"/>
                <a:ea typeface="MS PGothic" panose="020B0600070205080204" pitchFamily="34" charset="-128"/>
              </a:defRPr>
            </a:lvl3pPr>
            <a:lvl4pPr defTabSz="584200">
              <a:defRPr>
                <a:solidFill>
                  <a:schemeClr val="tx1"/>
                </a:solidFill>
                <a:latin typeface="Lato Light"/>
                <a:ea typeface="MS PGothic" panose="020B0600070205080204" pitchFamily="34" charset="-128"/>
              </a:defRPr>
            </a:lvl4pPr>
            <a:lvl5pPr defTabSz="584200">
              <a:defRPr>
                <a:solidFill>
                  <a:schemeClr val="tx1"/>
                </a:solidFill>
                <a:latin typeface="Lato Light"/>
                <a:ea typeface="MS PGothic" panose="020B0600070205080204" pitchFamily="34" charset="-128"/>
              </a:defRPr>
            </a:lvl5pPr>
            <a:lvl6pPr marL="22847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6pPr>
            <a:lvl7pPr marL="27419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7pPr>
            <a:lvl8pPr marL="31991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8pPr>
            <a:lvl9pPr marL="36563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ctr">
              <a:defRPr/>
            </a:pPr>
            <a:r>
              <a:rPr lang="en-US" altLang="zh-CN" sz="2400" b="1" kern="0" dirty="0">
                <a:solidFill>
                  <a:srgbClr val="221F19"/>
                </a:solidFill>
                <a:latin typeface="Arial" panose="020B0604020202020204" pitchFamily="34" charset="0"/>
                <a:ea typeface="微软雅黑" panose="020B0503020204020204" pitchFamily="34" charset="-122"/>
                <a:cs typeface="Lato Light"/>
                <a:sym typeface="Arial" panose="020B0604020202020204" pitchFamily="34" charset="0"/>
              </a:rPr>
              <a:t>01</a:t>
            </a:r>
          </a:p>
        </p:txBody>
      </p:sp>
      <p:sp>
        <p:nvSpPr>
          <p:cNvPr id="69" name="Shape 1318">
            <a:extLst>
              <a:ext uri="{FF2B5EF4-FFF2-40B4-BE49-F238E27FC236}">
                <a16:creationId xmlns:a16="http://schemas.microsoft.com/office/drawing/2014/main" id="{E9D65BE1-D104-0414-2EF8-DFAD81E94229}"/>
              </a:ext>
            </a:extLst>
          </p:cNvPr>
          <p:cNvSpPr/>
          <p:nvPr>
            <p:custDataLst>
              <p:tags r:id="rId4"/>
            </p:custDataLst>
          </p:nvPr>
        </p:nvSpPr>
        <p:spPr bwMode="auto">
          <a:xfrm>
            <a:off x="6929671" y="2427342"/>
            <a:ext cx="952500" cy="95250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flip="none" rotWithShape="1">
            <a:gsLst>
              <a:gs pos="0">
                <a:srgbClr val="56CBF5">
                  <a:tint val="66000"/>
                  <a:satMod val="160000"/>
                </a:srgbClr>
              </a:gs>
              <a:gs pos="50000">
                <a:srgbClr val="56CBF5">
                  <a:tint val="44500"/>
                  <a:satMod val="160000"/>
                </a:srgbClr>
              </a:gs>
              <a:gs pos="100000">
                <a:srgbClr val="56CBF5">
                  <a:tint val="23500"/>
                  <a:satMod val="160000"/>
                </a:srgbClr>
              </a:gs>
            </a:gsLst>
            <a:lin ang="2700000" scaled="1"/>
            <a:tileRect/>
          </a:gradFill>
          <a:ln>
            <a:noFill/>
          </a:ln>
        </p:spPr>
        <p:txBody>
          <a:bodyPr wrap="square" lIns="0" tIns="0" rIns="0" bIns="0" anchor="ctr">
            <a:normAutofit/>
          </a:bodyPr>
          <a:lstStyle>
            <a:lvl1pPr defTabSz="584200">
              <a:defRPr>
                <a:solidFill>
                  <a:schemeClr val="tx1"/>
                </a:solidFill>
                <a:latin typeface="Lato Light"/>
                <a:ea typeface="MS PGothic" panose="020B0600070205080204" pitchFamily="34" charset="-128"/>
              </a:defRPr>
            </a:lvl1pPr>
            <a:lvl2pPr defTabSz="584200">
              <a:defRPr>
                <a:solidFill>
                  <a:schemeClr val="tx1"/>
                </a:solidFill>
                <a:latin typeface="Lato Light"/>
                <a:ea typeface="MS PGothic" panose="020B0600070205080204" pitchFamily="34" charset="-128"/>
              </a:defRPr>
            </a:lvl2pPr>
            <a:lvl3pPr defTabSz="584200">
              <a:defRPr>
                <a:solidFill>
                  <a:schemeClr val="tx1"/>
                </a:solidFill>
                <a:latin typeface="Lato Light"/>
                <a:ea typeface="MS PGothic" panose="020B0600070205080204" pitchFamily="34" charset="-128"/>
              </a:defRPr>
            </a:lvl3pPr>
            <a:lvl4pPr defTabSz="584200">
              <a:defRPr>
                <a:solidFill>
                  <a:schemeClr val="tx1"/>
                </a:solidFill>
                <a:latin typeface="Lato Light"/>
                <a:ea typeface="MS PGothic" panose="020B0600070205080204" pitchFamily="34" charset="-128"/>
              </a:defRPr>
            </a:lvl4pPr>
            <a:lvl5pPr defTabSz="584200">
              <a:defRPr>
                <a:solidFill>
                  <a:schemeClr val="tx1"/>
                </a:solidFill>
                <a:latin typeface="Lato Light"/>
                <a:ea typeface="MS PGothic" panose="020B0600070205080204" pitchFamily="34" charset="-128"/>
              </a:defRPr>
            </a:lvl5pPr>
            <a:lvl6pPr marL="22847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6pPr>
            <a:lvl7pPr marL="27419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7pPr>
            <a:lvl8pPr marL="31991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8pPr>
            <a:lvl9pPr marL="36563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ctr">
              <a:defRPr/>
            </a:pPr>
            <a:r>
              <a:rPr lang="en-US" altLang="zh-CN" sz="2400" b="1" kern="0" dirty="0">
                <a:solidFill>
                  <a:srgbClr val="221F19"/>
                </a:solidFill>
                <a:latin typeface="Arial" panose="020B0604020202020204" pitchFamily="34" charset="0"/>
                <a:ea typeface="微软雅黑" panose="020B0503020204020204" pitchFamily="34" charset="-122"/>
                <a:cs typeface="Lato Light"/>
                <a:sym typeface="Arial" panose="020B0604020202020204" pitchFamily="34" charset="0"/>
              </a:rPr>
              <a:t>02</a:t>
            </a:r>
          </a:p>
        </p:txBody>
      </p:sp>
      <p:sp>
        <p:nvSpPr>
          <p:cNvPr id="70" name="Shape 1318">
            <a:extLst>
              <a:ext uri="{FF2B5EF4-FFF2-40B4-BE49-F238E27FC236}">
                <a16:creationId xmlns:a16="http://schemas.microsoft.com/office/drawing/2014/main" id="{2963C290-D24F-6FA1-6CD0-C6B17C5356AD}"/>
              </a:ext>
            </a:extLst>
          </p:cNvPr>
          <p:cNvSpPr/>
          <p:nvPr>
            <p:custDataLst>
              <p:tags r:id="rId5"/>
            </p:custDataLst>
          </p:nvPr>
        </p:nvSpPr>
        <p:spPr bwMode="auto">
          <a:xfrm>
            <a:off x="6929671" y="5121418"/>
            <a:ext cx="952500" cy="95250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flip="none" rotWithShape="1">
            <a:gsLst>
              <a:gs pos="0">
                <a:srgbClr val="56CBF5">
                  <a:tint val="66000"/>
                  <a:satMod val="160000"/>
                </a:srgbClr>
              </a:gs>
              <a:gs pos="50000">
                <a:srgbClr val="56CBF5">
                  <a:tint val="44500"/>
                  <a:satMod val="160000"/>
                </a:srgbClr>
              </a:gs>
              <a:gs pos="100000">
                <a:srgbClr val="56CBF5">
                  <a:tint val="23500"/>
                  <a:satMod val="160000"/>
                </a:srgbClr>
              </a:gs>
            </a:gsLst>
            <a:lin ang="2700000" scaled="1"/>
            <a:tileRect/>
          </a:gradFill>
          <a:ln>
            <a:noFill/>
          </a:ln>
        </p:spPr>
        <p:txBody>
          <a:bodyPr wrap="square" lIns="0" tIns="0" rIns="0" bIns="0" anchor="ctr">
            <a:normAutofit/>
          </a:bodyPr>
          <a:lstStyle>
            <a:lvl1pPr defTabSz="584200">
              <a:defRPr>
                <a:solidFill>
                  <a:schemeClr val="tx1"/>
                </a:solidFill>
                <a:latin typeface="Lato Light"/>
                <a:ea typeface="MS PGothic" panose="020B0600070205080204" pitchFamily="34" charset="-128"/>
              </a:defRPr>
            </a:lvl1pPr>
            <a:lvl2pPr defTabSz="584200">
              <a:defRPr>
                <a:solidFill>
                  <a:schemeClr val="tx1"/>
                </a:solidFill>
                <a:latin typeface="Lato Light"/>
                <a:ea typeface="MS PGothic" panose="020B0600070205080204" pitchFamily="34" charset="-128"/>
              </a:defRPr>
            </a:lvl2pPr>
            <a:lvl3pPr defTabSz="584200">
              <a:defRPr>
                <a:solidFill>
                  <a:schemeClr val="tx1"/>
                </a:solidFill>
                <a:latin typeface="Lato Light"/>
                <a:ea typeface="MS PGothic" panose="020B0600070205080204" pitchFamily="34" charset="-128"/>
              </a:defRPr>
            </a:lvl3pPr>
            <a:lvl4pPr defTabSz="584200">
              <a:defRPr>
                <a:solidFill>
                  <a:schemeClr val="tx1"/>
                </a:solidFill>
                <a:latin typeface="Lato Light"/>
                <a:ea typeface="MS PGothic" panose="020B0600070205080204" pitchFamily="34" charset="-128"/>
              </a:defRPr>
            </a:lvl4pPr>
            <a:lvl5pPr defTabSz="584200">
              <a:defRPr>
                <a:solidFill>
                  <a:schemeClr val="tx1"/>
                </a:solidFill>
                <a:latin typeface="Lato Light"/>
                <a:ea typeface="MS PGothic" panose="020B0600070205080204" pitchFamily="34" charset="-128"/>
              </a:defRPr>
            </a:lvl5pPr>
            <a:lvl6pPr marL="22847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6pPr>
            <a:lvl7pPr marL="27419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7pPr>
            <a:lvl8pPr marL="31991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8pPr>
            <a:lvl9pPr marL="36563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ctr">
              <a:defRPr/>
            </a:pPr>
            <a:r>
              <a:rPr lang="en-US" altLang="zh-CN" sz="2400" b="1" kern="0" dirty="0">
                <a:solidFill>
                  <a:srgbClr val="221F19"/>
                </a:solidFill>
                <a:latin typeface="Arial" panose="020B0604020202020204" pitchFamily="34" charset="0"/>
                <a:ea typeface="微软雅黑" panose="020B0503020204020204" pitchFamily="34" charset="-122"/>
                <a:cs typeface="Lato Light"/>
                <a:sym typeface="Arial" panose="020B0604020202020204" pitchFamily="34" charset="0"/>
              </a:rPr>
              <a:t>03</a:t>
            </a:r>
          </a:p>
        </p:txBody>
      </p:sp>
      <p:sp>
        <p:nvSpPr>
          <p:cNvPr id="71" name="文本框 70">
            <a:extLst>
              <a:ext uri="{FF2B5EF4-FFF2-40B4-BE49-F238E27FC236}">
                <a16:creationId xmlns:a16="http://schemas.microsoft.com/office/drawing/2014/main" id="{E0BD5483-2943-664D-EEAC-7E4C2CB5B83A}"/>
              </a:ext>
            </a:extLst>
          </p:cNvPr>
          <p:cNvSpPr txBox="1"/>
          <p:nvPr>
            <p:custDataLst>
              <p:tags r:id="rId6"/>
            </p:custDataLst>
          </p:nvPr>
        </p:nvSpPr>
        <p:spPr>
          <a:xfrm>
            <a:off x="4957091" y="3196264"/>
            <a:ext cx="2258004" cy="1639831"/>
          </a:xfrm>
          <a:prstGeom prst="rect">
            <a:avLst/>
          </a:prstGeom>
          <a:noFill/>
        </p:spPr>
        <p:txBody>
          <a:bodyPr wrap="square" rtlCol="0" anchor="ctr" anchorCtr="0">
            <a:normAutofit/>
          </a:bodyPr>
          <a:lstStyle/>
          <a:p>
            <a:pPr algn="ctr">
              <a:lnSpc>
                <a:spcPct val="120000"/>
              </a:lnSpc>
            </a:pPr>
            <a:r>
              <a:rPr lang="zh-CN" altLang="en-US" sz="2400" b="1" spc="300" dirty="0">
                <a:solidFill>
                  <a:srgbClr val="221F19"/>
                </a:solidFill>
                <a:latin typeface="Arial" panose="020B0604020202020204" pitchFamily="34" charset="0"/>
                <a:ea typeface="微软雅黑" panose="020B0503020204020204" pitchFamily="34" charset="-122"/>
                <a:sym typeface="Arial" panose="020B0604020202020204" pitchFamily="34" charset="0"/>
              </a:rPr>
              <a:t>优势和创新点</a:t>
            </a:r>
          </a:p>
        </p:txBody>
      </p:sp>
      <p:sp>
        <p:nvSpPr>
          <p:cNvPr id="72" name="文本框 71">
            <a:extLst>
              <a:ext uri="{FF2B5EF4-FFF2-40B4-BE49-F238E27FC236}">
                <a16:creationId xmlns:a16="http://schemas.microsoft.com/office/drawing/2014/main" id="{245E9926-A3AC-1A9B-34B2-460458B96844}"/>
              </a:ext>
            </a:extLst>
          </p:cNvPr>
          <p:cNvSpPr txBox="1"/>
          <p:nvPr>
            <p:custDataLst>
              <p:tags r:id="rId7"/>
            </p:custDataLst>
          </p:nvPr>
        </p:nvSpPr>
        <p:spPr>
          <a:xfrm>
            <a:off x="8756595" y="2500507"/>
            <a:ext cx="2760001" cy="401320"/>
          </a:xfrm>
          <a:prstGeom prst="rect">
            <a:avLst/>
          </a:prstGeom>
          <a:noFill/>
        </p:spPr>
        <p:txBody>
          <a:bodyPr wrap="square" lIns="90000" tIns="46800" rIns="90000" bIns="0" anchor="b" anchorCtr="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2000" b="1" spc="300" dirty="0">
                <a:solidFill>
                  <a:srgbClr val="221F19"/>
                </a:solidFill>
                <a:latin typeface="Arial" panose="020B0604020202020204" pitchFamily="34" charset="0"/>
                <a:ea typeface="微软雅黑" panose="020B0503020204020204" pitchFamily="34" charset="-122"/>
                <a:sym typeface="Arial" panose="020B0604020202020204" pitchFamily="34" charset="0"/>
              </a:rPr>
              <a:t>智能匹配</a:t>
            </a:r>
          </a:p>
        </p:txBody>
      </p:sp>
      <p:sp>
        <p:nvSpPr>
          <p:cNvPr id="73" name="文本框 72">
            <a:extLst>
              <a:ext uri="{FF2B5EF4-FFF2-40B4-BE49-F238E27FC236}">
                <a16:creationId xmlns:a16="http://schemas.microsoft.com/office/drawing/2014/main" id="{CBF4BC8B-76B4-3922-39C8-2B0154C8A44B}"/>
              </a:ext>
            </a:extLst>
          </p:cNvPr>
          <p:cNvSpPr txBox="1"/>
          <p:nvPr>
            <p:custDataLst>
              <p:tags r:id="rId8"/>
            </p:custDataLst>
          </p:nvPr>
        </p:nvSpPr>
        <p:spPr>
          <a:xfrm>
            <a:off x="8756595" y="2929766"/>
            <a:ext cx="2760001" cy="1288683"/>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zh-CN" altLang="en-US" sz="1400" spc="150" dirty="0">
                <a:solidFill>
                  <a:srgbClr val="221F19"/>
                </a:solidFill>
                <a:latin typeface="Arial" panose="020B0604020202020204" pitchFamily="34" charset="0"/>
                <a:ea typeface="微软雅黑" panose="020B0503020204020204" pitchFamily="34" charset="-122"/>
                <a:sym typeface="Arial" panose="020B0604020202020204" pitchFamily="34" charset="0"/>
              </a:rPr>
              <a:t>基于学生的专业、研究兴趣等多重因素，系统能智能推荐符合学生需求的导师，大大提高匹配精确度。</a:t>
            </a:r>
          </a:p>
        </p:txBody>
      </p:sp>
      <p:sp>
        <p:nvSpPr>
          <p:cNvPr id="74" name="文本框 73">
            <a:extLst>
              <a:ext uri="{FF2B5EF4-FFF2-40B4-BE49-F238E27FC236}">
                <a16:creationId xmlns:a16="http://schemas.microsoft.com/office/drawing/2014/main" id="{303B7B2E-2072-C040-2EBC-434E4ADEA78B}"/>
              </a:ext>
            </a:extLst>
          </p:cNvPr>
          <p:cNvSpPr txBox="1"/>
          <p:nvPr>
            <p:custDataLst>
              <p:tags r:id="rId9"/>
            </p:custDataLst>
          </p:nvPr>
        </p:nvSpPr>
        <p:spPr>
          <a:xfrm>
            <a:off x="8756595" y="4745967"/>
            <a:ext cx="2760001" cy="401320"/>
          </a:xfrm>
          <a:prstGeom prst="rect">
            <a:avLst/>
          </a:prstGeom>
          <a:noFill/>
        </p:spPr>
        <p:txBody>
          <a:bodyPr wrap="square" lIns="90000" tIns="46800" rIns="90000" bIns="0" anchor="b" anchorCtr="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zh-CN" altLang="en-US" sz="2000" b="1" spc="300" dirty="0">
                <a:solidFill>
                  <a:srgbClr val="221F19"/>
                </a:solidFill>
                <a:latin typeface="Arial" panose="020B0604020202020204" pitchFamily="34" charset="0"/>
                <a:ea typeface="微软雅黑" panose="020B0503020204020204" pitchFamily="34" charset="-122"/>
                <a:sym typeface="Arial" panose="020B0604020202020204" pitchFamily="34" charset="0"/>
              </a:rPr>
              <a:t>便捷沟通</a:t>
            </a:r>
          </a:p>
        </p:txBody>
      </p:sp>
      <p:sp>
        <p:nvSpPr>
          <p:cNvPr id="75" name="文本框 74">
            <a:extLst>
              <a:ext uri="{FF2B5EF4-FFF2-40B4-BE49-F238E27FC236}">
                <a16:creationId xmlns:a16="http://schemas.microsoft.com/office/drawing/2014/main" id="{14299070-AE78-36EE-A884-0A0348556614}"/>
              </a:ext>
            </a:extLst>
          </p:cNvPr>
          <p:cNvSpPr txBox="1"/>
          <p:nvPr>
            <p:custDataLst>
              <p:tags r:id="rId10"/>
            </p:custDataLst>
          </p:nvPr>
        </p:nvSpPr>
        <p:spPr>
          <a:xfrm>
            <a:off x="8756595" y="5175226"/>
            <a:ext cx="2760001" cy="1007858"/>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zh-CN" altLang="en-US" sz="1400" spc="150" dirty="0">
                <a:solidFill>
                  <a:srgbClr val="221F19"/>
                </a:solidFill>
                <a:latin typeface="Arial" panose="020B0604020202020204" pitchFamily="34" charset="0"/>
                <a:ea typeface="微软雅黑" panose="020B0503020204020204" pitchFamily="34" charset="-122"/>
                <a:sym typeface="Arial" panose="020B0604020202020204" pitchFamily="34" charset="0"/>
              </a:rPr>
              <a:t>学生在系统内可直接联系导师，避免了繁琐的邮件或电话沟通，提高了双向交流的便捷性与效率。</a:t>
            </a:r>
          </a:p>
        </p:txBody>
      </p:sp>
      <p:sp>
        <p:nvSpPr>
          <p:cNvPr id="76" name="文本框 75">
            <a:extLst>
              <a:ext uri="{FF2B5EF4-FFF2-40B4-BE49-F238E27FC236}">
                <a16:creationId xmlns:a16="http://schemas.microsoft.com/office/drawing/2014/main" id="{5D0A2113-D0D7-C51D-3327-AA121112C107}"/>
              </a:ext>
            </a:extLst>
          </p:cNvPr>
          <p:cNvSpPr txBox="1"/>
          <p:nvPr>
            <p:custDataLst>
              <p:tags r:id="rId11"/>
            </p:custDataLst>
          </p:nvPr>
        </p:nvSpPr>
        <p:spPr>
          <a:xfrm>
            <a:off x="670796" y="2500507"/>
            <a:ext cx="2760001" cy="401320"/>
          </a:xfrm>
          <a:prstGeom prst="rect">
            <a:avLst/>
          </a:prstGeom>
          <a:noFill/>
        </p:spPr>
        <p:txBody>
          <a:bodyPr wrap="square" lIns="90000" tIns="46800" rIns="90000" bIns="0" anchor="b" anchorCtr="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r">
              <a:lnSpc>
                <a:spcPct val="120000"/>
              </a:lnSpc>
            </a:pPr>
            <a:r>
              <a:rPr lang="zh-CN" altLang="en-US" sz="2000" b="1" spc="300" dirty="0">
                <a:solidFill>
                  <a:srgbClr val="221F19"/>
                </a:solidFill>
                <a:latin typeface="Arial" panose="020B0604020202020204" pitchFamily="34" charset="0"/>
                <a:ea typeface="微软雅黑" panose="020B0503020204020204" pitchFamily="34" charset="-122"/>
                <a:sym typeface="Arial" panose="020B0604020202020204" pitchFamily="34" charset="0"/>
              </a:rPr>
              <a:t>数据整合</a:t>
            </a:r>
          </a:p>
        </p:txBody>
      </p:sp>
      <p:sp>
        <p:nvSpPr>
          <p:cNvPr id="77" name="文本框 76">
            <a:extLst>
              <a:ext uri="{FF2B5EF4-FFF2-40B4-BE49-F238E27FC236}">
                <a16:creationId xmlns:a16="http://schemas.microsoft.com/office/drawing/2014/main" id="{9837F12B-61B4-FE9D-82A0-456B3FEA72BF}"/>
              </a:ext>
            </a:extLst>
          </p:cNvPr>
          <p:cNvSpPr txBox="1"/>
          <p:nvPr>
            <p:custDataLst>
              <p:tags r:id="rId12"/>
            </p:custDataLst>
          </p:nvPr>
        </p:nvSpPr>
        <p:spPr>
          <a:xfrm>
            <a:off x="670796" y="2929766"/>
            <a:ext cx="2760001" cy="1288684"/>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zh-CN" altLang="en-US" sz="1400" spc="150" dirty="0">
                <a:solidFill>
                  <a:srgbClr val="221F19"/>
                </a:solidFill>
                <a:latin typeface="Arial" panose="020B0604020202020204" pitchFamily="34" charset="0"/>
                <a:ea typeface="微软雅黑" panose="020B0503020204020204" pitchFamily="34" charset="-122"/>
                <a:sym typeface="Arial" panose="020B0604020202020204" pitchFamily="34" charset="0"/>
              </a:rPr>
              <a:t>招生信息和导师简介统一展示，方便学生在同一界面获得所需</a:t>
            </a:r>
            <a:r>
              <a:rPr lang="zh-CN" altLang="en-US" sz="1400" spc="150" dirty="0">
                <a:solidFill>
                  <a:srgbClr val="000000"/>
                </a:solidFill>
                <a:latin typeface="Arial" panose="020B0604020202020204" pitchFamily="34" charset="0"/>
                <a:ea typeface="微软雅黑" panose="020B0503020204020204" pitchFamily="34" charset="-122"/>
                <a:sym typeface="Arial" panose="020B0604020202020204" pitchFamily="34" charset="0"/>
              </a:rPr>
              <a:t>信息，节省查找时间并提升决策效率。</a:t>
            </a:r>
          </a:p>
        </p:txBody>
      </p:sp>
      <p:sp>
        <p:nvSpPr>
          <p:cNvPr id="78" name="文本框 77">
            <a:extLst>
              <a:ext uri="{FF2B5EF4-FFF2-40B4-BE49-F238E27FC236}">
                <a16:creationId xmlns:a16="http://schemas.microsoft.com/office/drawing/2014/main" id="{EA88D612-9C40-9FFA-35FD-2662BC2F072E}"/>
              </a:ext>
            </a:extLst>
          </p:cNvPr>
          <p:cNvSpPr txBox="1"/>
          <p:nvPr>
            <p:custDataLst>
              <p:tags r:id="rId13"/>
            </p:custDataLst>
          </p:nvPr>
        </p:nvSpPr>
        <p:spPr>
          <a:xfrm>
            <a:off x="670796" y="4745967"/>
            <a:ext cx="2760001" cy="401320"/>
          </a:xfrm>
          <a:prstGeom prst="rect">
            <a:avLst/>
          </a:prstGeom>
          <a:noFill/>
        </p:spPr>
        <p:txBody>
          <a:bodyPr wrap="square" lIns="90000" tIns="46800" rIns="90000" bIns="0" anchor="b" anchorCtr="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r">
              <a:lnSpc>
                <a:spcPct val="120000"/>
              </a:lnSpc>
            </a:pPr>
            <a:r>
              <a:rPr lang="zh-CN" altLang="en-US" sz="2000" b="1" spc="300" dirty="0">
                <a:solidFill>
                  <a:srgbClr val="221F19"/>
                </a:solidFill>
                <a:latin typeface="Arial" panose="020B0604020202020204" pitchFamily="34" charset="0"/>
                <a:ea typeface="微软雅黑" panose="020B0503020204020204" pitchFamily="34" charset="-122"/>
                <a:sym typeface="Arial" panose="020B0604020202020204" pitchFamily="34" charset="0"/>
              </a:rPr>
              <a:t>信息共享</a:t>
            </a:r>
          </a:p>
        </p:txBody>
      </p:sp>
      <p:sp>
        <p:nvSpPr>
          <p:cNvPr id="79" name="文本框 78">
            <a:extLst>
              <a:ext uri="{FF2B5EF4-FFF2-40B4-BE49-F238E27FC236}">
                <a16:creationId xmlns:a16="http://schemas.microsoft.com/office/drawing/2014/main" id="{38D45B70-0408-6D5C-9E03-E52987CC3A5B}"/>
              </a:ext>
            </a:extLst>
          </p:cNvPr>
          <p:cNvSpPr txBox="1"/>
          <p:nvPr>
            <p:custDataLst>
              <p:tags r:id="rId14"/>
            </p:custDataLst>
          </p:nvPr>
        </p:nvSpPr>
        <p:spPr>
          <a:xfrm>
            <a:off x="670796" y="5175226"/>
            <a:ext cx="2760001" cy="1312657"/>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zh-CN" altLang="en-US" sz="1400" spc="150" dirty="0">
                <a:solidFill>
                  <a:srgbClr val="221F19"/>
                </a:solidFill>
                <a:latin typeface="Arial" panose="020B0604020202020204" pitchFamily="34" charset="0"/>
                <a:ea typeface="微软雅黑" panose="020B0503020204020204" pitchFamily="34" charset="-122"/>
                <a:sym typeface="Arial" panose="020B0604020202020204" pitchFamily="34" charset="0"/>
              </a:rPr>
              <a:t>透明显示导师选择情况，包括招生人数、当前状态等信息，确保师生双向选择过程更加公开和公正。</a:t>
            </a:r>
          </a:p>
        </p:txBody>
      </p:sp>
      <p:sp>
        <p:nvSpPr>
          <p:cNvPr id="80" name="任意多边形: 形状 79">
            <a:extLst>
              <a:ext uri="{FF2B5EF4-FFF2-40B4-BE49-F238E27FC236}">
                <a16:creationId xmlns:a16="http://schemas.microsoft.com/office/drawing/2014/main" id="{A2FF21D1-7483-2CD0-DE26-FB6FB632260B}"/>
              </a:ext>
            </a:extLst>
          </p:cNvPr>
          <p:cNvSpPr/>
          <p:nvPr>
            <p:custDataLst>
              <p:tags r:id="rId15"/>
            </p:custDataLst>
          </p:nvPr>
        </p:nvSpPr>
        <p:spPr>
          <a:xfrm rot="21141751">
            <a:off x="4039633" y="3643520"/>
            <a:ext cx="192643" cy="1162594"/>
          </a:xfrm>
          <a:custGeom>
            <a:avLst/>
            <a:gdLst>
              <a:gd name="connsiteX0" fmla="*/ 192643 w 192643"/>
              <a:gd name="connsiteY0" fmla="*/ 0 h 1056904"/>
              <a:gd name="connsiteX1" fmla="*/ 26389 w 192643"/>
              <a:gd name="connsiteY1" fmla="*/ 546265 h 1056904"/>
              <a:gd name="connsiteX2" fmla="*/ 2638 w 192643"/>
              <a:gd name="connsiteY2" fmla="*/ 1056904 h 1056904"/>
            </a:gdLst>
            <a:ahLst/>
            <a:cxnLst>
              <a:cxn ang="0">
                <a:pos x="connsiteX0" y="connsiteY0"/>
              </a:cxn>
              <a:cxn ang="0">
                <a:pos x="connsiteX1" y="connsiteY1"/>
              </a:cxn>
              <a:cxn ang="0">
                <a:pos x="connsiteX2" y="connsiteY2"/>
              </a:cxn>
            </a:cxnLst>
            <a:rect l="l" t="t" r="r" b="b"/>
            <a:pathLst>
              <a:path w="192643" h="1056904">
                <a:moveTo>
                  <a:pt x="192643" y="0"/>
                </a:moveTo>
                <a:cubicBezTo>
                  <a:pt x="125349" y="185057"/>
                  <a:pt x="58056" y="370114"/>
                  <a:pt x="26389" y="546265"/>
                </a:cubicBezTo>
                <a:cubicBezTo>
                  <a:pt x="-5278" y="722416"/>
                  <a:pt x="-1320" y="889660"/>
                  <a:pt x="2638" y="1056904"/>
                </a:cubicBezTo>
              </a:path>
            </a:pathLst>
          </a:custGeom>
          <a:noFill/>
          <a:ln w="38100" cap="flat" cmpd="sng" algn="ctr">
            <a:solidFill>
              <a:srgbClr val="000000">
                <a:lumMod val="65000"/>
                <a:lumOff val="35000"/>
              </a:srgbClr>
            </a:solidFill>
            <a:prstDash val="solid"/>
            <a:miter lim="800000"/>
            <a:headEnd type="triangle"/>
          </a:ln>
          <a:effectLst/>
        </p:spPr>
        <p:txBody>
          <a:bodyPr wrap="square" rtlCol="0" anchor="ctr">
            <a:normAutofit/>
          </a:bodyPr>
          <a:lstStyle/>
          <a:p>
            <a:pPr algn="ctr">
              <a:defRPr/>
            </a:pPr>
            <a:endParaRPr lang="zh-CN" altLang="en-US" kern="0">
              <a:solidFill>
                <a:srgbClr val="221F19"/>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任意多边形: 形状 80">
            <a:extLst>
              <a:ext uri="{FF2B5EF4-FFF2-40B4-BE49-F238E27FC236}">
                <a16:creationId xmlns:a16="http://schemas.microsoft.com/office/drawing/2014/main" id="{9F6B0D07-1461-E221-D978-23B434844486}"/>
              </a:ext>
            </a:extLst>
          </p:cNvPr>
          <p:cNvSpPr/>
          <p:nvPr>
            <p:custDataLst>
              <p:tags r:id="rId16"/>
            </p:custDataLst>
          </p:nvPr>
        </p:nvSpPr>
        <p:spPr>
          <a:xfrm rot="10191681">
            <a:off x="7784766" y="3643519"/>
            <a:ext cx="192643" cy="1162594"/>
          </a:xfrm>
          <a:custGeom>
            <a:avLst/>
            <a:gdLst>
              <a:gd name="connsiteX0" fmla="*/ 192643 w 192643"/>
              <a:gd name="connsiteY0" fmla="*/ 0 h 1056904"/>
              <a:gd name="connsiteX1" fmla="*/ 26389 w 192643"/>
              <a:gd name="connsiteY1" fmla="*/ 546265 h 1056904"/>
              <a:gd name="connsiteX2" fmla="*/ 2638 w 192643"/>
              <a:gd name="connsiteY2" fmla="*/ 1056904 h 1056904"/>
            </a:gdLst>
            <a:ahLst/>
            <a:cxnLst>
              <a:cxn ang="0">
                <a:pos x="connsiteX0" y="connsiteY0"/>
              </a:cxn>
              <a:cxn ang="0">
                <a:pos x="connsiteX1" y="connsiteY1"/>
              </a:cxn>
              <a:cxn ang="0">
                <a:pos x="connsiteX2" y="connsiteY2"/>
              </a:cxn>
            </a:cxnLst>
            <a:rect l="l" t="t" r="r" b="b"/>
            <a:pathLst>
              <a:path w="192643" h="1056904">
                <a:moveTo>
                  <a:pt x="192643" y="0"/>
                </a:moveTo>
                <a:cubicBezTo>
                  <a:pt x="125349" y="185057"/>
                  <a:pt x="58056" y="370114"/>
                  <a:pt x="26389" y="546265"/>
                </a:cubicBezTo>
                <a:cubicBezTo>
                  <a:pt x="-5278" y="722416"/>
                  <a:pt x="-1320" y="889660"/>
                  <a:pt x="2638" y="1056904"/>
                </a:cubicBezTo>
              </a:path>
            </a:pathLst>
          </a:custGeom>
          <a:noFill/>
          <a:ln w="38100" cap="flat" cmpd="sng" algn="ctr">
            <a:solidFill>
              <a:srgbClr val="000000">
                <a:lumMod val="65000"/>
                <a:lumOff val="35000"/>
              </a:srgbClr>
            </a:solidFill>
            <a:prstDash val="solid"/>
            <a:miter lim="800000"/>
            <a:headEnd type="triangle"/>
          </a:ln>
          <a:effectLst/>
        </p:spPr>
        <p:txBody>
          <a:bodyPr wrap="square" rtlCol="0" anchor="ctr">
            <a:normAutofit/>
          </a:bodyPr>
          <a:lstStyle/>
          <a:p>
            <a:pPr algn="ctr">
              <a:defRPr/>
            </a:pPr>
            <a:endParaRPr lang="zh-CN" altLang="en-US" kern="0">
              <a:solidFill>
                <a:srgbClr val="221F19"/>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任意多边形: 形状 81">
            <a:extLst>
              <a:ext uri="{FF2B5EF4-FFF2-40B4-BE49-F238E27FC236}">
                <a16:creationId xmlns:a16="http://schemas.microsoft.com/office/drawing/2014/main" id="{86499FA1-F79D-CF85-5790-374FA19A3900}"/>
              </a:ext>
            </a:extLst>
          </p:cNvPr>
          <p:cNvSpPr/>
          <p:nvPr>
            <p:custDataLst>
              <p:tags r:id="rId17"/>
            </p:custDataLst>
          </p:nvPr>
        </p:nvSpPr>
        <p:spPr>
          <a:xfrm rot="15567151">
            <a:off x="5958926" y="5368079"/>
            <a:ext cx="192643" cy="1162594"/>
          </a:xfrm>
          <a:custGeom>
            <a:avLst/>
            <a:gdLst>
              <a:gd name="connsiteX0" fmla="*/ 192643 w 192643"/>
              <a:gd name="connsiteY0" fmla="*/ 0 h 1056904"/>
              <a:gd name="connsiteX1" fmla="*/ 26389 w 192643"/>
              <a:gd name="connsiteY1" fmla="*/ 546265 h 1056904"/>
              <a:gd name="connsiteX2" fmla="*/ 2638 w 192643"/>
              <a:gd name="connsiteY2" fmla="*/ 1056904 h 1056904"/>
            </a:gdLst>
            <a:ahLst/>
            <a:cxnLst>
              <a:cxn ang="0">
                <a:pos x="connsiteX0" y="connsiteY0"/>
              </a:cxn>
              <a:cxn ang="0">
                <a:pos x="connsiteX1" y="connsiteY1"/>
              </a:cxn>
              <a:cxn ang="0">
                <a:pos x="connsiteX2" y="connsiteY2"/>
              </a:cxn>
            </a:cxnLst>
            <a:rect l="l" t="t" r="r" b="b"/>
            <a:pathLst>
              <a:path w="192643" h="1056904">
                <a:moveTo>
                  <a:pt x="192643" y="0"/>
                </a:moveTo>
                <a:cubicBezTo>
                  <a:pt x="125349" y="185057"/>
                  <a:pt x="58056" y="370114"/>
                  <a:pt x="26389" y="546265"/>
                </a:cubicBezTo>
                <a:cubicBezTo>
                  <a:pt x="-5278" y="722416"/>
                  <a:pt x="-1320" y="889660"/>
                  <a:pt x="2638" y="1056904"/>
                </a:cubicBezTo>
              </a:path>
            </a:pathLst>
          </a:custGeom>
          <a:noFill/>
          <a:ln w="38100" cap="flat" cmpd="sng" algn="ctr">
            <a:solidFill>
              <a:srgbClr val="000000">
                <a:lumMod val="65000"/>
                <a:lumOff val="35000"/>
              </a:srgbClr>
            </a:solidFill>
            <a:prstDash val="solid"/>
            <a:miter lim="800000"/>
            <a:headEnd type="triangle"/>
          </a:ln>
          <a:effectLst/>
        </p:spPr>
        <p:txBody>
          <a:bodyPr wrap="square" rtlCol="0" anchor="ctr">
            <a:normAutofit/>
          </a:bodyPr>
          <a:lstStyle/>
          <a:p>
            <a:pPr algn="ctr">
              <a:defRPr/>
            </a:pPr>
            <a:endParaRPr lang="zh-CN" altLang="en-US" kern="0">
              <a:solidFill>
                <a:srgbClr val="221F19"/>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任意多边形: 形状 82">
            <a:extLst>
              <a:ext uri="{FF2B5EF4-FFF2-40B4-BE49-F238E27FC236}">
                <a16:creationId xmlns:a16="http://schemas.microsoft.com/office/drawing/2014/main" id="{1E357059-2E51-19C1-9A2F-59E51E8F1BDE}"/>
              </a:ext>
            </a:extLst>
          </p:cNvPr>
          <p:cNvSpPr/>
          <p:nvPr>
            <p:custDataLst>
              <p:tags r:id="rId18"/>
            </p:custDataLst>
          </p:nvPr>
        </p:nvSpPr>
        <p:spPr>
          <a:xfrm rot="4944297">
            <a:off x="5958747" y="1846045"/>
            <a:ext cx="192643" cy="1162594"/>
          </a:xfrm>
          <a:custGeom>
            <a:avLst/>
            <a:gdLst>
              <a:gd name="connsiteX0" fmla="*/ 192643 w 192643"/>
              <a:gd name="connsiteY0" fmla="*/ 0 h 1056904"/>
              <a:gd name="connsiteX1" fmla="*/ 26389 w 192643"/>
              <a:gd name="connsiteY1" fmla="*/ 546265 h 1056904"/>
              <a:gd name="connsiteX2" fmla="*/ 2638 w 192643"/>
              <a:gd name="connsiteY2" fmla="*/ 1056904 h 1056904"/>
            </a:gdLst>
            <a:ahLst/>
            <a:cxnLst>
              <a:cxn ang="0">
                <a:pos x="connsiteX0" y="connsiteY0"/>
              </a:cxn>
              <a:cxn ang="0">
                <a:pos x="connsiteX1" y="connsiteY1"/>
              </a:cxn>
              <a:cxn ang="0">
                <a:pos x="connsiteX2" y="connsiteY2"/>
              </a:cxn>
            </a:cxnLst>
            <a:rect l="l" t="t" r="r" b="b"/>
            <a:pathLst>
              <a:path w="192643" h="1056904">
                <a:moveTo>
                  <a:pt x="192643" y="0"/>
                </a:moveTo>
                <a:cubicBezTo>
                  <a:pt x="125349" y="185057"/>
                  <a:pt x="58056" y="370114"/>
                  <a:pt x="26389" y="546265"/>
                </a:cubicBezTo>
                <a:cubicBezTo>
                  <a:pt x="-5278" y="722416"/>
                  <a:pt x="-1320" y="889660"/>
                  <a:pt x="2638" y="1056904"/>
                </a:cubicBezTo>
              </a:path>
            </a:pathLst>
          </a:custGeom>
          <a:noFill/>
          <a:ln w="38100" cap="flat" cmpd="sng" algn="ctr">
            <a:solidFill>
              <a:srgbClr val="000000">
                <a:lumMod val="65000"/>
                <a:lumOff val="35000"/>
              </a:srgbClr>
            </a:solidFill>
            <a:prstDash val="solid"/>
            <a:miter lim="800000"/>
            <a:headEnd type="triangle"/>
          </a:ln>
          <a:effectLst/>
        </p:spPr>
        <p:txBody>
          <a:bodyPr wrap="square" rtlCol="0" anchor="ctr">
            <a:normAutofit/>
          </a:bodyPr>
          <a:lstStyle/>
          <a:p>
            <a:pPr algn="ctr">
              <a:defRPr/>
            </a:pPr>
            <a:endParaRPr lang="zh-CN" altLang="en-US" kern="0">
              <a:solidFill>
                <a:srgbClr val="221F19"/>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descr="底图">
            <a:extLst>
              <a:ext uri="{FF2B5EF4-FFF2-40B4-BE49-F238E27FC236}">
                <a16:creationId xmlns:a16="http://schemas.microsoft.com/office/drawing/2014/main" id="{60CBC6B8-E8C9-3311-78E2-3F9CE1486F88}"/>
              </a:ext>
            </a:extLst>
          </p:cNvPr>
          <p:cNvPicPr>
            <a:picLocks noChangeAspect="1"/>
          </p:cNvPicPr>
          <p:nvPr>
            <p:custDataLst>
              <p:tags r:id="rId19"/>
            </p:custDataLst>
          </p:nvPr>
        </p:nvPicPr>
        <p:blipFill>
          <a:blip r:embed="rId23"/>
          <a:srcRect t="51611" b="37473"/>
          <a:stretch>
            <a:fillRect/>
          </a:stretch>
        </p:blipFill>
        <p:spPr>
          <a:xfrm>
            <a:off x="0" y="0"/>
            <a:ext cx="12207558" cy="526415"/>
          </a:xfrm>
          <a:prstGeom prst="rect">
            <a:avLst/>
          </a:prstGeom>
        </p:spPr>
      </p:pic>
      <p:grpSp>
        <p:nvGrpSpPr>
          <p:cNvPr id="3" name="组合 2">
            <a:extLst>
              <a:ext uri="{FF2B5EF4-FFF2-40B4-BE49-F238E27FC236}">
                <a16:creationId xmlns:a16="http://schemas.microsoft.com/office/drawing/2014/main" id="{4B5404D5-247D-B9B4-F856-04CCB0553351}"/>
              </a:ext>
            </a:extLst>
          </p:cNvPr>
          <p:cNvGrpSpPr/>
          <p:nvPr/>
        </p:nvGrpSpPr>
        <p:grpSpPr>
          <a:xfrm>
            <a:off x="8251622" y="-182563"/>
            <a:ext cx="3944823" cy="870585"/>
            <a:chOff x="218930" y="27621"/>
            <a:chExt cx="3944823" cy="870585"/>
          </a:xfrm>
        </p:grpSpPr>
        <p:pic>
          <p:nvPicPr>
            <p:cNvPr id="4" name="图片 3">
              <a:extLst>
                <a:ext uri="{FF2B5EF4-FFF2-40B4-BE49-F238E27FC236}">
                  <a16:creationId xmlns:a16="http://schemas.microsoft.com/office/drawing/2014/main" id="{5FBFD207-FCD2-95CF-ADA7-00552F76319B}"/>
                </a:ext>
              </a:extLst>
            </p:cNvPr>
            <p:cNvPicPr>
              <a:picLocks noChangeAspect="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930" y="198683"/>
              <a:ext cx="879961" cy="494736"/>
            </a:xfrm>
            <a:prstGeom prst="rect">
              <a:avLst/>
            </a:prstGeom>
          </p:spPr>
        </p:pic>
        <p:pic>
          <p:nvPicPr>
            <p:cNvPr id="5" name="Picture 3">
              <a:extLst>
                <a:ext uri="{FF2B5EF4-FFF2-40B4-BE49-F238E27FC236}">
                  <a16:creationId xmlns:a16="http://schemas.microsoft.com/office/drawing/2014/main" id="{0280E1D6-5FDF-AB73-176F-F57AC940B222}"/>
                </a:ext>
              </a:extLst>
            </p:cNvPr>
            <p:cNvPicPr>
              <a:picLocks noChangeAspect="1"/>
            </p:cNvPicPr>
            <p:nvPr/>
          </p:nvPicPr>
          <p:blipFill>
            <a:blip r:embed="rId26"/>
            <a:stretch>
              <a:fillRect/>
            </a:stretch>
          </p:blipFill>
          <p:spPr>
            <a:xfrm>
              <a:off x="889310" y="232410"/>
              <a:ext cx="616345" cy="461009"/>
            </a:xfrm>
            <a:prstGeom prst="rect">
              <a:avLst/>
            </a:prstGeom>
            <a:noFill/>
            <a:ln w="9525">
              <a:noFill/>
            </a:ln>
          </p:spPr>
        </p:pic>
        <p:pic>
          <p:nvPicPr>
            <p:cNvPr id="6" name="图片 8">
              <a:extLst>
                <a:ext uri="{FF2B5EF4-FFF2-40B4-BE49-F238E27FC236}">
                  <a16:creationId xmlns:a16="http://schemas.microsoft.com/office/drawing/2014/main" id="{4741152C-0EB4-4CE1-E3A6-795B94D22A33}"/>
                </a:ext>
              </a:extLst>
            </p:cNvPr>
            <p:cNvPicPr>
              <a:picLocks noChangeAspect="1"/>
            </p:cNvPicPr>
            <p:nvPr>
              <p:custDataLst>
                <p:tags r:id="rId20"/>
              </p:custDataLst>
            </p:nvPr>
          </p:nvPicPr>
          <p:blipFill rotWithShape="1">
            <a:blip r:embed="rId27" cstate="print">
              <a:extLst>
                <a:ext uri="{28A0092B-C50C-407E-A947-70E740481C1C}">
                  <a14:useLocalDpi xmlns:a14="http://schemas.microsoft.com/office/drawing/2010/main" val="0"/>
                </a:ext>
              </a:extLst>
            </a:blip>
            <a:srcRect l="21959" r="54324" b="80926"/>
            <a:stretch>
              <a:fillRect/>
            </a:stretch>
          </p:blipFill>
          <p:spPr>
            <a:xfrm>
              <a:off x="2141913" y="27621"/>
              <a:ext cx="2021840" cy="870585"/>
            </a:xfrm>
            <a:prstGeom prst="rect">
              <a:avLst/>
            </a:prstGeom>
          </p:spPr>
        </p:pic>
        <p:pic>
          <p:nvPicPr>
            <p:cNvPr id="8" name="图片 7">
              <a:extLst>
                <a:ext uri="{FF2B5EF4-FFF2-40B4-BE49-F238E27FC236}">
                  <a16:creationId xmlns:a16="http://schemas.microsoft.com/office/drawing/2014/main" id="{7DC6DDA5-FBD7-9237-3CED-A82D42E03C73}"/>
                </a:ext>
              </a:extLst>
            </p:cNvPr>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505655" y="308536"/>
              <a:ext cx="565080" cy="317648"/>
            </a:xfrm>
            <a:prstGeom prst="rect">
              <a:avLst/>
            </a:prstGeom>
          </p:spPr>
        </p:pic>
      </p:grpSp>
      <p:sp>
        <p:nvSpPr>
          <p:cNvPr id="17" name="矩形 4">
            <a:extLst>
              <a:ext uri="{FF2B5EF4-FFF2-40B4-BE49-F238E27FC236}">
                <a16:creationId xmlns:a16="http://schemas.microsoft.com/office/drawing/2014/main" id="{13237FD7-AC54-B822-EFCA-2308A2F26A62}"/>
              </a:ext>
            </a:extLst>
          </p:cNvPr>
          <p:cNvSpPr/>
          <p:nvPr/>
        </p:nvSpPr>
        <p:spPr>
          <a:xfrm>
            <a:off x="-2539" y="526415"/>
            <a:ext cx="3159980"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b="1" dirty="0">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B44047A-1756-2A9B-066E-D9E6F7B9C5DF}"/>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66387" y="587634"/>
            <a:ext cx="2622127" cy="465196"/>
          </a:xfrm>
          <a:prstGeom prst="rect">
            <a:avLst/>
          </a:prstGeom>
        </p:spPr>
      </p:pic>
      <p:sp>
        <p:nvSpPr>
          <p:cNvPr id="19" name="矩形 18">
            <a:extLst>
              <a:ext uri="{FF2B5EF4-FFF2-40B4-BE49-F238E27FC236}">
                <a16:creationId xmlns:a16="http://schemas.microsoft.com/office/drawing/2014/main" id="{088F0599-4290-F70D-7A61-6119D1079E62}"/>
              </a:ext>
            </a:extLst>
          </p:cNvPr>
          <p:cNvSpPr/>
          <p:nvPr/>
        </p:nvSpPr>
        <p:spPr>
          <a:xfrm>
            <a:off x="9932810"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创 新 与 规 划</a:t>
            </a:r>
          </a:p>
        </p:txBody>
      </p:sp>
      <p:sp>
        <p:nvSpPr>
          <p:cNvPr id="20" name="矩形 4">
            <a:extLst>
              <a:ext uri="{FF2B5EF4-FFF2-40B4-BE49-F238E27FC236}">
                <a16:creationId xmlns:a16="http://schemas.microsoft.com/office/drawing/2014/main" id="{0553AB6F-969B-A216-43FF-C31A57BC29CE}"/>
              </a:ext>
            </a:extLst>
          </p:cNvPr>
          <p:cNvSpPr/>
          <p:nvPr/>
        </p:nvSpPr>
        <p:spPr>
          <a:xfrm>
            <a:off x="7681541" y="526415"/>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完 成 情 况</a:t>
            </a:r>
          </a:p>
        </p:txBody>
      </p:sp>
      <p:sp>
        <p:nvSpPr>
          <p:cNvPr id="21" name="矩形 4">
            <a:extLst>
              <a:ext uri="{FF2B5EF4-FFF2-40B4-BE49-F238E27FC236}">
                <a16:creationId xmlns:a16="http://schemas.microsoft.com/office/drawing/2014/main" id="{A4D8EA81-4777-941F-0206-AA3075EDFC8F}"/>
              </a:ext>
            </a:extLst>
          </p:cNvPr>
          <p:cNvSpPr/>
          <p:nvPr/>
        </p:nvSpPr>
        <p:spPr>
          <a:xfrm>
            <a:off x="5431542" y="524109"/>
            <a:ext cx="2250000" cy="583565"/>
          </a:xfrm>
          <a:prstGeom prst="rect">
            <a:avLst/>
          </a:prstGeom>
          <a:solidFill>
            <a:srgbClr val="F5F5F5"/>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设 计 思 路</a:t>
            </a:r>
          </a:p>
        </p:txBody>
      </p:sp>
      <p:sp>
        <p:nvSpPr>
          <p:cNvPr id="22" name="矩形 4">
            <a:extLst>
              <a:ext uri="{FF2B5EF4-FFF2-40B4-BE49-F238E27FC236}">
                <a16:creationId xmlns:a16="http://schemas.microsoft.com/office/drawing/2014/main" id="{1BF50982-E2FF-F21C-66F8-44603140B08F}"/>
              </a:ext>
            </a:extLst>
          </p:cNvPr>
          <p:cNvSpPr/>
          <p:nvPr/>
        </p:nvSpPr>
        <p:spPr>
          <a:xfrm>
            <a:off x="3157440" y="525262"/>
            <a:ext cx="2273468" cy="583565"/>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7847CD73-6D97-F3AC-E690-761C12F422AA}"/>
              </a:ext>
            </a:extLst>
          </p:cNvPr>
          <p:cNvSpPr/>
          <p:nvPr/>
        </p:nvSpPr>
        <p:spPr>
          <a:xfrm flipH="1">
            <a:off x="3156170" y="525600"/>
            <a:ext cx="2274100" cy="587764"/>
          </a:xfrm>
          <a:prstGeom prst="rect">
            <a:avLst/>
          </a:prstGeom>
          <a:solidFill>
            <a:srgbClr val="2E75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课 题 背 景</a:t>
            </a:r>
          </a:p>
        </p:txBody>
      </p:sp>
    </p:spTree>
    <p:custDataLst>
      <p:tags r:id="rId1"/>
    </p:custDataLst>
    <p:extLst>
      <p:ext uri="{BB962C8B-B14F-4D97-AF65-F5344CB8AC3E}">
        <p14:creationId xmlns:p14="http://schemas.microsoft.com/office/powerpoint/2010/main" val="415877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1000"/>
                                        <p:tgtEl>
                                          <p:spTgt spid="71"/>
                                        </p:tgtEl>
                                      </p:cBhvr>
                                    </p:animEffect>
                                    <p:anim calcmode="lin" valueType="num">
                                      <p:cBhvr>
                                        <p:cTn id="32" dur="1000" fill="hold"/>
                                        <p:tgtEl>
                                          <p:spTgt spid="71"/>
                                        </p:tgtEl>
                                        <p:attrNameLst>
                                          <p:attrName>ppt_x</p:attrName>
                                        </p:attrNameLst>
                                      </p:cBhvr>
                                      <p:tavLst>
                                        <p:tav tm="0">
                                          <p:val>
                                            <p:strVal val="#ppt_x"/>
                                          </p:val>
                                        </p:tav>
                                        <p:tav tm="100000">
                                          <p:val>
                                            <p:strVal val="#ppt_x"/>
                                          </p:val>
                                        </p:tav>
                                      </p:tavLst>
                                    </p:anim>
                                    <p:anim calcmode="lin" valueType="num">
                                      <p:cBhvr>
                                        <p:cTn id="33" dur="1000" fill="hold"/>
                                        <p:tgtEl>
                                          <p:spTgt spid="7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800"/>
                                  </p:stCondLst>
                                  <p:childTnLst>
                                    <p:set>
                                      <p:cBhvr>
                                        <p:cTn id="35" dur="1" fill="hold">
                                          <p:stCondLst>
                                            <p:cond delay="0"/>
                                          </p:stCondLst>
                                        </p:cTn>
                                        <p:tgtEl>
                                          <p:spTgt spid="76"/>
                                        </p:tgtEl>
                                        <p:attrNameLst>
                                          <p:attrName>style.visibility</p:attrName>
                                        </p:attrNameLst>
                                      </p:cBhvr>
                                      <p:to>
                                        <p:strVal val="visible"/>
                                      </p:to>
                                    </p:set>
                                    <p:animEffect transition="in" filter="fade">
                                      <p:cBhvr>
                                        <p:cTn id="36" dur="1000"/>
                                        <p:tgtEl>
                                          <p:spTgt spid="76"/>
                                        </p:tgtEl>
                                      </p:cBhvr>
                                    </p:animEffect>
                                    <p:anim calcmode="lin" valueType="num">
                                      <p:cBhvr>
                                        <p:cTn id="37" dur="1000" fill="hold"/>
                                        <p:tgtEl>
                                          <p:spTgt spid="76"/>
                                        </p:tgtEl>
                                        <p:attrNameLst>
                                          <p:attrName>ppt_x</p:attrName>
                                        </p:attrNameLst>
                                      </p:cBhvr>
                                      <p:tavLst>
                                        <p:tav tm="0">
                                          <p:val>
                                            <p:strVal val="#ppt_x"/>
                                          </p:val>
                                        </p:tav>
                                        <p:tav tm="100000">
                                          <p:val>
                                            <p:strVal val="#ppt_x"/>
                                          </p:val>
                                        </p:tav>
                                      </p:tavLst>
                                    </p:anim>
                                    <p:anim calcmode="lin" valueType="num">
                                      <p:cBhvr>
                                        <p:cTn id="38" dur="1000" fill="hold"/>
                                        <p:tgtEl>
                                          <p:spTgt spid="7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80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1000"/>
                                        <p:tgtEl>
                                          <p:spTgt spid="77"/>
                                        </p:tgtEl>
                                      </p:cBhvr>
                                    </p:animEffect>
                                    <p:anim calcmode="lin" valueType="num">
                                      <p:cBhvr>
                                        <p:cTn id="42" dur="1000" fill="hold"/>
                                        <p:tgtEl>
                                          <p:spTgt spid="77"/>
                                        </p:tgtEl>
                                        <p:attrNameLst>
                                          <p:attrName>ppt_x</p:attrName>
                                        </p:attrNameLst>
                                      </p:cBhvr>
                                      <p:tavLst>
                                        <p:tav tm="0">
                                          <p:val>
                                            <p:strVal val="#ppt_x"/>
                                          </p:val>
                                        </p:tav>
                                        <p:tav tm="100000">
                                          <p:val>
                                            <p:strVal val="#ppt_x"/>
                                          </p:val>
                                        </p:tav>
                                      </p:tavLst>
                                    </p:anim>
                                    <p:anim calcmode="lin" valueType="num">
                                      <p:cBhvr>
                                        <p:cTn id="43" dur="1000" fill="hold"/>
                                        <p:tgtEl>
                                          <p:spTgt spid="7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160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1000"/>
                                        <p:tgtEl>
                                          <p:spTgt spid="78"/>
                                        </p:tgtEl>
                                      </p:cBhvr>
                                    </p:animEffect>
                                    <p:anim calcmode="lin" valueType="num">
                                      <p:cBhvr>
                                        <p:cTn id="47" dur="1000" fill="hold"/>
                                        <p:tgtEl>
                                          <p:spTgt spid="78"/>
                                        </p:tgtEl>
                                        <p:attrNameLst>
                                          <p:attrName>ppt_x</p:attrName>
                                        </p:attrNameLst>
                                      </p:cBhvr>
                                      <p:tavLst>
                                        <p:tav tm="0">
                                          <p:val>
                                            <p:strVal val="#ppt_x"/>
                                          </p:val>
                                        </p:tav>
                                        <p:tav tm="100000">
                                          <p:val>
                                            <p:strVal val="#ppt_x"/>
                                          </p:val>
                                        </p:tav>
                                      </p:tavLst>
                                    </p:anim>
                                    <p:anim calcmode="lin" valueType="num">
                                      <p:cBhvr>
                                        <p:cTn id="48" dur="1000" fill="hold"/>
                                        <p:tgtEl>
                                          <p:spTgt spid="7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160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1000"/>
                                        <p:tgtEl>
                                          <p:spTgt spid="79"/>
                                        </p:tgtEl>
                                      </p:cBhvr>
                                    </p:animEffect>
                                    <p:anim calcmode="lin" valueType="num">
                                      <p:cBhvr>
                                        <p:cTn id="52" dur="1000" fill="hold"/>
                                        <p:tgtEl>
                                          <p:spTgt spid="79"/>
                                        </p:tgtEl>
                                        <p:attrNameLst>
                                          <p:attrName>ppt_x</p:attrName>
                                        </p:attrNameLst>
                                      </p:cBhvr>
                                      <p:tavLst>
                                        <p:tav tm="0">
                                          <p:val>
                                            <p:strVal val="#ppt_x"/>
                                          </p:val>
                                        </p:tav>
                                        <p:tav tm="100000">
                                          <p:val>
                                            <p:strVal val="#ppt_x"/>
                                          </p:val>
                                        </p:tav>
                                      </p:tavLst>
                                    </p:anim>
                                    <p:anim calcmode="lin" valueType="num">
                                      <p:cBhvr>
                                        <p:cTn id="53" dur="1000" fill="hold"/>
                                        <p:tgtEl>
                                          <p:spTgt spid="7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10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100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anim calcmode="lin" valueType="num">
                                      <p:cBhvr>
                                        <p:cTn id="62" dur="1000" fill="hold"/>
                                        <p:tgtEl>
                                          <p:spTgt spid="73"/>
                                        </p:tgtEl>
                                        <p:attrNameLst>
                                          <p:attrName>ppt_x</p:attrName>
                                        </p:attrNameLst>
                                      </p:cBhvr>
                                      <p:tavLst>
                                        <p:tav tm="0">
                                          <p:val>
                                            <p:strVal val="#ppt_x"/>
                                          </p:val>
                                        </p:tav>
                                        <p:tav tm="100000">
                                          <p:val>
                                            <p:strVal val="#ppt_x"/>
                                          </p:val>
                                        </p:tav>
                                      </p:tavLst>
                                    </p:anim>
                                    <p:anim calcmode="lin" valueType="num">
                                      <p:cBhvr>
                                        <p:cTn id="63" dur="1000" fill="hold"/>
                                        <p:tgtEl>
                                          <p:spTgt spid="7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140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1000"/>
                                        <p:tgtEl>
                                          <p:spTgt spid="74"/>
                                        </p:tgtEl>
                                      </p:cBhvr>
                                    </p:animEffect>
                                    <p:anim calcmode="lin" valueType="num">
                                      <p:cBhvr>
                                        <p:cTn id="67" dur="1000" fill="hold"/>
                                        <p:tgtEl>
                                          <p:spTgt spid="74"/>
                                        </p:tgtEl>
                                        <p:attrNameLst>
                                          <p:attrName>ppt_x</p:attrName>
                                        </p:attrNameLst>
                                      </p:cBhvr>
                                      <p:tavLst>
                                        <p:tav tm="0">
                                          <p:val>
                                            <p:strVal val="#ppt_x"/>
                                          </p:val>
                                        </p:tav>
                                        <p:tav tm="100000">
                                          <p:val>
                                            <p:strVal val="#ppt_x"/>
                                          </p:val>
                                        </p:tav>
                                      </p:tavLst>
                                    </p:anim>
                                    <p:anim calcmode="lin" valueType="num">
                                      <p:cBhvr>
                                        <p:cTn id="68" dur="1000" fill="hold"/>
                                        <p:tgtEl>
                                          <p:spTgt spid="7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1400"/>
                                  </p:stCondLst>
                                  <p:childTnLst>
                                    <p:set>
                                      <p:cBhvr>
                                        <p:cTn id="70" dur="1" fill="hold">
                                          <p:stCondLst>
                                            <p:cond delay="0"/>
                                          </p:stCondLst>
                                        </p:cTn>
                                        <p:tgtEl>
                                          <p:spTgt spid="75"/>
                                        </p:tgtEl>
                                        <p:attrNameLst>
                                          <p:attrName>style.visibility</p:attrName>
                                        </p:attrNameLst>
                                      </p:cBhvr>
                                      <p:to>
                                        <p:strVal val="visible"/>
                                      </p:to>
                                    </p:set>
                                    <p:animEffect transition="in" filter="fade">
                                      <p:cBhvr>
                                        <p:cTn id="71" dur="1000"/>
                                        <p:tgtEl>
                                          <p:spTgt spid="75"/>
                                        </p:tgtEl>
                                      </p:cBhvr>
                                    </p:animEffect>
                                    <p:anim calcmode="lin" valueType="num">
                                      <p:cBhvr>
                                        <p:cTn id="72" dur="1000" fill="hold"/>
                                        <p:tgtEl>
                                          <p:spTgt spid="75"/>
                                        </p:tgtEl>
                                        <p:attrNameLst>
                                          <p:attrName>ppt_x</p:attrName>
                                        </p:attrNameLst>
                                      </p:cBhvr>
                                      <p:tavLst>
                                        <p:tav tm="0">
                                          <p:val>
                                            <p:strVal val="#ppt_x"/>
                                          </p:val>
                                        </p:tav>
                                        <p:tav tm="100000">
                                          <p:val>
                                            <p:strVal val="#ppt_x"/>
                                          </p:val>
                                        </p:tav>
                                      </p:tavLst>
                                    </p:anim>
                                    <p:anim calcmode="lin" valueType="num">
                                      <p:cBhvr>
                                        <p:cTn id="7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p:bldP spid="72" grpId="0"/>
      <p:bldP spid="73" grpId="0"/>
      <p:bldP spid="74" grpId="0"/>
      <p:bldP spid="75" grpId="0"/>
      <p:bldP spid="76" grpId="0"/>
      <p:bldP spid="77" grpId="0"/>
      <p:bldP spid="78" grpId="0"/>
      <p:bldP spid="79" grpId="0"/>
      <p:bldP spid="80" grpId="0" animBg="1"/>
      <p:bldP spid="81" grpId="0" animBg="1"/>
      <p:bldP spid="82" grpId="0" animBg="1"/>
      <p:bldP spid="8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0cd96bc2-477c-4b45-88e6-c2357d0eef62"/>
  <p:tag name="COMMONDATA" val="eyJoZGlkIjoiODc5ZTI5ZjRlN2VmYzhhZWFlNDVmYTlkOWY4OTkwZD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LAYERLEVEL" val="1_1"/>
  <p:tag name="KSO_WM_TAG_VERSION" val="1.0"/>
  <p:tag name="KSO_WM_BEAUTIFY_FLAG" val="#wm#"/>
  <p:tag name="KSO_WM_TEMPLATE_CATEGORY" val="custom"/>
  <p:tag name="KSO_WM_TEMPLATE_INDEX" val="20204362"/>
  <p:tag name="KSO_WM_UNIT_ID" val="custom20204362_27*m_i*1_2"/>
  <p:tag name="KSO_WM_UNIT_LINE_FORE_SCHEMECOLOR_INDEX" val="13"/>
  <p:tag name="KSO_WM_UNIT_LINE_FILL_TYPE" val="2"/>
  <p:tag name="KSO_WM_UNIT_TEXT_FILL_FORE_SCHEMECOLOR_INDEX" val="15"/>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LAYERLEVEL" val="1_1_1"/>
  <p:tag name="KSO_WM_TAG_VERSION" val="1.0"/>
  <p:tag name="KSO_WM_BEAUTIFY_FLAG" val="#wm#"/>
  <p:tag name="KSO_WM_TEMPLATE_CATEGORY" val="custom"/>
  <p:tag name="KSO_WM_TEMPLATE_INDEX" val="20204362"/>
  <p:tag name="KSO_WM_UNIT_ID" val="custom20204362_27*m_h_i*1_3_1"/>
  <p:tag name="KSO_WM_UNIT_FILL_FORE_SCHEMECOLOR_INDEX" val="6"/>
  <p:tag name="KSO_WM_UNIT_FILL_TYPE" val="1"/>
  <p:tag name="KSO_WM_UNIT_TEXT_FILL_FORE_SCHEMECOLOR_INDEX" val="15"/>
  <p:tag name="KSO_WM_UNIT_TEXT_FILL_TYPE" val="1"/>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LAYERLEVEL" val="1_1_1"/>
  <p:tag name="KSO_WM_TAG_VERSION" val="1.0"/>
  <p:tag name="KSO_WM_BEAUTIFY_FLAG" val="#wm#"/>
  <p:tag name="KSO_WM_TEMPLATE_CATEGORY" val="custom"/>
  <p:tag name="KSO_WM_TEMPLATE_INDEX" val="20204362"/>
  <p:tag name="KSO_WM_UNIT_ID" val="custom20204362_27*m_h_i*1_4_1"/>
  <p:tag name="KSO_WM_UNIT_FILL_FORE_SCHEMECOLOR_INDEX" val="6"/>
  <p:tag name="KSO_WM_UNIT_FILL_TYPE" val="1"/>
  <p:tag name="KSO_WM_UNIT_TEXT_FILL_FORE_SCHEMECOLOR_INDEX" val="15"/>
  <p:tag name="KSO_WM_UNIT_TEXT_FILL_TYPE" val="1"/>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LAYERLEVEL" val="1_1_1"/>
  <p:tag name="KSO_WM_TAG_VERSION" val="1.0"/>
  <p:tag name="KSO_WM_BEAUTIFY_FLAG" val="#wm#"/>
  <p:tag name="KSO_WM_TEMPLATE_CATEGORY" val="custom"/>
  <p:tag name="KSO_WM_TEMPLATE_INDEX" val="20204362"/>
  <p:tag name="KSO_WM_UNIT_ID" val="custom20204362_27*m_h_i*1_5_1"/>
  <p:tag name="KSO_WM_UNIT_FILL_FORE_SCHEMECOLOR_INDEX" val="6"/>
  <p:tag name="KSO_WM_UNIT_FILL_TYPE" val="1"/>
  <p:tag name="KSO_WM_UNIT_TEXT_FILL_FORE_SCHEMECOLOR_INDEX" val="15"/>
  <p:tag name="KSO_WM_UNIT_TEXT_FILL_TYPE" val="1"/>
  <p:tag name="KSO_WM_UNIT_USESOURCEFORMAT_APPLY" val="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LAYERLEVEL" val="1_1"/>
  <p:tag name="KSO_WM_TAG_VERSION" val="1.0"/>
  <p:tag name="KSO_WM_BEAUTIFY_FLAG" val="#wm#"/>
  <p:tag name="KSO_WM_TEMPLATE_CATEGORY" val="custom"/>
  <p:tag name="KSO_WM_TEMPLATE_INDEX" val="20204362"/>
  <p:tag name="KSO_WM_UNIT_ID" val="custom20204362_27*m_i*1_1"/>
  <p:tag name="KSO_WM_UNIT_FILL_FORE_SCHEMECOLOR_INDEX" val="5"/>
  <p:tag name="KSO_WM_UNIT_FILL_TYPE" val="1"/>
  <p:tag name="KSO_WM_UNIT_TEXT_FILL_FORE_SCHEMECOLOR_INDEX" val="15"/>
  <p:tag name="KSO_WM_UNIT_TEXT_FILL_TYPE" val="1"/>
  <p:tag name="KSO_WM_UNIT_USESOURCEFORMAT_APPLY"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LAYERLEVEL" val="1_1_1"/>
  <p:tag name="KSO_WM_TAG_VERSION" val="1.0"/>
  <p:tag name="KSO_WM_BEAUTIFY_FLAG" val="#wm#"/>
  <p:tag name="KSO_WM_TEMPLATE_CATEGORY" val="custom"/>
  <p:tag name="KSO_WM_TEMPLATE_INDEX" val="20204362"/>
  <p:tag name="KSO_WM_UNIT_ID" val="custom20204362_27*m_h_i*1_1_1"/>
  <p:tag name="KSO_WM_UNIT_FILL_FORE_SCHEMECOLOR_INDEX" val="6"/>
  <p:tag name="KSO_WM_UNIT_FILL_TYPE" val="1"/>
  <p:tag name="KSO_WM_UNIT_TEXT_FILL_FORE_SCHEMECOLOR_INDEX" val="15"/>
  <p:tag name="KSO_WM_UNIT_TEXT_FILL_TYPE" val="1"/>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362"/>
  <p:tag name="KSO_WM_UNIT_ID" val="custom20204362_27*m_h_f*1_1_1"/>
  <p:tag name="KSO_WM_UNIT_TEXT_FILL_FORE_SCHEMECOLOR_INDEX" val="15"/>
  <p:tag name="KSO_WM_UNIT_TEXT_FILL_TYPE" val="1"/>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7*m_h_a*1_1_1"/>
  <p:tag name="KSO_WM_UNIT_ISNUMDGMTITLE" val="0"/>
  <p:tag name="KSO_WM_UNIT_TEXT_FILL_FORE_SCHEMECOLOR_INDEX" val="15"/>
  <p:tag name="KSO_WM_UNIT_TEXT_FILL_TYPE" val="1"/>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362"/>
  <p:tag name="KSO_WM_UNIT_ID" val="custom20204362_27*m_h_f*1_4_1"/>
  <p:tag name="KSO_WM_UNIT_TEXT_FILL_FORE_SCHEMECOLOR_INDEX" val="15"/>
  <p:tag name="KSO_WM_UNIT_TEXT_FILL_TYPE" val="1"/>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7*m_h_a*1_4_1"/>
  <p:tag name="KSO_WM_UNIT_ISNUMDGMTITLE" val="0"/>
  <p:tag name="KSO_WM_UNIT_TEXT_FILL_FORE_SCHEMECOLOR_INDEX" val="15"/>
  <p:tag name="KSO_WM_UNIT_TEXT_FILL_TYPE" val="1"/>
  <p:tag name="KSO_WM_UNIT_USESOURCEFORMAT_APPLY" val="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LAYERLEVEL" val="1_1_1"/>
  <p:tag name="KSO_WM_TAG_VERSION" val="1.0"/>
  <p:tag name="KSO_WM_BEAUTIFY_FLAG" val="#wm#"/>
  <p:tag name="KSO_WM_TEMPLATE_CATEGORY" val="custom"/>
  <p:tag name="KSO_WM_TEMPLATE_INDEX" val="20204362"/>
  <p:tag name="KSO_WM_UNIT_ID" val="custom20204362_27*m_h_i*1_6_1"/>
  <p:tag name="KSO_WM_UNIT_FILL_FORE_SCHEMECOLOR_INDEX" val="6"/>
  <p:tag name="KSO_WM_UNIT_FILL_TYPE" val="1"/>
  <p:tag name="KSO_WM_UNIT_TEXT_FILL_FORE_SCHEMECOLOR_INDEX" val="15"/>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7*m_h_a*1_3_1"/>
  <p:tag name="KSO_WM_UNIT_ISNUMDGMTITLE" val="0"/>
  <p:tag name="KSO_WM_UNIT_TEXT_FILL_FORE_SCHEMECOLOR_INDEX" val="15"/>
  <p:tag name="KSO_WM_UNIT_TEXT_FILL_TYPE" val="1"/>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362"/>
  <p:tag name="KSO_WM_UNIT_ID" val="custom20204362_27*m_h_f*1_5_1"/>
  <p:tag name="KSO_WM_UNIT_TEXT_FILL_FORE_SCHEMECOLOR_INDEX" val="15"/>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7*m_h_a*1_5_1"/>
  <p:tag name="KSO_WM_UNIT_ISNUMDGMTITLE" val="0"/>
  <p:tag name="KSO_WM_UNIT_TEXT_FILL_FORE_SCHEMECOLOR_INDEX" val="15"/>
  <p:tag name="KSO_WM_UNIT_TEXT_FILL_TYPE" val="1"/>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362"/>
  <p:tag name="KSO_WM_UNIT_ID" val="custom20204362_27*m_h_f*1_6_1"/>
  <p:tag name="KSO_WM_UNIT_TEXT_FILL_FORE_SCHEMECOLOR_INDEX" val="15"/>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7*m_h_a*1_6_1"/>
  <p:tag name="KSO_WM_UNIT_ISNUMDGMTITLE" val="0"/>
  <p:tag name="KSO_WM_UNIT_TEXT_FILL_FORE_SCHEMECOLOR_INDEX" val="15"/>
  <p:tag name="KSO_WM_UNIT_TEXT_FILL_TYPE" val="1"/>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362"/>
  <p:tag name="KSO_WM_UNIT_ID" val="custom20204362_27*m_h_f*1_2_1"/>
  <p:tag name="KSO_WM_UNIT_TEXT_FILL_FORE_SCHEMECOLOR_INDEX" val="15"/>
  <p:tag name="KSO_WM_UNIT_TEXT_FILL_TYPE" val="1"/>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27*m_h_a*1_2_1"/>
  <p:tag name="KSO_WM_UNIT_ISNUMDGMTITLE" val="0"/>
  <p:tag name="KSO_WM_UNIT_TEXT_FILL_FORE_SCHEMECOLOR_INDEX" val="15"/>
  <p:tag name="KSO_WM_UNIT_TEXT_FILL_TYPE" val="1"/>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LAYERLEVEL" val="1_1_1"/>
  <p:tag name="KSO_WM_TAG_VERSION" val="1.0"/>
  <p:tag name="KSO_WM_BEAUTIFY_FLAG" val="#wm#"/>
  <p:tag name="KSO_WM_TEMPLATE_CATEGORY" val="custom"/>
  <p:tag name="KSO_WM_TEMPLATE_INDEX" val="20204362"/>
  <p:tag name="KSO_WM_UNIT_ID" val="custom20204362_27*m_h_i*1_2_1"/>
  <p:tag name="KSO_WM_UNIT_FILL_FORE_SCHEMECOLOR_INDEX" val="5"/>
  <p:tag name="KSO_WM_UNIT_FILL_TYPE" val="1"/>
  <p:tag name="KSO_WM_UNIT_TEXT_FILL_FORE_SCHEMECOLOR_INDEX" val="15"/>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362"/>
  <p:tag name="KSO_WM_UNIT_ID" val="custom20204362_27*m_h_f*1_3_1"/>
  <p:tag name="KSO_WM_UNIT_TEXT_FILL_FORE_SCHEMECOLOR_INDEX" val="15"/>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918"/>
  <p:tag name="KSO_WM_SPECIAL_SOURCE" val="bdnul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918"/>
  <p:tag name="KSO_WM_SPECIAL_SOURCE" val="bdnul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22.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ID" val="custom20204362_13*i*1"/>
  <p:tag name="KSO_WM_TEMPLATE_CATEGORY" val="custom"/>
  <p:tag name="KSO_WM_TEMPLATE_INDEX" val="20204362"/>
  <p:tag name="KSO_WM_UNIT_LAYERLEVEL" val="1"/>
  <p:tag name="KSO_WM_TAG_VERSION" val="1.0"/>
  <p:tag name="KSO_WM_BEAUTIFY_FLAG" val="#wm#"/>
  <p:tag name="KSO_WM_UNIT_TYPE" val="i"/>
  <p:tag name="KSO_WM_UNIT_INDEX"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ID" val="custom20204362_13*i*2"/>
  <p:tag name="KSO_WM_TEMPLATE_CATEGORY" val="custom"/>
  <p:tag name="KSO_WM_TEMPLATE_INDEX" val="20204362"/>
  <p:tag name="KSO_WM_UNIT_LAYERLEVEL" val="1"/>
  <p:tag name="KSO_WM_TAG_VERSION" val="1.0"/>
  <p:tag name="KSO_WM_BEAUTIFY_FLAG" val="#wm#"/>
  <p:tag name="KSO_WM_UNIT_TYPE" val="i"/>
  <p:tag name="KSO_WM_UNIT_INDEX" val="2"/>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ID" val="custom20204362_13*i*3"/>
  <p:tag name="KSO_WM_TEMPLATE_CATEGORY" val="custom"/>
  <p:tag name="KSO_WM_TEMPLATE_INDEX" val="20204362"/>
  <p:tag name="KSO_WM_UNIT_LAYERLEVEL" val="1"/>
  <p:tag name="KSO_WM_TAG_VERSION" val="1.0"/>
  <p:tag name="KSO_WM_BEAUTIFY_FLAG" val="#wm#"/>
  <p:tag name="KSO_WM_UNIT_TYPE" val="i"/>
  <p:tag name="KSO_WM_UNIT_INDEX" val="3"/>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ID" val="custom20204362_13*i*4"/>
  <p:tag name="KSO_WM_TEMPLATE_CATEGORY" val="custom"/>
  <p:tag name="KSO_WM_TEMPLATE_INDEX" val="20204362"/>
  <p:tag name="KSO_WM_UNIT_LAYERLEVEL" val="1"/>
  <p:tag name="KSO_WM_TAG_VERSION" val="1.0"/>
  <p:tag name="KSO_WM_BEAUTIFY_FLAG" val="#wm#"/>
  <p:tag name="KSO_WM_UNIT_TYPE" val="i"/>
  <p:tag name="KSO_WM_UNIT_INDEX" val="4"/>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2"/>
  <p:tag name="KSO_WM_UNIT_ID" val="custom20204362_13*i*5"/>
  <p:tag name="KSO_WM_TEMPLATE_CATEGORY" val="custom"/>
  <p:tag name="KSO_WM_TEMPLATE_INDEX" val="20204362"/>
  <p:tag name="KSO_WM_UNIT_LAYERLEVEL" val="1"/>
  <p:tag name="KSO_WM_TAG_VERSION" val="1.0"/>
  <p:tag name="KSO_WM_BEAUTIFY_FLAG" val="#wm#"/>
  <p:tag name="KSO_WM_UNIT_TYPE" val="i"/>
  <p:tag name="KSO_WM_UNIT_INDEX" val="5"/>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关键词"/>
  <p:tag name="KSO_WM_UNIT_NOCLEAR" val="0"/>
  <p:tag name="KSO_WM_UNIT_VALUE" val="5"/>
  <p:tag name="KSO_WM_DIAGRAM_GROUP_CODE" val="l1-2"/>
  <p:tag name="KSO_WM_UNIT_TYPE" val="l_h_a"/>
  <p:tag name="KSO_WM_UNIT_INDEX" val="1_5_1"/>
  <p:tag name="KSO_WM_TEMPLATE_CATEGORY" val="custom"/>
  <p:tag name="KSO_WM_TEMPLATE_INDEX" val="20204362"/>
  <p:tag name="KSO_WM_UNIT_ID" val="custom20204362_13*l_h_a*1_5_1"/>
  <p:tag name="KSO_WM_UNIT_ISNUMDGMTITLE" val="0"/>
  <p:tag name="KSO_WM_UNIT_TEXT_FILL_FORE_SCHEMECOLOR_INDEX" val="15"/>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PRESET_TEXT" val="点击此处添加正文"/>
  <p:tag name="KSO_WM_UNIT_NOCLEAR" val="0"/>
  <p:tag name="KSO_WM_UNIT_VALUE" val="15"/>
  <p:tag name="KSO_WM_DIAGRAM_GROUP_CODE" val="l1-2"/>
  <p:tag name="KSO_WM_UNIT_TYPE" val="l_h_f"/>
  <p:tag name="KSO_WM_UNIT_INDEX" val="1_5_1"/>
  <p:tag name="KSO_WM_TEMPLATE_CATEGORY" val="custom"/>
  <p:tag name="KSO_WM_TEMPLATE_INDEX" val="20204362"/>
  <p:tag name="KSO_WM_UNIT_ID" val="custom20204362_13*l_h_f*1_5_1"/>
  <p:tag name="KSO_WM_UNIT_TEXT_FILL_FORE_SCHEMECOLOR_INDEX" val="15"/>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关键词"/>
  <p:tag name="KSO_WM_UNIT_NOCLEAR" val="0"/>
  <p:tag name="KSO_WM_UNIT_VALUE" val="5"/>
  <p:tag name="KSO_WM_DIAGRAM_GROUP_CODE" val="l1-2"/>
  <p:tag name="KSO_WM_UNIT_TYPE" val="l_h_a"/>
  <p:tag name="KSO_WM_UNIT_INDEX" val="1_4_1"/>
  <p:tag name="KSO_WM_TEMPLATE_CATEGORY" val="custom"/>
  <p:tag name="KSO_WM_TEMPLATE_INDEX" val="20204362"/>
  <p:tag name="KSO_WM_UNIT_ID" val="custom20204362_13*l_h_a*1_4_1"/>
  <p:tag name="KSO_WM_UNIT_ISNUMDGMTITLE" val="0"/>
  <p:tag name="KSO_WM_UNIT_TEXT_FILL_FORE_SCHEMECOLOR_INDEX" val="15"/>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PRESET_TEXT" val="点击此处添加正文"/>
  <p:tag name="KSO_WM_UNIT_NOCLEAR" val="0"/>
  <p:tag name="KSO_WM_UNIT_VALUE" val="15"/>
  <p:tag name="KSO_WM_DIAGRAM_GROUP_CODE" val="l1-2"/>
  <p:tag name="KSO_WM_UNIT_TYPE" val="l_h_f"/>
  <p:tag name="KSO_WM_UNIT_INDEX" val="1_4_1"/>
  <p:tag name="KSO_WM_TEMPLATE_CATEGORY" val="custom"/>
  <p:tag name="KSO_WM_TEMPLATE_INDEX" val="20204362"/>
  <p:tag name="KSO_WM_UNIT_ID" val="custom20204362_13*l_h_f*1_4_1"/>
  <p:tag name="KSO_WM_UNIT_TEXT_FILL_FORE_SCHEMECOLOR_INDEX" val="15"/>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关键词"/>
  <p:tag name="KSO_WM_UNIT_NOCLEAR" val="0"/>
  <p:tag name="KSO_WM_UNIT_VALUE" val="5"/>
  <p:tag name="KSO_WM_DIAGRAM_GROUP_CODE" val="l1-2"/>
  <p:tag name="KSO_WM_UNIT_TYPE" val="l_h_a"/>
  <p:tag name="KSO_WM_UNIT_INDEX" val="1_2_1"/>
  <p:tag name="KSO_WM_TEMPLATE_CATEGORY" val="custom"/>
  <p:tag name="KSO_WM_TEMPLATE_INDEX" val="20204362"/>
  <p:tag name="KSO_WM_UNIT_ID" val="custom20204362_13*l_h_a*1_2_1"/>
  <p:tag name="KSO_WM_UNIT_ISNUMDGMTITLE" val="0"/>
  <p:tag name="KSO_WM_UNIT_TEXT_FILL_FORE_SCHEMECOLOR_INDEX" val="15"/>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PRESET_TEXT" val="点击此处添加正文"/>
  <p:tag name="KSO_WM_UNIT_NOCLEAR" val="0"/>
  <p:tag name="KSO_WM_UNIT_VALUE" val="15"/>
  <p:tag name="KSO_WM_DIAGRAM_GROUP_CODE" val="l1-2"/>
  <p:tag name="KSO_WM_UNIT_TYPE" val="l_h_f"/>
  <p:tag name="KSO_WM_UNIT_INDEX" val="1_2_1"/>
  <p:tag name="KSO_WM_TEMPLATE_CATEGORY" val="custom"/>
  <p:tag name="KSO_WM_TEMPLATE_INDEX" val="20204362"/>
  <p:tag name="KSO_WM_UNIT_ID" val="custom20204362_13*l_h_f*1_2_1"/>
  <p:tag name="KSO_WM_UNIT_TEXT_FILL_FORE_SCHEMECOLOR_INDEX" val="15"/>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关键词"/>
  <p:tag name="KSO_WM_UNIT_NOCLEAR" val="0"/>
  <p:tag name="KSO_WM_UNIT_VALUE" val="5"/>
  <p:tag name="KSO_WM_DIAGRAM_GROUP_CODE" val="l1-2"/>
  <p:tag name="KSO_WM_UNIT_TYPE" val="l_h_a"/>
  <p:tag name="KSO_WM_UNIT_INDEX" val="1_3_1"/>
  <p:tag name="KSO_WM_TEMPLATE_CATEGORY" val="custom"/>
  <p:tag name="KSO_WM_TEMPLATE_INDEX" val="20204362"/>
  <p:tag name="KSO_WM_UNIT_ID" val="custom20204362_13*l_h_a*1_3_1"/>
  <p:tag name="KSO_WM_UNIT_ISNUMDGMTITLE" val="0"/>
  <p:tag name="KSO_WM_UNIT_TEXT_FILL_FORE_SCHEMECOLOR_INDEX" val="15"/>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PRESET_TEXT" val="点击此处添加正文"/>
  <p:tag name="KSO_WM_UNIT_NOCLEAR" val="0"/>
  <p:tag name="KSO_WM_UNIT_VALUE" val="15"/>
  <p:tag name="KSO_WM_DIAGRAM_GROUP_CODE" val="l1-2"/>
  <p:tag name="KSO_WM_UNIT_TYPE" val="l_h_f"/>
  <p:tag name="KSO_WM_UNIT_INDEX" val="1_3_1"/>
  <p:tag name="KSO_WM_TEMPLATE_CATEGORY" val="custom"/>
  <p:tag name="KSO_WM_TEMPLATE_INDEX" val="20204362"/>
  <p:tag name="KSO_WM_UNIT_ID" val="custom20204362_13*l_h_f*1_3_1"/>
  <p:tag name="KSO_WM_UNIT_TEXT_FILL_FORE_SCHEMECOLOR_INDEX" val="15"/>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关键词"/>
  <p:tag name="KSO_WM_UNIT_NOCLEAR" val="0"/>
  <p:tag name="KSO_WM_UNIT_VALUE" val="5"/>
  <p:tag name="KSO_WM_DIAGRAM_GROUP_CODE" val="l1-2"/>
  <p:tag name="KSO_WM_UNIT_TYPE" val="l_h_a"/>
  <p:tag name="KSO_WM_UNIT_INDEX" val="1_1_1"/>
  <p:tag name="KSO_WM_TEMPLATE_CATEGORY" val="custom"/>
  <p:tag name="KSO_WM_TEMPLATE_INDEX" val="20204362"/>
  <p:tag name="KSO_WM_UNIT_ID" val="custom20204362_13*l_h_a*1_1_1"/>
  <p:tag name="KSO_WM_UNIT_ISNUMDGMTITLE" val="0"/>
  <p:tag name="KSO_WM_UNIT_TEXT_FILL_FORE_SCHEMECOLOR_INDEX" val="15"/>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PRESET_TEXT" val="点击此处添加正文"/>
  <p:tag name="KSO_WM_UNIT_NOCLEAR" val="0"/>
  <p:tag name="KSO_WM_UNIT_VALUE" val="15"/>
  <p:tag name="KSO_WM_DIAGRAM_GROUP_CODE" val="l1-2"/>
  <p:tag name="KSO_WM_UNIT_TYPE" val="l_h_f"/>
  <p:tag name="KSO_WM_UNIT_INDEX" val="1_1_1"/>
  <p:tag name="KSO_WM_TEMPLATE_CATEGORY" val="custom"/>
  <p:tag name="KSO_WM_TEMPLATE_INDEX" val="20204362"/>
  <p:tag name="KSO_WM_UNIT_ID" val="custom20204362_13*l_h_f*1_1_1"/>
  <p:tag name="KSO_WM_UNIT_TEXT_FILL_FORE_SCHEMECOLOR_INDEX" val="15"/>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LAYERLEVEL" val="1_1_1"/>
  <p:tag name="KSO_WM_TAG_VERSION" val="1.0"/>
  <p:tag name="KSO_WM_BEAUTIFY_FLAG" val="#wm#"/>
  <p:tag name="KSO_WM_TEMPLATE_CATEGORY" val="custom"/>
  <p:tag name="KSO_WM_TEMPLATE_INDEX" val="20204362"/>
  <p:tag name="KSO_WM_UNIT_ID" val="custom20204362_30*q_h_i*1_4_1"/>
  <p:tag name="KSO_WM_UNIT_FILL_FORE_SCHEMECOLOR_INDEX" val="5"/>
  <p:tag name="KSO_WM_UNIT_FILL_TYPE" val="1"/>
  <p:tag name="KSO_WM_UNIT_TEXT_FILL_FORE_SCHEMECOLOR_INDEX" val="15"/>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LAYERLEVEL" val="1_1_1"/>
  <p:tag name="KSO_WM_TAG_VERSION" val="1.0"/>
  <p:tag name="KSO_WM_BEAUTIFY_FLAG" val="#wm#"/>
  <p:tag name="KSO_WM_TEMPLATE_CATEGORY" val="custom"/>
  <p:tag name="KSO_WM_TEMPLATE_INDEX" val="20204362"/>
  <p:tag name="KSO_WM_UNIT_ID" val="custom20204362_30*q_h_i*1_1_1"/>
  <p:tag name="KSO_WM_UNIT_FILL_FORE_SCHEMECOLOR_INDEX" val="5"/>
  <p:tag name="KSO_WM_UNIT_FILL_TYPE" val="1"/>
  <p:tag name="KSO_WM_UNIT_TEXT_FILL_FORE_SCHEMECOLOR_INDEX" val="15"/>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LAYERLEVEL" val="1_1_1"/>
  <p:tag name="KSO_WM_TAG_VERSION" val="1.0"/>
  <p:tag name="KSO_WM_BEAUTIFY_FLAG" val="#wm#"/>
  <p:tag name="KSO_WM_TEMPLATE_CATEGORY" val="custom"/>
  <p:tag name="KSO_WM_TEMPLATE_INDEX" val="20204362"/>
  <p:tag name="KSO_WM_UNIT_ID" val="custom20204362_30*q_h_i*1_2_1"/>
  <p:tag name="KSO_WM_UNIT_FILL_FORE_SCHEMECOLOR_INDEX" val="5"/>
  <p:tag name="KSO_WM_UNIT_FILL_TYPE" val="1"/>
  <p:tag name="KSO_WM_UNIT_TEXT_FILL_FORE_SCHEMECOLOR_INDEX" val="15"/>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LAYERLEVEL" val="1_1_1"/>
  <p:tag name="KSO_WM_TAG_VERSION" val="1.0"/>
  <p:tag name="KSO_WM_BEAUTIFY_FLAG" val="#wm#"/>
  <p:tag name="KSO_WM_TEMPLATE_CATEGORY" val="custom"/>
  <p:tag name="KSO_WM_TEMPLATE_INDEX" val="20204362"/>
  <p:tag name="KSO_WM_UNIT_ID" val="custom20204362_30*q_h_i*1_3_1"/>
  <p:tag name="KSO_WM_UNIT_FILL_FORE_SCHEMECOLOR_INDEX" val="5"/>
  <p:tag name="KSO_WM_UNIT_FILL_TYPE" val="1"/>
  <p:tag name="KSO_WM_UNIT_TEXT_FILL_FORE_SCHEMECOLOR_INDEX" val="15"/>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UNIT_RELATE_UNITID" val="layout_q1"/>
  <p:tag name="KSO_WM_UNIT_NOCLEAR" val="0"/>
  <p:tag name="KSO_WM_UNIT_VALUE" val="24"/>
  <p:tag name="KSO_WM_UNIT_HIGHLIGHT" val="0"/>
  <p:tag name="KSO_WM_UNIT_COMPATIBLE" val="0"/>
  <p:tag name="KSO_WM_UNIT_DIAGRAM_ISNUMVISUAL" val="0"/>
  <p:tag name="KSO_WM_UNIT_DIAGRAM_ISREFERUNIT" val="0"/>
  <p:tag name="KSO_WM_DIAGRAM_GROUP_CODE" val="q1-1"/>
  <p:tag name="KSO_WM_UNIT_TYPE" val="q_g"/>
  <p:tag name="KSO_WM_UNIT_INDEX" val="1_1"/>
  <p:tag name="KSO_WM_UNIT_LAYERLEVEL" val="1_1"/>
  <p:tag name="KSO_WM_TAG_VERSION" val="1.0"/>
  <p:tag name="KSO_WM_BEAUTIFY_FLAG" val="#wm#"/>
  <p:tag name="KSO_WM_UNIT_PRESET_TEXT" val="添加标题"/>
  <p:tag name="KSO_WM_TEMPLATE_CATEGORY" val="custom"/>
  <p:tag name="KSO_WM_TEMPLATE_INDEX" val="20204362"/>
  <p:tag name="KSO_WM_UNIT_ID" val="custom20204362_30*q_g*1_1"/>
  <p:tag name="KSO_WM_UNIT_TEXT_FILL_FORE_SCHEMECOLOR_INDEX" val="15"/>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30*q_h_a*1_2_1"/>
  <p:tag name="KSO_WM_UNIT_ISNUMDGMTITLE" val="0"/>
  <p:tag name="KSO_WM_UNIT_TEXT_FILL_FORE_SCHEMECOLOR_INDEX" val="15"/>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362"/>
  <p:tag name="KSO_WM_UNIT_ID" val="custom20204362_30*q_h_f*1_2_1"/>
  <p:tag name="KSO_WM_UNIT_TEXT_FILL_FORE_SCHEMECOLOR_INDEX" val="15"/>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30*q_h_a*1_3_1"/>
  <p:tag name="KSO_WM_UNIT_ISNUMDGMTITLE" val="0"/>
  <p:tag name="KSO_WM_UNIT_TEXT_FILL_FORE_SCHEMECOLOR_INDEX" val="15"/>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362"/>
  <p:tag name="KSO_WM_UNIT_ID" val="custom20204362_30*q_h_f*1_3_1"/>
  <p:tag name="KSO_WM_UNIT_TEXT_FILL_FORE_SCHEMECOLOR_INDEX" val="15"/>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30*q_h_a*1_1_1"/>
  <p:tag name="KSO_WM_UNIT_ISNUMDGMTITLE" val="0"/>
  <p:tag name="KSO_WM_UNIT_TEXT_FILL_FORE_SCHEMECOLOR_INDEX" val="15"/>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362"/>
  <p:tag name="KSO_WM_UNIT_ID" val="custom20204362_30*q_h_f*1_1_1"/>
  <p:tag name="KSO_WM_UNIT_TEXT_FILL_FORE_SCHEMECOLOR_INDEX" val="15"/>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4_1"/>
  <p:tag name="KSO_WM_UNIT_LAYERLEVEL" val="1_1_1"/>
  <p:tag name="KSO_WM_TAG_VERSION" val="1.0"/>
  <p:tag name="KSO_WM_BEAUTIFY_FLAG" val="#wm#"/>
  <p:tag name="KSO_WM_UNIT_PRESET_TEXT" val="添加标题"/>
  <p:tag name="KSO_WM_TEMPLATE_CATEGORY" val="custom"/>
  <p:tag name="KSO_WM_TEMPLATE_INDEX" val="20204362"/>
  <p:tag name="KSO_WM_UNIT_ID" val="custom20204362_30*q_h_a*1_4_1"/>
  <p:tag name="KSO_WM_UNIT_ISNUMDGMTITLE" val="0"/>
  <p:tag name="KSO_WM_UNIT_TEXT_FILL_FORE_SCHEMECOLOR_INDEX" val="15"/>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LAYERLEVEL" val="1_1_1"/>
  <p:tag name="KSO_WM_TAG_VERSION" val="1.0"/>
  <p:tag name="KSO_WM_BEAUTIFY_FLAG" val="#wm#"/>
  <p:tag name="KSO_WM_UNIT_PRESET_TEXT" val="单击此处添加文本具体内容，简明扼要的阐述您的观点。"/>
  <p:tag name="KSO_WM_TEMPLATE_CATEGORY" val="custom"/>
  <p:tag name="KSO_WM_TEMPLATE_INDEX" val="20204362"/>
  <p:tag name="KSO_WM_UNIT_ID" val="custom20204362_30*q_h_f*1_4_1"/>
  <p:tag name="KSO_WM_UNIT_TEXT_FILL_FORE_SCHEMECOLOR_INDEX" val="15"/>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LAYERLEVEL" val="1_1"/>
  <p:tag name="KSO_WM_TAG_VERSION" val="1.0"/>
  <p:tag name="KSO_WM_BEAUTIFY_FLAG" val="#wm#"/>
  <p:tag name="KSO_WM_TEMPLATE_CATEGORY" val="custom"/>
  <p:tag name="KSO_WM_TEMPLATE_INDEX" val="20204362"/>
  <p:tag name="KSO_WM_UNIT_ID" val="custom20204362_30*q_i*1_1"/>
  <p:tag name="KSO_WM_UNIT_LINE_FORE_SCHEMECOLOR_INDEX" val="13"/>
  <p:tag name="KSO_WM_UNIT_LINE_FILL_TYPE" val="2"/>
  <p:tag name="KSO_WM_UNIT_TEXT_FILL_FORE_SCHEMECOLOR_INDEX" val="15"/>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LAYERLEVEL" val="1_1"/>
  <p:tag name="KSO_WM_TAG_VERSION" val="1.0"/>
  <p:tag name="KSO_WM_BEAUTIFY_FLAG" val="#wm#"/>
  <p:tag name="KSO_WM_TEMPLATE_CATEGORY" val="custom"/>
  <p:tag name="KSO_WM_TEMPLATE_INDEX" val="20204362"/>
  <p:tag name="KSO_WM_UNIT_ID" val="custom20204362_30*q_i*1_2"/>
  <p:tag name="KSO_WM_UNIT_LINE_FORE_SCHEMECOLOR_INDEX" val="13"/>
  <p:tag name="KSO_WM_UNIT_LINE_FILL_TYPE" val="2"/>
  <p:tag name="KSO_WM_UNIT_TEXT_FILL_FORE_SCHEMECOLOR_INDEX" val="15"/>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LAYERLEVEL" val="1_1"/>
  <p:tag name="KSO_WM_TAG_VERSION" val="1.0"/>
  <p:tag name="KSO_WM_BEAUTIFY_FLAG" val="#wm#"/>
  <p:tag name="KSO_WM_TEMPLATE_CATEGORY" val="custom"/>
  <p:tag name="KSO_WM_TEMPLATE_INDEX" val="20204362"/>
  <p:tag name="KSO_WM_UNIT_ID" val="custom20204362_30*q_i*1_3"/>
  <p:tag name="KSO_WM_UNIT_LINE_FORE_SCHEMECOLOR_INDEX" val="13"/>
  <p:tag name="KSO_WM_UNIT_LINE_FILL_TYPE" val="2"/>
  <p:tag name="KSO_WM_UNIT_TEXT_FILL_FORE_SCHEMECOLOR_INDEX" val="15"/>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4"/>
  <p:tag name="KSO_WM_UNIT_LAYERLEVEL" val="1_1"/>
  <p:tag name="KSO_WM_TAG_VERSION" val="1.0"/>
  <p:tag name="KSO_WM_BEAUTIFY_FLAG" val="#wm#"/>
  <p:tag name="KSO_WM_TEMPLATE_CATEGORY" val="custom"/>
  <p:tag name="KSO_WM_TEMPLATE_INDEX" val="20204362"/>
  <p:tag name="KSO_WM_UNIT_ID" val="custom20204362_30*q_i*1_4"/>
  <p:tag name="KSO_WM_UNIT_LINE_FORE_SCHEMECOLOR_INDEX" val="13"/>
  <p:tag name="KSO_WM_UNIT_LINE_FILL_TYPE" val="2"/>
  <p:tag name="KSO_WM_UNIT_TEXT_FILL_FORE_SCHEMECOLOR_INDEX" val="15"/>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SLIDE_ID" val="diagram20202918_1"/>
  <p:tag name="KSO_WM_TEMPLATE_SUBCATEGORY" val="0"/>
  <p:tag name="KSO_WM_TEMPLATE_MASTER_TYPE" val="0"/>
  <p:tag name="KSO_WM_TEMPLATE_COLOR_TYPE" val="1"/>
  <p:tag name="KSO_WM_SLIDE_ITEM_CNT" val="3"/>
  <p:tag name="KSO_WM_SLIDE_INDEX" val="1"/>
  <p:tag name="KSO_WM_TAG_VERSION" val="1.0"/>
  <p:tag name="KSO_WM_BEAUTIFY_FLAG" val="#wm#"/>
  <p:tag name="KSO_WM_TEMPLATE_CATEGORY" val="diagram"/>
  <p:tag name="KSO_WM_TEMPLATE_INDEX" val="20202918"/>
  <p:tag name="KSO_WM_SLIDE_LAYOUT" val="a_f"/>
  <p:tag name="KSO_WM_SLIDE_LAYOUT_CNT" val="1_1"/>
  <p:tag name="KSO_WM_SLIDE_TYPE" val="text"/>
  <p:tag name="KSO_WM_SLIDE_SUBTYPE" val="pureTxt"/>
  <p:tag name="KSO_WM_SLIDE_SIZE" val="864*383"/>
  <p:tag name="KSO_WM_SLIDE_POSITION" val="95*87"/>
  <p:tag name="KSO_WM_SPECIAL_SOURCE" val="bdnull"/>
  <p:tag name="KSO_WM_SLIDE_ANIMATION_ID" val="3167240"/>
  <p:tag name="KSO_WM_SLIDE_ANIMATION_TYPE" val="1_3_2_3"/>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595959"/>
    </a:dk1>
    <a:lt1>
      <a:srgbClr val="FFFFFF"/>
    </a:lt1>
    <a:dk2>
      <a:srgbClr val="44546A"/>
    </a:dk2>
    <a:lt2>
      <a:srgbClr val="E7E6E6"/>
    </a:lt2>
    <a:accent1>
      <a:srgbClr val="C8C8C8"/>
    </a:accent1>
    <a:accent2>
      <a:srgbClr val="C8C8C8"/>
    </a:accent2>
    <a:accent3>
      <a:srgbClr val="C8C8C8"/>
    </a:accent3>
    <a:accent4>
      <a:srgbClr val="C8C8C8"/>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785</TotalTime>
  <Words>2529</Words>
  <Application>Microsoft Office PowerPoint</Application>
  <PresentationFormat>宽屏</PresentationFormat>
  <Paragraphs>342</Paragraphs>
  <Slides>37</Slides>
  <Notes>31</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等线</vt:lpstr>
      <vt:lpstr>等线 Light</vt:lpstr>
      <vt:lpstr>华文楷体</vt:lpstr>
      <vt:lpstr>华文新魏</vt:lpstr>
      <vt:lpstr>迷你简小标宋</vt:lpstr>
      <vt:lpstr>思源黑体 CN Bold</vt:lpstr>
      <vt:lpstr>思源黑体 CN Heavy</vt:lpstr>
      <vt:lpstr>Microsoft Yahei</vt:lpstr>
      <vt:lpstr>Microsoft Yahei</vt:lpstr>
      <vt:lpstr>微软雅黑 Light</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洁楠 钱</cp:lastModifiedBy>
  <cp:revision>181</cp:revision>
  <dcterms:created xsi:type="dcterms:W3CDTF">2024-10-24T10:00:00Z</dcterms:created>
  <dcterms:modified xsi:type="dcterms:W3CDTF">2024-10-29T15:12:42Z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817340263EACC06AC91A1A678CA6E8CD_43</vt:lpwstr>
  </property>
  <property fmtid="{D5CDD505-2E9C-101B-9397-08002B2CF9AE}" pid="3" name="KSOProductBuildVer">
    <vt:lpwstr>2052-12.1.0.18608</vt:lpwstr>
  </property>
</Properties>
</file>